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66" r:id="rId4"/>
    <p:sldId id="306" r:id="rId5"/>
    <p:sldId id="307" r:id="rId6"/>
    <p:sldId id="308" r:id="rId7"/>
    <p:sldId id="281" r:id="rId8"/>
    <p:sldId id="309" r:id="rId9"/>
    <p:sldId id="310" r:id="rId10"/>
    <p:sldId id="267" r:id="rId11"/>
    <p:sldId id="311" r:id="rId12"/>
    <p:sldId id="312" r:id="rId13"/>
    <p:sldId id="313" r:id="rId14"/>
    <p:sldId id="318" r:id="rId15"/>
    <p:sldId id="268" r:id="rId16"/>
    <p:sldId id="314" r:id="rId17"/>
    <p:sldId id="315" r:id="rId18"/>
    <p:sldId id="316" r:id="rId19"/>
    <p:sldId id="317"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837" autoAdjust="0"/>
  </p:normalViewPr>
  <p:slideViewPr>
    <p:cSldViewPr snapToGrid="0">
      <p:cViewPr varScale="1">
        <p:scale>
          <a:sx n="96" d="100"/>
          <a:sy n="96" d="100"/>
        </p:scale>
        <p:origin x="10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1750F1-A023-49E2-9D9D-F480BBCE77E2}" type="datetimeFigureOut">
              <a:rPr lang="en-US" smtClean="0"/>
              <a:t>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72A90-CF1C-470E-8EDB-A1020C6B32F6}" type="slidenum">
              <a:rPr lang="en-US" smtClean="0"/>
              <a:t>‹#›</a:t>
            </a:fld>
            <a:endParaRPr lang="en-US"/>
          </a:p>
        </p:txBody>
      </p:sp>
    </p:spTree>
    <p:extLst>
      <p:ext uri="{BB962C8B-B14F-4D97-AF65-F5344CB8AC3E}">
        <p14:creationId xmlns:p14="http://schemas.microsoft.com/office/powerpoint/2010/main" val="2736419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72A90-CF1C-470E-8EDB-A1020C6B32F6}" type="slidenum">
              <a:rPr lang="en-US" smtClean="0"/>
              <a:t>1</a:t>
            </a:fld>
            <a:endParaRPr lang="en-US"/>
          </a:p>
        </p:txBody>
      </p:sp>
    </p:spTree>
    <p:extLst>
      <p:ext uri="{BB962C8B-B14F-4D97-AF65-F5344CB8AC3E}">
        <p14:creationId xmlns:p14="http://schemas.microsoft.com/office/powerpoint/2010/main" val="1110056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72A90-CF1C-470E-8EDB-A1020C6B32F6}" type="slidenum">
              <a:rPr lang="en-US" smtClean="0"/>
              <a:t>15</a:t>
            </a:fld>
            <a:endParaRPr lang="en-US"/>
          </a:p>
        </p:txBody>
      </p:sp>
    </p:spTree>
    <p:extLst>
      <p:ext uri="{BB962C8B-B14F-4D97-AF65-F5344CB8AC3E}">
        <p14:creationId xmlns:p14="http://schemas.microsoft.com/office/powerpoint/2010/main" val="1990433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72A90-CF1C-470E-8EDB-A1020C6B32F6}" type="slidenum">
              <a:rPr lang="en-US" smtClean="0"/>
              <a:t>20</a:t>
            </a:fld>
            <a:endParaRPr lang="en-US"/>
          </a:p>
        </p:txBody>
      </p:sp>
    </p:spTree>
    <p:extLst>
      <p:ext uri="{BB962C8B-B14F-4D97-AF65-F5344CB8AC3E}">
        <p14:creationId xmlns:p14="http://schemas.microsoft.com/office/powerpoint/2010/main" val="367711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C72A90-CF1C-470E-8EDB-A1020C6B32F6}" type="slidenum">
              <a:rPr lang="en-US" smtClean="0"/>
              <a:t>2</a:t>
            </a:fld>
            <a:endParaRPr lang="en-US"/>
          </a:p>
        </p:txBody>
      </p:sp>
    </p:spTree>
    <p:extLst>
      <p:ext uri="{BB962C8B-B14F-4D97-AF65-F5344CB8AC3E}">
        <p14:creationId xmlns:p14="http://schemas.microsoft.com/office/powerpoint/2010/main" val="2626669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72A90-CF1C-470E-8EDB-A1020C6B32F6}" type="slidenum">
              <a:rPr lang="en-US" smtClean="0"/>
              <a:t>3</a:t>
            </a:fld>
            <a:endParaRPr lang="en-US"/>
          </a:p>
        </p:txBody>
      </p:sp>
    </p:spTree>
    <p:extLst>
      <p:ext uri="{BB962C8B-B14F-4D97-AF65-F5344CB8AC3E}">
        <p14:creationId xmlns:p14="http://schemas.microsoft.com/office/powerpoint/2010/main" val="329526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gives</a:t>
            </a:r>
            <a:r>
              <a:rPr lang="en-US" baseline="0" dirty="0"/>
              <a:t> us a good snapshot of the ENTIRE population of literally homeless folks</a:t>
            </a:r>
          </a:p>
          <a:p>
            <a:r>
              <a:rPr lang="en-US" baseline="0" dirty="0"/>
              <a:t>Does not include unstably-housed – though our community has resources available for people who are couch-surfing or going house-to-house, but HUD requires this be a count of just literally homeless</a:t>
            </a:r>
          </a:p>
          <a:p>
            <a:endParaRPr lang="en-US" dirty="0"/>
          </a:p>
        </p:txBody>
      </p:sp>
      <p:sp>
        <p:nvSpPr>
          <p:cNvPr id="4" name="Slide Number Placeholder 3"/>
          <p:cNvSpPr>
            <a:spLocks noGrp="1"/>
          </p:cNvSpPr>
          <p:nvPr>
            <p:ph type="sldNum" sz="quarter" idx="5"/>
          </p:nvPr>
        </p:nvSpPr>
        <p:spPr/>
        <p:txBody>
          <a:bodyPr/>
          <a:lstStyle/>
          <a:p>
            <a:fld id="{D4C72A90-CF1C-470E-8EDB-A1020C6B32F6}" type="slidenum">
              <a:rPr lang="en-US" smtClean="0"/>
              <a:t>5</a:t>
            </a:fld>
            <a:endParaRPr lang="en-US"/>
          </a:p>
        </p:txBody>
      </p:sp>
    </p:spTree>
    <p:extLst>
      <p:ext uri="{BB962C8B-B14F-4D97-AF65-F5344CB8AC3E}">
        <p14:creationId xmlns:p14="http://schemas.microsoft.com/office/powerpoint/2010/main" val="142349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skip this slide</a:t>
            </a:r>
          </a:p>
        </p:txBody>
      </p:sp>
      <p:sp>
        <p:nvSpPr>
          <p:cNvPr id="4" name="Slide Number Placeholder 3"/>
          <p:cNvSpPr>
            <a:spLocks noGrp="1"/>
          </p:cNvSpPr>
          <p:nvPr>
            <p:ph type="sldNum" sz="quarter" idx="10"/>
          </p:nvPr>
        </p:nvSpPr>
        <p:spPr/>
        <p:txBody>
          <a:bodyPr/>
          <a:lstStyle/>
          <a:p>
            <a:fld id="{D4C72A90-CF1C-470E-8EDB-A1020C6B32F6}" type="slidenum">
              <a:rPr lang="en-US" smtClean="0"/>
              <a:t>7</a:t>
            </a:fld>
            <a:endParaRPr lang="en-US"/>
          </a:p>
        </p:txBody>
      </p:sp>
    </p:spTree>
    <p:extLst>
      <p:ext uri="{BB962C8B-B14F-4D97-AF65-F5344CB8AC3E}">
        <p14:creationId xmlns:p14="http://schemas.microsoft.com/office/powerpoint/2010/main" val="430191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72A90-CF1C-470E-8EDB-A1020C6B32F6}" type="slidenum">
              <a:rPr lang="en-US" smtClean="0"/>
              <a:t>10</a:t>
            </a:fld>
            <a:endParaRPr lang="en-US"/>
          </a:p>
        </p:txBody>
      </p:sp>
    </p:spTree>
    <p:extLst>
      <p:ext uri="{BB962C8B-B14F-4D97-AF65-F5344CB8AC3E}">
        <p14:creationId xmlns:p14="http://schemas.microsoft.com/office/powerpoint/2010/main" val="3923435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year all of these reports are being submitted in the same timeframe. </a:t>
            </a:r>
          </a:p>
        </p:txBody>
      </p:sp>
      <p:sp>
        <p:nvSpPr>
          <p:cNvPr id="4" name="Slide Number Placeholder 3"/>
          <p:cNvSpPr>
            <a:spLocks noGrp="1"/>
          </p:cNvSpPr>
          <p:nvPr>
            <p:ph type="sldNum" sz="quarter" idx="5"/>
          </p:nvPr>
        </p:nvSpPr>
        <p:spPr/>
        <p:txBody>
          <a:bodyPr/>
          <a:lstStyle/>
          <a:p>
            <a:fld id="{D4C72A90-CF1C-470E-8EDB-A1020C6B32F6}" type="slidenum">
              <a:rPr lang="en-US" smtClean="0"/>
              <a:t>12</a:t>
            </a:fld>
            <a:endParaRPr lang="en-US"/>
          </a:p>
        </p:txBody>
      </p:sp>
    </p:spTree>
    <p:extLst>
      <p:ext uri="{BB962C8B-B14F-4D97-AF65-F5344CB8AC3E}">
        <p14:creationId xmlns:p14="http://schemas.microsoft.com/office/powerpoint/2010/main" val="1467685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includes our time to do final pulls of the data and submit to HUD</a:t>
            </a:r>
          </a:p>
        </p:txBody>
      </p:sp>
      <p:sp>
        <p:nvSpPr>
          <p:cNvPr id="4" name="Slide Number Placeholder 3"/>
          <p:cNvSpPr>
            <a:spLocks noGrp="1"/>
          </p:cNvSpPr>
          <p:nvPr>
            <p:ph type="sldNum" sz="quarter" idx="5"/>
          </p:nvPr>
        </p:nvSpPr>
        <p:spPr/>
        <p:txBody>
          <a:bodyPr/>
          <a:lstStyle/>
          <a:p>
            <a:fld id="{D4C72A90-CF1C-470E-8EDB-A1020C6B32F6}" type="slidenum">
              <a:rPr lang="en-US" smtClean="0"/>
              <a:t>13</a:t>
            </a:fld>
            <a:endParaRPr lang="en-US"/>
          </a:p>
        </p:txBody>
      </p:sp>
    </p:spTree>
    <p:extLst>
      <p:ext uri="{BB962C8B-B14F-4D97-AF65-F5344CB8AC3E}">
        <p14:creationId xmlns:p14="http://schemas.microsoft.com/office/powerpoint/2010/main" val="354126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dates that you all need to keep in mind for this work. </a:t>
            </a:r>
          </a:p>
        </p:txBody>
      </p:sp>
      <p:sp>
        <p:nvSpPr>
          <p:cNvPr id="4" name="Slide Number Placeholder 3"/>
          <p:cNvSpPr>
            <a:spLocks noGrp="1"/>
          </p:cNvSpPr>
          <p:nvPr>
            <p:ph type="sldNum" sz="quarter" idx="5"/>
          </p:nvPr>
        </p:nvSpPr>
        <p:spPr/>
        <p:txBody>
          <a:bodyPr/>
          <a:lstStyle/>
          <a:p>
            <a:fld id="{D4C72A90-CF1C-470E-8EDB-A1020C6B32F6}" type="slidenum">
              <a:rPr lang="en-US" smtClean="0"/>
              <a:t>14</a:t>
            </a:fld>
            <a:endParaRPr lang="en-US"/>
          </a:p>
        </p:txBody>
      </p:sp>
    </p:spTree>
    <p:extLst>
      <p:ext uri="{BB962C8B-B14F-4D97-AF65-F5344CB8AC3E}">
        <p14:creationId xmlns:p14="http://schemas.microsoft.com/office/powerpoint/2010/main" val="381914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mmunity-partnership.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6413747"/>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1E230-C766-4591-9B5C-B3B39BB49BA9}" type="datetime1">
              <a:rPr lang="en-US" smtClean="0"/>
              <a:t>1/14/2020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hlinkClick r:id="rId2">
                  <a:extLst>
                    <a:ext uri="{A12FA001-AC4F-418D-AE19-62706E023703}">
                      <ahyp:hlinkClr xmlns:ahyp="http://schemas.microsoft.com/office/drawing/2018/hyperlinkcolor" val="tx"/>
                    </a:ext>
                  </a:extLst>
                </a:hlinkClick>
              </a:rPr>
              <a:t>http://www.community-partnership.org/ </a:t>
            </a:r>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clipart&#10;&#10;Description automatically generated">
            <a:extLst>
              <a:ext uri="{FF2B5EF4-FFF2-40B4-BE49-F238E27FC236}">
                <a16:creationId xmlns:a16="http://schemas.microsoft.com/office/drawing/2014/main" id="{C894855C-7D9A-42B0-8350-EAD80949DDF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5673" y="17543"/>
            <a:ext cx="1576327" cy="1324115"/>
          </a:xfrm>
          <a:prstGeom prst="rect">
            <a:avLst/>
          </a:prstGeom>
        </p:spPr>
      </p:pic>
    </p:spTree>
    <p:extLst>
      <p:ext uri="{BB962C8B-B14F-4D97-AF65-F5344CB8AC3E}">
        <p14:creationId xmlns:p14="http://schemas.microsoft.com/office/powerpoint/2010/main" val="63218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hasCustomPrompt="1"/>
          </p:nvPr>
        </p:nvSpPr>
        <p:spPr/>
        <p:txBody>
          <a:bodyPr vert="eaVert" lIns="45720" tIns="0" rIns="45720" bIns="0"/>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E4BCAC1-CE0A-4FD8-89B7-FC463288A4D1}" type="datetime1">
              <a:rPr lang="en-US" smtClean="0"/>
              <a:t>1/14/2020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a:t>
            </a:fld>
            <a:endParaRPr lang="en-US"/>
          </a:p>
        </p:txBody>
      </p:sp>
    </p:spTree>
    <p:extLst>
      <p:ext uri="{BB962C8B-B14F-4D97-AF65-F5344CB8AC3E}">
        <p14:creationId xmlns:p14="http://schemas.microsoft.com/office/powerpoint/2010/main" val="207472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hasCustomPrompt="1"/>
          </p:nvPr>
        </p:nvSpPr>
        <p:spPr>
          <a:xfrm>
            <a:off x="838200" y="414778"/>
            <a:ext cx="7734300" cy="5757422"/>
          </a:xfrm>
        </p:spPr>
        <p:txBody>
          <a:bodyPr vert="eaVert" lIns="45720" tIns="0" rIns="45720" bIns="0"/>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3967D1-1418-4CB5-A0CF-E73FD0193073}" type="datetime1">
              <a:rPr lang="en-US" smtClean="0"/>
              <a:t>1/14/2020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a:t>
            </a:fld>
            <a:endParaRPr lang="en-US"/>
          </a:p>
        </p:txBody>
      </p:sp>
    </p:spTree>
    <p:extLst>
      <p:ext uri="{BB962C8B-B14F-4D97-AF65-F5344CB8AC3E}">
        <p14:creationId xmlns:p14="http://schemas.microsoft.com/office/powerpoint/2010/main" val="302584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hasCustomPrompt="1"/>
          </p:nvPr>
        </p:nvSpPr>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AFB4DA8-5D6C-4E80-A36E-D117F034AC1C}" type="datetime1">
              <a:rPr lang="en-US" smtClean="0"/>
              <a:t>1/14/2020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a:t>
            </a:fld>
            <a:endParaRPr lang="en-US"/>
          </a:p>
        </p:txBody>
      </p:sp>
      <p:pic>
        <p:nvPicPr>
          <p:cNvPr id="8" name="Picture 7" descr="A picture containing clipart&#10;&#10;Description automatically generated">
            <a:extLst>
              <a:ext uri="{FF2B5EF4-FFF2-40B4-BE49-F238E27FC236}">
                <a16:creationId xmlns:a16="http://schemas.microsoft.com/office/drawing/2014/main" id="{8BF45D0D-4D61-40DA-8AD2-874227EA89B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412161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0A29B0-7D93-4553-88D9-4F30164F9EDE}" type="datetime1">
              <a:rPr lang="en-US" smtClean="0"/>
              <a:t>1/14/2020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ipart&#10;&#10;Description automatically generated">
            <a:extLst>
              <a:ext uri="{FF2B5EF4-FFF2-40B4-BE49-F238E27FC236}">
                <a16:creationId xmlns:a16="http://schemas.microsoft.com/office/drawing/2014/main" id="{3068C98C-D757-4AA0-AC7E-AC729DB1B4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301833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1097279" y="1845734"/>
            <a:ext cx="4937760" cy="402336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17920" y="1845735"/>
            <a:ext cx="4937760" cy="402336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7" name="Slide Number Placeholder 6"/>
          <p:cNvSpPr>
            <a:spLocks noGrp="1"/>
          </p:cNvSpPr>
          <p:nvPr>
            <p:ph type="sldNum" sz="quarter" idx="12"/>
          </p:nvPr>
        </p:nvSpPr>
        <p:spPr/>
        <p:txBody>
          <a:bodyPr/>
          <a:lstStyle/>
          <a:p>
            <a:fld id="{2D3E5E9E-24F7-472D-9BEB-6666E7887FA8}" type="slidenum">
              <a:rPr lang="en-US" smtClean="0"/>
              <a:t>‹#›</a:t>
            </a:fld>
            <a:endParaRPr lang="en-US"/>
          </a:p>
        </p:txBody>
      </p:sp>
      <p:pic>
        <p:nvPicPr>
          <p:cNvPr id="9" name="Picture 8" descr="A picture containing clipart&#10;&#10;Description automatically generated">
            <a:extLst>
              <a:ext uri="{FF2B5EF4-FFF2-40B4-BE49-F238E27FC236}">
                <a16:creationId xmlns:a16="http://schemas.microsoft.com/office/drawing/2014/main" id="{D1518642-13A6-4C27-A15F-42EBACE5DE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189396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1097280" y="2582334"/>
            <a:ext cx="4937760" cy="337820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6217920" y="2582334"/>
            <a:ext cx="4937760" cy="337820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8D72B17-11CA-4DDE-9587-AF34C20F14D9}" type="datetime1">
              <a:rPr lang="en-US" smtClean="0"/>
              <a:t>1/14/2020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9" name="Slide Number Placeholder 8"/>
          <p:cNvSpPr>
            <a:spLocks noGrp="1"/>
          </p:cNvSpPr>
          <p:nvPr>
            <p:ph type="sldNum" sz="quarter" idx="12"/>
          </p:nvPr>
        </p:nvSpPr>
        <p:spPr/>
        <p:txBody>
          <a:bodyPr/>
          <a:lstStyle/>
          <a:p>
            <a:fld id="{2D3E5E9E-24F7-472D-9BEB-6666E7887FA8}" type="slidenum">
              <a:rPr lang="en-US" smtClean="0"/>
              <a:t>‹#›</a:t>
            </a:fld>
            <a:endParaRPr lang="en-US"/>
          </a:p>
        </p:txBody>
      </p:sp>
      <p:pic>
        <p:nvPicPr>
          <p:cNvPr id="11" name="Picture 10" descr="A picture containing clipart&#10;&#10;Description automatically generated">
            <a:extLst>
              <a:ext uri="{FF2B5EF4-FFF2-40B4-BE49-F238E27FC236}">
                <a16:creationId xmlns:a16="http://schemas.microsoft.com/office/drawing/2014/main" id="{4D6E5C64-DBC9-4544-A580-2C2A7B1F0C5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33179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E2B4E0-197F-4568-B0B1-3EAE63059E56}" type="datetime1">
              <a:rPr lang="en-US" smtClean="0"/>
              <a:t>1/14/2020</a:t>
            </a:fld>
            <a:endParaRPr lang="en-US"/>
          </a:p>
        </p:txBody>
      </p:sp>
      <p:sp>
        <p:nvSpPr>
          <p:cNvPr id="4" name="Footer Placeholder 3"/>
          <p:cNvSpPr>
            <a:spLocks noGrp="1"/>
          </p:cNvSpPr>
          <p:nvPr>
            <p:ph type="ftr" sz="quarter" idx="11"/>
          </p:nvPr>
        </p:nvSpPr>
        <p:spPr/>
        <p:txBody>
          <a:body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5" name="Slide Number Placeholder 4"/>
          <p:cNvSpPr>
            <a:spLocks noGrp="1"/>
          </p:cNvSpPr>
          <p:nvPr>
            <p:ph type="sldNum" sz="quarter" idx="12"/>
          </p:nvPr>
        </p:nvSpPr>
        <p:spPr/>
        <p:txBody>
          <a:bodyPr/>
          <a:lstStyle/>
          <a:p>
            <a:fld id="{2D3E5E9E-24F7-472D-9BEB-6666E7887FA8}" type="slidenum">
              <a:rPr lang="en-US" smtClean="0"/>
              <a:t>‹#›</a:t>
            </a:fld>
            <a:endParaRPr lang="en-US"/>
          </a:p>
        </p:txBody>
      </p:sp>
      <p:pic>
        <p:nvPicPr>
          <p:cNvPr id="6" name="Picture 5" descr="A picture containing clipart&#10;&#10;Description automatically generated">
            <a:extLst>
              <a:ext uri="{FF2B5EF4-FFF2-40B4-BE49-F238E27FC236}">
                <a16:creationId xmlns:a16="http://schemas.microsoft.com/office/drawing/2014/main" id="{E28B10BF-50BF-48A6-BB05-FFF7EA4D08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342542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BC12477-4E16-4D78-9C3E-8B92D7FF6229}" type="datetime1">
              <a:rPr lang="en-US" smtClean="0"/>
              <a:t>1/14/2020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9" name="Slide Number Placeholder 8"/>
          <p:cNvSpPr>
            <a:spLocks noGrp="1"/>
          </p:cNvSpPr>
          <p:nvPr>
            <p:ph type="sldNum" sz="quarter" idx="12"/>
          </p:nvPr>
        </p:nvSpPr>
        <p:spPr/>
        <p:txBody>
          <a:bodyPr/>
          <a:lstStyle/>
          <a:p>
            <a:fld id="{2D3E5E9E-24F7-472D-9BEB-6666E7887FA8}" type="slidenum">
              <a:rPr lang="en-US" smtClean="0"/>
              <a:t>‹#›</a:t>
            </a:fld>
            <a:endParaRPr lang="en-US"/>
          </a:p>
        </p:txBody>
      </p:sp>
      <p:pic>
        <p:nvPicPr>
          <p:cNvPr id="10" name="Picture 9" descr="A picture containing clipart&#10;&#10;Description automatically generated">
            <a:extLst>
              <a:ext uri="{FF2B5EF4-FFF2-40B4-BE49-F238E27FC236}">
                <a16:creationId xmlns:a16="http://schemas.microsoft.com/office/drawing/2014/main" id="{3BBEE88C-492D-42D8-AA24-43B1034195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398994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hasCustomPrompt="1"/>
          </p:nvPr>
        </p:nvSpPr>
        <p:spPr>
          <a:xfrm>
            <a:off x="4800600" y="731520"/>
            <a:ext cx="6492240" cy="5257800"/>
          </a:xfrm>
        </p:spPr>
        <p:txBody>
          <a:bodyPr/>
          <a:lstStyle>
            <a:lvl1pPr>
              <a:defRPr/>
            </a:lvl1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16B4469-9AE3-42F2-A583-5F9193A63346}" type="datetime1">
              <a:rPr lang="en-US" smtClean="0"/>
              <a:t>1/14/2020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accent2"/>
                </a:solidFill>
              </a:defRPr>
            </a:lvl1p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D3E5E9E-24F7-472D-9BEB-6666E7887FA8}" type="slidenum">
              <a:rPr lang="en-US" smtClean="0"/>
              <a:t>‹#›</a:t>
            </a:fld>
            <a:endParaRPr lang="en-US" dirty="0"/>
          </a:p>
        </p:txBody>
      </p:sp>
      <p:pic>
        <p:nvPicPr>
          <p:cNvPr id="10" name="Picture 9" descr="A picture containing clipart&#10;&#10;Description automatically generated">
            <a:extLst>
              <a:ext uri="{FF2B5EF4-FFF2-40B4-BE49-F238E27FC236}">
                <a16:creationId xmlns:a16="http://schemas.microsoft.com/office/drawing/2014/main" id="{20697DA1-DA6C-4971-BBE7-55B8B13140E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342980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366881-81F2-4F44-98E4-B9278D2866F2}" type="datetime1">
              <a:rPr lang="en-US" smtClean="0"/>
              <a:t>1/14/2020</a:t>
            </a:fld>
            <a:endParaRPr lang="en-US"/>
          </a:p>
        </p:txBody>
      </p:sp>
      <p:sp>
        <p:nvSpPr>
          <p:cNvPr id="6" name="Footer Placeholder 5"/>
          <p:cNvSpPr>
            <a:spLocks noGrp="1"/>
          </p:cNvSpPr>
          <p:nvPr>
            <p:ph type="ftr" sz="quarter" idx="11"/>
          </p:nvPr>
        </p:nvSpPr>
        <p:spPr/>
        <p:txBody>
          <a:bodyPr/>
          <a:lstStyle/>
          <a:p>
            <a:r>
              <a:rPr lang="en-US"/>
              <a:t>http://www.community-partnership.org/ </a:t>
            </a:r>
            <a:endParaRPr lang="en-US" dirty="0"/>
          </a:p>
        </p:txBody>
      </p:sp>
      <p:sp>
        <p:nvSpPr>
          <p:cNvPr id="7" name="Slide Number Placeholder 6"/>
          <p:cNvSpPr>
            <a:spLocks noGrp="1"/>
          </p:cNvSpPr>
          <p:nvPr>
            <p:ph type="sldNum" sz="quarter" idx="12"/>
          </p:nvPr>
        </p:nvSpPr>
        <p:spPr/>
        <p:txBody>
          <a:bodyPr/>
          <a:lstStyle/>
          <a:p>
            <a:fld id="{2D3E5E9E-24F7-472D-9BEB-6666E7887FA8}" type="slidenum">
              <a:rPr lang="en-US" smtClean="0"/>
              <a:t>‹#›</a:t>
            </a:fld>
            <a:endParaRPr lang="en-US"/>
          </a:p>
        </p:txBody>
      </p:sp>
    </p:spTree>
    <p:extLst>
      <p:ext uri="{BB962C8B-B14F-4D97-AF65-F5344CB8AC3E}">
        <p14:creationId xmlns:p14="http://schemas.microsoft.com/office/powerpoint/2010/main" val="189066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ommunity-partnership.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5E1725F-4DD5-4B26-8387-D8D44484A272}" type="datetime1">
              <a:rPr lang="en-US" smtClean="0"/>
              <a:t>1/14/2020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chemeClr val="bg1"/>
                </a:solidFill>
              </a:defRPr>
            </a:lvl1pPr>
          </a:lstStyle>
          <a:p>
            <a:r>
              <a:rPr lang="en-US" dirty="0">
                <a:hlinkClick r:id="rId13">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3E5E9E-24F7-472D-9BEB-6666E7887FA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clipart&#10;&#10;Description automatically generated">
            <a:extLst>
              <a:ext uri="{FF2B5EF4-FFF2-40B4-BE49-F238E27FC236}">
                <a16:creationId xmlns:a16="http://schemas.microsoft.com/office/drawing/2014/main" id="{4C68FB8A-A237-4F43-A28A-6D898CAD876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997738" y="8801"/>
            <a:ext cx="1194262" cy="1003180"/>
          </a:xfrm>
          <a:prstGeom prst="rect">
            <a:avLst/>
          </a:prstGeom>
        </p:spPr>
      </p:pic>
    </p:spTree>
    <p:extLst>
      <p:ext uri="{BB962C8B-B14F-4D97-AF65-F5344CB8AC3E}">
        <p14:creationId xmlns:p14="http://schemas.microsoft.com/office/powerpoint/2010/main" val="16468922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mailto:hmis@community-partnership.org" TargetMode="External"/><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hyperlink" Target="http://www.community-partnership.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ommunity-partnership.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community-partnership.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4F2E2-D196-4748-9B9C-842CBEED0D01}"/>
              </a:ext>
            </a:extLst>
          </p:cNvPr>
          <p:cNvSpPr>
            <a:spLocks noGrp="1"/>
          </p:cNvSpPr>
          <p:nvPr>
            <p:ph type="ctrTitle"/>
          </p:nvPr>
        </p:nvSpPr>
        <p:spPr/>
        <p:txBody>
          <a:bodyPr/>
          <a:lstStyle/>
          <a:p>
            <a:r>
              <a:rPr lang="en-US" dirty="0"/>
              <a:t>DC HMIS Training</a:t>
            </a:r>
          </a:p>
        </p:txBody>
      </p:sp>
      <p:sp>
        <p:nvSpPr>
          <p:cNvPr id="3" name="Subtitle 2">
            <a:extLst>
              <a:ext uri="{FF2B5EF4-FFF2-40B4-BE49-F238E27FC236}">
                <a16:creationId xmlns:a16="http://schemas.microsoft.com/office/drawing/2014/main" id="{BDC56B12-369B-425A-9769-EB2012A940B6}"/>
              </a:ext>
            </a:extLst>
          </p:cNvPr>
          <p:cNvSpPr>
            <a:spLocks noGrp="1"/>
          </p:cNvSpPr>
          <p:nvPr>
            <p:ph type="subTitle" idx="1"/>
          </p:nvPr>
        </p:nvSpPr>
        <p:spPr/>
        <p:txBody>
          <a:bodyPr/>
          <a:lstStyle/>
          <a:p>
            <a:r>
              <a:rPr lang="en-US" dirty="0"/>
              <a:t>DC FR2020: 2020 Federal Reporting Season</a:t>
            </a:r>
          </a:p>
        </p:txBody>
      </p:sp>
      <p:sp>
        <p:nvSpPr>
          <p:cNvPr id="4" name="Footer Placeholder 3"/>
          <p:cNvSpPr>
            <a:spLocks noGrp="1"/>
          </p:cNvSpPr>
          <p:nvPr>
            <p:ph type="ftr" sz="quarter" idx="11"/>
          </p:nvPr>
        </p:nvSpPr>
        <p:spPr/>
        <p:txBody>
          <a:bodyPr/>
          <a:lstStyle/>
          <a:p>
            <a:r>
              <a:rPr lang="en-US" dirty="0">
                <a:hlinkClick r:id="rId3">
                  <a:extLst>
                    <a:ext uri="{A12FA001-AC4F-418D-AE19-62706E023703}">
                      <ahyp:hlinkClr xmlns:ahyp="http://schemas.microsoft.com/office/drawing/2018/hyperlinkcolor" val="tx"/>
                    </a:ext>
                  </a:extLst>
                </a:hlinkClick>
              </a:rPr>
              <a:t>http://www.community-partnership.org/ </a:t>
            </a:r>
            <a:endParaRPr lang="en-US" dirty="0"/>
          </a:p>
        </p:txBody>
      </p:sp>
      <p:sp>
        <p:nvSpPr>
          <p:cNvPr id="5" name="Date Placeholder 4"/>
          <p:cNvSpPr>
            <a:spLocks noGrp="1"/>
          </p:cNvSpPr>
          <p:nvPr>
            <p:ph type="dt" sz="half" idx="10"/>
          </p:nvPr>
        </p:nvSpPr>
        <p:spPr/>
        <p:txBody>
          <a:bodyPr/>
          <a:lstStyle/>
          <a:p>
            <a:fld id="{D39ADED8-6243-4A28-8D4A-8AA0EC8DA5D4}" type="datetime1">
              <a:rPr lang="en-US" smtClean="0"/>
              <a:t>1/14/2020</a:t>
            </a:fld>
            <a:endParaRPr lang="en-US"/>
          </a:p>
        </p:txBody>
      </p:sp>
      <p:sp>
        <p:nvSpPr>
          <p:cNvPr id="6" name="Slide Number Placeholder 5"/>
          <p:cNvSpPr>
            <a:spLocks noGrp="1"/>
          </p:cNvSpPr>
          <p:nvPr>
            <p:ph type="sldNum" sz="quarter" idx="12"/>
          </p:nvPr>
        </p:nvSpPr>
        <p:spPr/>
        <p:txBody>
          <a:bodyPr/>
          <a:lstStyle/>
          <a:p>
            <a:fld id="{2D3E5E9E-24F7-472D-9BEB-6666E7887FA8}" type="slidenum">
              <a:rPr lang="en-US" smtClean="0"/>
              <a:t>1</a:t>
            </a:fld>
            <a:endParaRPr lang="en-US" dirty="0"/>
          </a:p>
        </p:txBody>
      </p:sp>
    </p:spTree>
    <p:extLst>
      <p:ext uri="{BB962C8B-B14F-4D97-AF65-F5344CB8AC3E}">
        <p14:creationId xmlns:p14="http://schemas.microsoft.com/office/powerpoint/2010/main" val="3332483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Participates? </a:t>
            </a:r>
          </a:p>
        </p:txBody>
      </p:sp>
      <p:sp>
        <p:nvSpPr>
          <p:cNvPr id="7" name="Content Placeholder 6"/>
          <p:cNvSpPr>
            <a:spLocks noGrp="1"/>
          </p:cNvSpPr>
          <p:nvPr>
            <p:ph sz="half" idx="1"/>
          </p:nvPr>
        </p:nvSpPr>
        <p:spPr/>
        <p:txBody>
          <a:bodyPr>
            <a:normAutofit fontScale="92500" lnSpcReduction="20000"/>
          </a:bodyPr>
          <a:lstStyle/>
          <a:p>
            <a:r>
              <a:rPr lang="en-US" b="1" dirty="0"/>
              <a:t>Point In Time </a:t>
            </a:r>
          </a:p>
          <a:p>
            <a:pPr lvl="1"/>
            <a:r>
              <a:rPr lang="en-US" dirty="0"/>
              <a:t>Both HMIS participating programs and non-HMIS participating programs</a:t>
            </a:r>
          </a:p>
          <a:p>
            <a:pPr lvl="1"/>
            <a:r>
              <a:rPr lang="en-US" dirty="0"/>
              <a:t>Emergency Shelters </a:t>
            </a:r>
          </a:p>
          <a:p>
            <a:pPr lvl="1"/>
            <a:r>
              <a:rPr lang="en-US" dirty="0"/>
              <a:t>Transitional Housing Programs</a:t>
            </a:r>
          </a:p>
          <a:p>
            <a:pPr lvl="1"/>
            <a:r>
              <a:rPr lang="en-US" dirty="0"/>
              <a:t>Those counting unsheltered individuals</a:t>
            </a:r>
          </a:p>
          <a:p>
            <a:r>
              <a:rPr lang="en-US" b="1" dirty="0"/>
              <a:t>System Performance Measures</a:t>
            </a:r>
          </a:p>
          <a:p>
            <a:pPr lvl="1"/>
            <a:r>
              <a:rPr lang="en-US" dirty="0"/>
              <a:t>HMIS participating programs only</a:t>
            </a:r>
          </a:p>
          <a:p>
            <a:pPr lvl="1"/>
            <a:r>
              <a:rPr lang="en-US" dirty="0"/>
              <a:t>Emergency Shelters</a:t>
            </a:r>
          </a:p>
          <a:p>
            <a:pPr lvl="1"/>
            <a:r>
              <a:rPr lang="en-US" dirty="0"/>
              <a:t>Transitional Housing</a:t>
            </a:r>
          </a:p>
          <a:p>
            <a:pPr lvl="1"/>
            <a:r>
              <a:rPr lang="en-US" dirty="0"/>
              <a:t>Permanent Supportive Housing</a:t>
            </a:r>
          </a:p>
          <a:p>
            <a:pPr lvl="1"/>
            <a:r>
              <a:rPr lang="en-US" dirty="0"/>
              <a:t>Rapid Rehousing</a:t>
            </a:r>
          </a:p>
          <a:p>
            <a:pPr lvl="1"/>
            <a:r>
              <a:rPr lang="en-US" dirty="0"/>
              <a:t>Other Permanent Housing</a:t>
            </a:r>
          </a:p>
          <a:p>
            <a:pPr lvl="1"/>
            <a:r>
              <a:rPr lang="en-US" dirty="0"/>
              <a:t>Street Outreach</a:t>
            </a:r>
          </a:p>
        </p:txBody>
      </p:sp>
      <p:sp>
        <p:nvSpPr>
          <p:cNvPr id="3" name="Content Placeholder 2">
            <a:extLst>
              <a:ext uri="{FF2B5EF4-FFF2-40B4-BE49-F238E27FC236}">
                <a16:creationId xmlns:a16="http://schemas.microsoft.com/office/drawing/2014/main" id="{C10A437D-4050-4160-96F9-F6DB9CC1D95F}"/>
              </a:ext>
            </a:extLst>
          </p:cNvPr>
          <p:cNvSpPr>
            <a:spLocks noGrp="1"/>
          </p:cNvSpPr>
          <p:nvPr>
            <p:ph sz="half" idx="2"/>
          </p:nvPr>
        </p:nvSpPr>
        <p:spPr/>
        <p:txBody>
          <a:bodyPr>
            <a:normAutofit fontScale="92500" lnSpcReduction="20000"/>
          </a:bodyPr>
          <a:lstStyle/>
          <a:p>
            <a:r>
              <a:rPr lang="en-US" dirty="0"/>
              <a:t> </a:t>
            </a:r>
            <a:r>
              <a:rPr lang="en-US" b="1" dirty="0"/>
              <a:t>Housing Inventory Count</a:t>
            </a:r>
          </a:p>
          <a:p>
            <a:pPr lvl="1"/>
            <a:r>
              <a:rPr lang="en-US" dirty="0"/>
              <a:t>Both HMIS participating programs and non-HMIS participating programs</a:t>
            </a:r>
          </a:p>
          <a:p>
            <a:pPr lvl="1"/>
            <a:r>
              <a:rPr lang="en-US" dirty="0"/>
              <a:t>Emergency Shelters</a:t>
            </a:r>
          </a:p>
          <a:p>
            <a:pPr lvl="1"/>
            <a:r>
              <a:rPr lang="en-US" dirty="0"/>
              <a:t>Transitional Housing</a:t>
            </a:r>
          </a:p>
          <a:p>
            <a:pPr lvl="1"/>
            <a:r>
              <a:rPr lang="en-US" dirty="0"/>
              <a:t>Permanent Supportive Housing</a:t>
            </a:r>
          </a:p>
          <a:p>
            <a:pPr lvl="1"/>
            <a:r>
              <a:rPr lang="en-US" dirty="0"/>
              <a:t>Rapid Rehousing</a:t>
            </a:r>
          </a:p>
          <a:p>
            <a:pPr lvl="1"/>
            <a:r>
              <a:rPr lang="en-US" dirty="0"/>
              <a:t>Other Permanent Housing</a:t>
            </a:r>
          </a:p>
          <a:p>
            <a:r>
              <a:rPr lang="en-US" b="1" dirty="0"/>
              <a:t>Longitudinal System Analysis</a:t>
            </a:r>
          </a:p>
          <a:p>
            <a:pPr lvl="1"/>
            <a:r>
              <a:rPr lang="en-US" dirty="0"/>
              <a:t>HMIS participating programs only</a:t>
            </a:r>
          </a:p>
          <a:p>
            <a:pPr lvl="1"/>
            <a:r>
              <a:rPr lang="en-US" dirty="0"/>
              <a:t>Street Outreach</a:t>
            </a:r>
          </a:p>
          <a:p>
            <a:pPr lvl="1"/>
            <a:r>
              <a:rPr lang="en-US" dirty="0"/>
              <a:t>Emergency Shelter</a:t>
            </a:r>
          </a:p>
          <a:p>
            <a:pPr lvl="1"/>
            <a:r>
              <a:rPr lang="en-US" dirty="0"/>
              <a:t>Transitional Housing</a:t>
            </a:r>
          </a:p>
          <a:p>
            <a:pPr lvl="1"/>
            <a:r>
              <a:rPr lang="en-US" dirty="0"/>
              <a:t>Rapid Rehousing</a:t>
            </a:r>
          </a:p>
          <a:p>
            <a:pPr lvl="1"/>
            <a:r>
              <a:rPr lang="en-US" dirty="0"/>
              <a:t>Permanent Supportive Housing</a:t>
            </a:r>
          </a:p>
        </p:txBody>
      </p:sp>
      <p:sp>
        <p:nvSpPr>
          <p:cNvPr id="4" name="Date Placeholder 3"/>
          <p:cNvSpPr>
            <a:spLocks noGrp="1"/>
          </p:cNvSpPr>
          <p:nvPr>
            <p:ph type="dt" sz="half" idx="10"/>
          </p:nvPr>
        </p:nvSpPr>
        <p:spPr/>
        <p:txBody>
          <a:bodyPr/>
          <a:lstStyle/>
          <a:p>
            <a:fld id="{0AFB4DA8-5D6C-4E80-A36E-D117F034AC1C}" type="datetime1">
              <a:rPr lang="en-US" smtClean="0"/>
              <a:t>1/14/2020</a:t>
            </a:fld>
            <a:endParaRPr lang="en-US"/>
          </a:p>
        </p:txBody>
      </p:sp>
      <p:sp>
        <p:nvSpPr>
          <p:cNvPr id="5" name="Footer Placeholder 4"/>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10</a:t>
            </a:fld>
            <a:endParaRPr lang="en-US"/>
          </a:p>
        </p:txBody>
      </p:sp>
    </p:spTree>
    <p:extLst>
      <p:ext uri="{BB962C8B-B14F-4D97-AF65-F5344CB8AC3E}">
        <p14:creationId xmlns:p14="http://schemas.microsoft.com/office/powerpoint/2010/main" val="362131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C3CDE-50A9-49AE-9954-9480031F620F}"/>
              </a:ext>
            </a:extLst>
          </p:cNvPr>
          <p:cNvSpPr>
            <a:spLocks noGrp="1"/>
          </p:cNvSpPr>
          <p:nvPr>
            <p:ph type="title"/>
          </p:nvPr>
        </p:nvSpPr>
        <p:spPr/>
        <p:txBody>
          <a:bodyPr/>
          <a:lstStyle/>
          <a:p>
            <a:r>
              <a:rPr lang="en-US" dirty="0"/>
              <a:t>How do these fit together?</a:t>
            </a:r>
          </a:p>
        </p:txBody>
      </p:sp>
      <p:sp>
        <p:nvSpPr>
          <p:cNvPr id="3" name="Content Placeholder 2">
            <a:extLst>
              <a:ext uri="{FF2B5EF4-FFF2-40B4-BE49-F238E27FC236}">
                <a16:creationId xmlns:a16="http://schemas.microsoft.com/office/drawing/2014/main" id="{A4D7C867-0115-439B-8ED2-269B53E8AEE7}"/>
              </a:ext>
            </a:extLst>
          </p:cNvPr>
          <p:cNvSpPr>
            <a:spLocks noGrp="1"/>
          </p:cNvSpPr>
          <p:nvPr>
            <p:ph sz="half" idx="1"/>
          </p:nvPr>
        </p:nvSpPr>
        <p:spPr/>
        <p:txBody>
          <a:bodyPr/>
          <a:lstStyle/>
          <a:p>
            <a:r>
              <a:rPr lang="en-US" dirty="0"/>
              <a:t> All of these reports fit together to become the Annual Homeless Assessment Report (AHAR) to Congress. </a:t>
            </a:r>
          </a:p>
          <a:p>
            <a:endParaRPr lang="en-US" dirty="0"/>
          </a:p>
          <a:p>
            <a:r>
              <a:rPr lang="en-US" dirty="0"/>
              <a:t>These also work together to locally give us a better understanding of how our Homeless Services System is working and what gaps we might have. </a:t>
            </a:r>
          </a:p>
        </p:txBody>
      </p:sp>
      <p:sp>
        <p:nvSpPr>
          <p:cNvPr id="5" name="Date Placeholder 4">
            <a:extLst>
              <a:ext uri="{FF2B5EF4-FFF2-40B4-BE49-F238E27FC236}">
                <a16:creationId xmlns:a16="http://schemas.microsoft.com/office/drawing/2014/main" id="{ABCA38A4-198B-4640-A07F-A2694DB5E91B}"/>
              </a:ext>
            </a:extLst>
          </p:cNvPr>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a:extLst>
              <a:ext uri="{FF2B5EF4-FFF2-40B4-BE49-F238E27FC236}">
                <a16:creationId xmlns:a16="http://schemas.microsoft.com/office/drawing/2014/main" id="{2D119B50-4EE9-4DC7-A72F-4399801A7B55}"/>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F2477DFF-F458-4518-B443-8F6E420B9F8C}"/>
              </a:ext>
            </a:extLst>
          </p:cNvPr>
          <p:cNvSpPr>
            <a:spLocks noGrp="1"/>
          </p:cNvSpPr>
          <p:nvPr>
            <p:ph type="sldNum" sz="quarter" idx="12"/>
          </p:nvPr>
        </p:nvSpPr>
        <p:spPr/>
        <p:txBody>
          <a:bodyPr/>
          <a:lstStyle/>
          <a:p>
            <a:fld id="{2D3E5E9E-24F7-472D-9BEB-6666E7887FA8}" type="slidenum">
              <a:rPr lang="en-US" smtClean="0"/>
              <a:t>11</a:t>
            </a:fld>
            <a:endParaRPr lang="en-US"/>
          </a:p>
        </p:txBody>
      </p:sp>
      <p:sp>
        <p:nvSpPr>
          <p:cNvPr id="22" name="Freeform: Shape 21">
            <a:hlinkClick r:id="" action="ppaction://noaction" highlightClick="1"/>
            <a:extLst>
              <a:ext uri="{FF2B5EF4-FFF2-40B4-BE49-F238E27FC236}">
                <a16:creationId xmlns:a16="http://schemas.microsoft.com/office/drawing/2014/main" id="{FB48C0E0-2FF1-48B7-8C22-A75CCF5681B0}"/>
              </a:ext>
            </a:extLst>
          </p:cNvPr>
          <p:cNvSpPr/>
          <p:nvPr/>
        </p:nvSpPr>
        <p:spPr>
          <a:xfrm rot="16200000">
            <a:off x="8131232" y="4309676"/>
            <a:ext cx="1754294" cy="1364541"/>
          </a:xfrm>
          <a:custGeom>
            <a:avLst/>
            <a:gdLst>
              <a:gd name="connsiteX0" fmla="*/ 0 w 809045"/>
              <a:gd name="connsiteY0" fmla="*/ 0 h 576469"/>
              <a:gd name="connsiteX1" fmla="*/ 646043 w 809045"/>
              <a:gd name="connsiteY1" fmla="*/ 0 h 576469"/>
              <a:gd name="connsiteX2" fmla="*/ 646043 w 809045"/>
              <a:gd name="connsiteY2" fmla="*/ 196221 h 576469"/>
              <a:gd name="connsiteX3" fmla="*/ 664061 w 809045"/>
              <a:gd name="connsiteY3" fmla="*/ 182916 h 576469"/>
              <a:gd name="connsiteX4" fmla="*/ 704683 w 809045"/>
              <a:gd name="connsiteY4" fmla="*/ 173934 h 576469"/>
              <a:gd name="connsiteX5" fmla="*/ 809045 w 809045"/>
              <a:gd name="connsiteY5" fmla="*/ 288234 h 576469"/>
              <a:gd name="connsiteX6" fmla="*/ 704683 w 809045"/>
              <a:gd name="connsiteY6" fmla="*/ 402534 h 576469"/>
              <a:gd name="connsiteX7" fmla="*/ 664061 w 809045"/>
              <a:gd name="connsiteY7" fmla="*/ 393552 h 576469"/>
              <a:gd name="connsiteX8" fmla="*/ 646043 w 809045"/>
              <a:gd name="connsiteY8" fmla="*/ 380247 h 576469"/>
              <a:gd name="connsiteX9" fmla="*/ 646043 w 809045"/>
              <a:gd name="connsiteY9" fmla="*/ 576469 h 576469"/>
              <a:gd name="connsiteX10" fmla="*/ 0 w 809045"/>
              <a:gd name="connsiteY10" fmla="*/ 576469 h 57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9045" h="576469">
                <a:moveTo>
                  <a:pt x="0" y="0"/>
                </a:moveTo>
                <a:lnTo>
                  <a:pt x="646043" y="0"/>
                </a:lnTo>
                <a:lnTo>
                  <a:pt x="646043" y="196221"/>
                </a:lnTo>
                <a:lnTo>
                  <a:pt x="664061" y="182916"/>
                </a:lnTo>
                <a:cubicBezTo>
                  <a:pt x="676546" y="177133"/>
                  <a:pt x="690274" y="173934"/>
                  <a:pt x="704683" y="173934"/>
                </a:cubicBezTo>
                <a:cubicBezTo>
                  <a:pt x="762321" y="173934"/>
                  <a:pt x="809045" y="225108"/>
                  <a:pt x="809045" y="288234"/>
                </a:cubicBezTo>
                <a:cubicBezTo>
                  <a:pt x="809045" y="351360"/>
                  <a:pt x="762321" y="402534"/>
                  <a:pt x="704683" y="402534"/>
                </a:cubicBezTo>
                <a:cubicBezTo>
                  <a:pt x="690274" y="402534"/>
                  <a:pt x="676546" y="399336"/>
                  <a:pt x="664061" y="393552"/>
                </a:cubicBezTo>
                <a:lnTo>
                  <a:pt x="646043" y="380247"/>
                </a:lnTo>
                <a:lnTo>
                  <a:pt x="646043" y="576469"/>
                </a:lnTo>
                <a:lnTo>
                  <a:pt x="0" y="576469"/>
                </a:lnTo>
                <a:close/>
              </a:path>
            </a:pathLst>
          </a:custGeom>
        </p:spPr>
        <p:style>
          <a:lnRef idx="2">
            <a:schemeClr val="accent5">
              <a:shade val="50000"/>
            </a:schemeClr>
          </a:lnRef>
          <a:fillRef idx="1">
            <a:schemeClr val="accent5"/>
          </a:fillRef>
          <a:effectRef idx="0">
            <a:schemeClr val="accent5"/>
          </a:effectRef>
          <a:fontRef idx="minor">
            <a:schemeClr val="lt1"/>
          </a:fontRef>
        </p:style>
        <p:txBody>
          <a:bodyPr vert="vert" rtlCol="0" anchor="ctr"/>
          <a:lstStyle/>
          <a:p>
            <a:pPr algn="ctr"/>
            <a:r>
              <a:rPr lang="en-US" dirty="0"/>
              <a:t>HIC</a:t>
            </a:r>
          </a:p>
        </p:txBody>
      </p:sp>
      <p:sp>
        <p:nvSpPr>
          <p:cNvPr id="18" name="Freeform: Shape 17">
            <a:hlinkClick r:id="" action="ppaction://noaction" highlightClick="1"/>
            <a:extLst>
              <a:ext uri="{FF2B5EF4-FFF2-40B4-BE49-F238E27FC236}">
                <a16:creationId xmlns:a16="http://schemas.microsoft.com/office/drawing/2014/main" id="{19F47379-13CA-448B-8EA6-A20417638CE0}"/>
              </a:ext>
            </a:extLst>
          </p:cNvPr>
          <p:cNvSpPr/>
          <p:nvPr/>
        </p:nvSpPr>
        <p:spPr>
          <a:xfrm rot="10800000">
            <a:off x="9326879" y="4458616"/>
            <a:ext cx="1828801" cy="1410478"/>
          </a:xfrm>
          <a:custGeom>
            <a:avLst/>
            <a:gdLst>
              <a:gd name="connsiteX0" fmla="*/ 0 w 809045"/>
              <a:gd name="connsiteY0" fmla="*/ 0 h 576469"/>
              <a:gd name="connsiteX1" fmla="*/ 646043 w 809045"/>
              <a:gd name="connsiteY1" fmla="*/ 0 h 576469"/>
              <a:gd name="connsiteX2" fmla="*/ 646043 w 809045"/>
              <a:gd name="connsiteY2" fmla="*/ 196221 h 576469"/>
              <a:gd name="connsiteX3" fmla="*/ 664061 w 809045"/>
              <a:gd name="connsiteY3" fmla="*/ 182916 h 576469"/>
              <a:gd name="connsiteX4" fmla="*/ 704683 w 809045"/>
              <a:gd name="connsiteY4" fmla="*/ 173934 h 576469"/>
              <a:gd name="connsiteX5" fmla="*/ 809045 w 809045"/>
              <a:gd name="connsiteY5" fmla="*/ 288234 h 576469"/>
              <a:gd name="connsiteX6" fmla="*/ 704683 w 809045"/>
              <a:gd name="connsiteY6" fmla="*/ 402534 h 576469"/>
              <a:gd name="connsiteX7" fmla="*/ 664061 w 809045"/>
              <a:gd name="connsiteY7" fmla="*/ 393552 h 576469"/>
              <a:gd name="connsiteX8" fmla="*/ 646043 w 809045"/>
              <a:gd name="connsiteY8" fmla="*/ 380247 h 576469"/>
              <a:gd name="connsiteX9" fmla="*/ 646043 w 809045"/>
              <a:gd name="connsiteY9" fmla="*/ 576469 h 576469"/>
              <a:gd name="connsiteX10" fmla="*/ 0 w 809045"/>
              <a:gd name="connsiteY10" fmla="*/ 576469 h 57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9045" h="576469">
                <a:moveTo>
                  <a:pt x="0" y="0"/>
                </a:moveTo>
                <a:lnTo>
                  <a:pt x="646043" y="0"/>
                </a:lnTo>
                <a:lnTo>
                  <a:pt x="646043" y="196221"/>
                </a:lnTo>
                <a:lnTo>
                  <a:pt x="664061" y="182916"/>
                </a:lnTo>
                <a:cubicBezTo>
                  <a:pt x="676546" y="177133"/>
                  <a:pt x="690274" y="173934"/>
                  <a:pt x="704683" y="173934"/>
                </a:cubicBezTo>
                <a:cubicBezTo>
                  <a:pt x="762321" y="173934"/>
                  <a:pt x="809045" y="225108"/>
                  <a:pt x="809045" y="288234"/>
                </a:cubicBezTo>
                <a:cubicBezTo>
                  <a:pt x="809045" y="351360"/>
                  <a:pt x="762321" y="402534"/>
                  <a:pt x="704683" y="402534"/>
                </a:cubicBezTo>
                <a:cubicBezTo>
                  <a:pt x="690274" y="402534"/>
                  <a:pt x="676546" y="399336"/>
                  <a:pt x="664061" y="393552"/>
                </a:cubicBezTo>
                <a:lnTo>
                  <a:pt x="646043" y="380247"/>
                </a:lnTo>
                <a:lnTo>
                  <a:pt x="646043" y="576469"/>
                </a:lnTo>
                <a:lnTo>
                  <a:pt x="0" y="576469"/>
                </a:lnTo>
                <a:close/>
              </a:path>
            </a:pathLst>
          </a:custGeom>
        </p:spPr>
        <p:style>
          <a:lnRef idx="2">
            <a:schemeClr val="accent4">
              <a:shade val="50000"/>
            </a:schemeClr>
          </a:lnRef>
          <a:fillRef idx="1">
            <a:schemeClr val="accent4"/>
          </a:fillRef>
          <a:effectRef idx="0">
            <a:schemeClr val="accent4"/>
          </a:effectRef>
          <a:fontRef idx="minor">
            <a:schemeClr val="lt1"/>
          </a:fontRef>
        </p:style>
        <p:txBody>
          <a:bodyPr vert="vert" rtlCol="0" anchor="ctr" anchorCtr="0"/>
          <a:lstStyle/>
          <a:p>
            <a:pPr algn="ctr"/>
            <a:endParaRPr lang="en-US" dirty="0"/>
          </a:p>
        </p:txBody>
      </p:sp>
      <p:sp>
        <p:nvSpPr>
          <p:cNvPr id="17" name="Freeform: Shape 16">
            <a:hlinkClick r:id="" action="ppaction://noaction" highlightClick="1"/>
            <a:extLst>
              <a:ext uri="{FF2B5EF4-FFF2-40B4-BE49-F238E27FC236}">
                <a16:creationId xmlns:a16="http://schemas.microsoft.com/office/drawing/2014/main" id="{371A6A8A-33F5-488F-B579-8A6657A1AF10}"/>
              </a:ext>
            </a:extLst>
          </p:cNvPr>
          <p:cNvSpPr/>
          <p:nvPr/>
        </p:nvSpPr>
        <p:spPr>
          <a:xfrm rot="5400000">
            <a:off x="9615160" y="3250142"/>
            <a:ext cx="1616009" cy="1465028"/>
          </a:xfrm>
          <a:custGeom>
            <a:avLst/>
            <a:gdLst>
              <a:gd name="connsiteX0" fmla="*/ 0 w 809045"/>
              <a:gd name="connsiteY0" fmla="*/ 0 h 576469"/>
              <a:gd name="connsiteX1" fmla="*/ 646043 w 809045"/>
              <a:gd name="connsiteY1" fmla="*/ 0 h 576469"/>
              <a:gd name="connsiteX2" fmla="*/ 646043 w 809045"/>
              <a:gd name="connsiteY2" fmla="*/ 196221 h 576469"/>
              <a:gd name="connsiteX3" fmla="*/ 664061 w 809045"/>
              <a:gd name="connsiteY3" fmla="*/ 182916 h 576469"/>
              <a:gd name="connsiteX4" fmla="*/ 704683 w 809045"/>
              <a:gd name="connsiteY4" fmla="*/ 173934 h 576469"/>
              <a:gd name="connsiteX5" fmla="*/ 809045 w 809045"/>
              <a:gd name="connsiteY5" fmla="*/ 288234 h 576469"/>
              <a:gd name="connsiteX6" fmla="*/ 704683 w 809045"/>
              <a:gd name="connsiteY6" fmla="*/ 402534 h 576469"/>
              <a:gd name="connsiteX7" fmla="*/ 664061 w 809045"/>
              <a:gd name="connsiteY7" fmla="*/ 393552 h 576469"/>
              <a:gd name="connsiteX8" fmla="*/ 646043 w 809045"/>
              <a:gd name="connsiteY8" fmla="*/ 380247 h 576469"/>
              <a:gd name="connsiteX9" fmla="*/ 646043 w 809045"/>
              <a:gd name="connsiteY9" fmla="*/ 576469 h 576469"/>
              <a:gd name="connsiteX10" fmla="*/ 0 w 809045"/>
              <a:gd name="connsiteY10" fmla="*/ 576469 h 576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9045" h="576469">
                <a:moveTo>
                  <a:pt x="0" y="0"/>
                </a:moveTo>
                <a:lnTo>
                  <a:pt x="646043" y="0"/>
                </a:lnTo>
                <a:lnTo>
                  <a:pt x="646043" y="196221"/>
                </a:lnTo>
                <a:lnTo>
                  <a:pt x="664061" y="182916"/>
                </a:lnTo>
                <a:cubicBezTo>
                  <a:pt x="676546" y="177133"/>
                  <a:pt x="690274" y="173934"/>
                  <a:pt x="704683" y="173934"/>
                </a:cubicBezTo>
                <a:cubicBezTo>
                  <a:pt x="762321" y="173934"/>
                  <a:pt x="809045" y="225108"/>
                  <a:pt x="809045" y="288234"/>
                </a:cubicBezTo>
                <a:cubicBezTo>
                  <a:pt x="809045" y="351360"/>
                  <a:pt x="762321" y="402534"/>
                  <a:pt x="704683" y="402534"/>
                </a:cubicBezTo>
                <a:cubicBezTo>
                  <a:pt x="690274" y="402534"/>
                  <a:pt x="676546" y="399336"/>
                  <a:pt x="664061" y="393552"/>
                </a:cubicBezTo>
                <a:lnTo>
                  <a:pt x="646043" y="380247"/>
                </a:lnTo>
                <a:lnTo>
                  <a:pt x="646043" y="576469"/>
                </a:lnTo>
                <a:lnTo>
                  <a:pt x="0" y="576469"/>
                </a:lnTo>
                <a:close/>
              </a:path>
            </a:pathLst>
          </a:custGeom>
        </p:spPr>
        <p:style>
          <a:lnRef idx="2">
            <a:schemeClr val="accent2">
              <a:shade val="50000"/>
            </a:schemeClr>
          </a:lnRef>
          <a:fillRef idx="1">
            <a:schemeClr val="accent2"/>
          </a:fillRef>
          <a:effectRef idx="0">
            <a:schemeClr val="accent2"/>
          </a:effectRef>
          <a:fontRef idx="minor">
            <a:schemeClr val="lt1"/>
          </a:fontRef>
        </p:style>
        <p:txBody>
          <a:bodyPr vert="vert270" rtlCol="0" anchor="ctr"/>
          <a:lstStyle/>
          <a:p>
            <a:pPr algn="ctr"/>
            <a:r>
              <a:rPr lang="en-US" dirty="0"/>
              <a:t>PIT</a:t>
            </a:r>
          </a:p>
        </p:txBody>
      </p:sp>
      <p:sp>
        <p:nvSpPr>
          <p:cNvPr id="21" name="Freeform: Shape 20">
            <a:hlinkClick r:id="" action="ppaction://noaction" highlightClick="1"/>
            <a:extLst>
              <a:ext uri="{FF2B5EF4-FFF2-40B4-BE49-F238E27FC236}">
                <a16:creationId xmlns:a16="http://schemas.microsoft.com/office/drawing/2014/main" id="{C3853217-F5BC-41E7-B45B-9963C5F1392D}"/>
              </a:ext>
            </a:extLst>
          </p:cNvPr>
          <p:cNvSpPr/>
          <p:nvPr/>
        </p:nvSpPr>
        <p:spPr>
          <a:xfrm>
            <a:off x="8326108" y="3174650"/>
            <a:ext cx="1687665" cy="1283965"/>
          </a:xfrm>
          <a:custGeom>
            <a:avLst/>
            <a:gdLst>
              <a:gd name="connsiteX0" fmla="*/ 0 w 1043609"/>
              <a:gd name="connsiteY0" fmla="*/ 0 h 795130"/>
              <a:gd name="connsiteX1" fmla="*/ 833349 w 1043609"/>
              <a:gd name="connsiteY1" fmla="*/ 0 h 795130"/>
              <a:gd name="connsiteX2" fmla="*/ 833349 w 1043609"/>
              <a:gd name="connsiteY2" fmla="*/ 270650 h 795130"/>
              <a:gd name="connsiteX3" fmla="*/ 856590 w 1043609"/>
              <a:gd name="connsiteY3" fmla="*/ 252298 h 795130"/>
              <a:gd name="connsiteX4" fmla="*/ 908990 w 1043609"/>
              <a:gd name="connsiteY4" fmla="*/ 239909 h 795130"/>
              <a:gd name="connsiteX5" fmla="*/ 1043609 w 1043609"/>
              <a:gd name="connsiteY5" fmla="*/ 397564 h 795130"/>
              <a:gd name="connsiteX6" fmla="*/ 908990 w 1043609"/>
              <a:gd name="connsiteY6" fmla="*/ 555220 h 795130"/>
              <a:gd name="connsiteX7" fmla="*/ 856590 w 1043609"/>
              <a:gd name="connsiteY7" fmla="*/ 542831 h 795130"/>
              <a:gd name="connsiteX8" fmla="*/ 833349 w 1043609"/>
              <a:gd name="connsiteY8" fmla="*/ 524479 h 795130"/>
              <a:gd name="connsiteX9" fmla="*/ 833349 w 1043609"/>
              <a:gd name="connsiteY9" fmla="*/ 795130 h 795130"/>
              <a:gd name="connsiteX10" fmla="*/ 558708 w 1043609"/>
              <a:gd name="connsiteY10" fmla="*/ 795130 h 795130"/>
              <a:gd name="connsiteX11" fmla="*/ 577098 w 1043609"/>
              <a:gd name="connsiteY11" fmla="*/ 772727 h 795130"/>
              <a:gd name="connsiteX12" fmla="*/ 590269 w 1043609"/>
              <a:gd name="connsiteY12" fmla="*/ 719142 h 795130"/>
              <a:gd name="connsiteX13" fmla="*/ 422662 w 1043609"/>
              <a:gd name="connsiteY13" fmla="*/ 581477 h 795130"/>
              <a:gd name="connsiteX14" fmla="*/ 255054 w 1043609"/>
              <a:gd name="connsiteY14" fmla="*/ 719142 h 795130"/>
              <a:gd name="connsiteX15" fmla="*/ 268225 w 1043609"/>
              <a:gd name="connsiteY15" fmla="*/ 772727 h 795130"/>
              <a:gd name="connsiteX16" fmla="*/ 286615 w 1043609"/>
              <a:gd name="connsiteY16" fmla="*/ 795130 h 795130"/>
              <a:gd name="connsiteX17" fmla="*/ 0 w 1043609"/>
              <a:gd name="connsiteY17" fmla="*/ 795130 h 79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3609" h="795130">
                <a:moveTo>
                  <a:pt x="0" y="0"/>
                </a:moveTo>
                <a:lnTo>
                  <a:pt x="833349" y="0"/>
                </a:lnTo>
                <a:lnTo>
                  <a:pt x="833349" y="270650"/>
                </a:lnTo>
                <a:lnTo>
                  <a:pt x="856590" y="252298"/>
                </a:lnTo>
                <a:cubicBezTo>
                  <a:pt x="872695" y="244322"/>
                  <a:pt x="890403" y="239909"/>
                  <a:pt x="908990" y="239909"/>
                </a:cubicBezTo>
                <a:cubicBezTo>
                  <a:pt x="983339" y="239909"/>
                  <a:pt x="1043609" y="310494"/>
                  <a:pt x="1043609" y="397564"/>
                </a:cubicBezTo>
                <a:cubicBezTo>
                  <a:pt x="1043609" y="484635"/>
                  <a:pt x="983339" y="555220"/>
                  <a:pt x="908990" y="555220"/>
                </a:cubicBezTo>
                <a:cubicBezTo>
                  <a:pt x="890403" y="555220"/>
                  <a:pt x="872695" y="550809"/>
                  <a:pt x="856590" y="542831"/>
                </a:cubicBezTo>
                <a:lnTo>
                  <a:pt x="833349" y="524479"/>
                </a:lnTo>
                <a:lnTo>
                  <a:pt x="833349" y="795130"/>
                </a:lnTo>
                <a:lnTo>
                  <a:pt x="558708" y="795130"/>
                </a:lnTo>
                <a:lnTo>
                  <a:pt x="577098" y="772727"/>
                </a:lnTo>
                <a:cubicBezTo>
                  <a:pt x="585579" y="756258"/>
                  <a:pt x="590269" y="738149"/>
                  <a:pt x="590269" y="719142"/>
                </a:cubicBezTo>
                <a:cubicBezTo>
                  <a:pt x="590269" y="643111"/>
                  <a:pt x="515228" y="581477"/>
                  <a:pt x="422662" y="581477"/>
                </a:cubicBezTo>
                <a:cubicBezTo>
                  <a:pt x="330095" y="581477"/>
                  <a:pt x="255054" y="643111"/>
                  <a:pt x="255054" y="719142"/>
                </a:cubicBezTo>
                <a:cubicBezTo>
                  <a:pt x="255054" y="738149"/>
                  <a:pt x="259745" y="756258"/>
                  <a:pt x="268225" y="772727"/>
                </a:cubicBezTo>
                <a:lnTo>
                  <a:pt x="286615" y="795130"/>
                </a:lnTo>
                <a:lnTo>
                  <a:pt x="0" y="79513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	</a:t>
            </a:r>
          </a:p>
        </p:txBody>
      </p:sp>
      <p:sp>
        <p:nvSpPr>
          <p:cNvPr id="25" name="TextBox 24">
            <a:extLst>
              <a:ext uri="{FF2B5EF4-FFF2-40B4-BE49-F238E27FC236}">
                <a16:creationId xmlns:a16="http://schemas.microsoft.com/office/drawing/2014/main" id="{771E9D90-14DF-41D8-8E3E-C350D8E5D778}"/>
              </a:ext>
            </a:extLst>
          </p:cNvPr>
          <p:cNvSpPr txBox="1"/>
          <p:nvPr/>
        </p:nvSpPr>
        <p:spPr>
          <a:xfrm>
            <a:off x="10013773" y="4979189"/>
            <a:ext cx="883499" cy="369332"/>
          </a:xfrm>
          <a:prstGeom prst="rect">
            <a:avLst/>
          </a:prstGeom>
          <a:noFill/>
        </p:spPr>
        <p:txBody>
          <a:bodyPr wrap="square" rtlCol="0">
            <a:spAutoFit/>
          </a:bodyPr>
          <a:lstStyle/>
          <a:p>
            <a:r>
              <a:rPr lang="en-US" dirty="0">
                <a:solidFill>
                  <a:schemeClr val="bg1"/>
                </a:solidFill>
              </a:rPr>
              <a:t>SPMs</a:t>
            </a:r>
          </a:p>
        </p:txBody>
      </p:sp>
    </p:spTree>
    <p:extLst>
      <p:ext uri="{BB962C8B-B14F-4D97-AF65-F5344CB8AC3E}">
        <p14:creationId xmlns:p14="http://schemas.microsoft.com/office/powerpoint/2010/main" val="284369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28535B8-A457-4D8E-B4D3-32E6A02A5969}"/>
              </a:ext>
            </a:extLst>
          </p:cNvPr>
          <p:cNvSpPr>
            <a:spLocks noGrp="1"/>
          </p:cNvSpPr>
          <p:nvPr>
            <p:ph type="title"/>
          </p:nvPr>
        </p:nvSpPr>
        <p:spPr/>
        <p:txBody>
          <a:bodyPr/>
          <a:lstStyle/>
          <a:p>
            <a:r>
              <a:rPr lang="en-US" dirty="0"/>
              <a:t>Federal Reporting Timeline</a:t>
            </a:r>
          </a:p>
        </p:txBody>
      </p:sp>
      <p:sp>
        <p:nvSpPr>
          <p:cNvPr id="10" name="Text Placeholder 9">
            <a:extLst>
              <a:ext uri="{FF2B5EF4-FFF2-40B4-BE49-F238E27FC236}">
                <a16:creationId xmlns:a16="http://schemas.microsoft.com/office/drawing/2014/main" id="{1CD4746B-6DE2-4B85-B58B-AA48D896EA81}"/>
              </a:ext>
            </a:extLst>
          </p:cNvPr>
          <p:cNvSpPr>
            <a:spLocks noGrp="1"/>
          </p:cNvSpPr>
          <p:nvPr>
            <p:ph type="body" sz="half" idx="2"/>
          </p:nvPr>
        </p:nvSpPr>
        <p:spPr/>
        <p:txBody>
          <a:bodyPr/>
          <a:lstStyle/>
          <a:p>
            <a:endParaRPr lang="en-US"/>
          </a:p>
        </p:txBody>
      </p:sp>
      <p:sp>
        <p:nvSpPr>
          <p:cNvPr id="5" name="Date Placeholder 4">
            <a:extLst>
              <a:ext uri="{FF2B5EF4-FFF2-40B4-BE49-F238E27FC236}">
                <a16:creationId xmlns:a16="http://schemas.microsoft.com/office/drawing/2014/main" id="{1196A1A0-8ECD-4F43-87C5-ED319095E889}"/>
              </a:ext>
            </a:extLst>
          </p:cNvPr>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a:extLst>
              <a:ext uri="{FF2B5EF4-FFF2-40B4-BE49-F238E27FC236}">
                <a16:creationId xmlns:a16="http://schemas.microsoft.com/office/drawing/2014/main" id="{AE77408C-EC95-4C2C-B87C-824974B9C9D2}"/>
              </a:ext>
            </a:extLst>
          </p:cNvPr>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70C110C7-B316-4091-9C6E-EF30C89478AF}"/>
              </a:ext>
            </a:extLst>
          </p:cNvPr>
          <p:cNvSpPr>
            <a:spLocks noGrp="1"/>
          </p:cNvSpPr>
          <p:nvPr>
            <p:ph type="sldNum" sz="quarter" idx="12"/>
          </p:nvPr>
        </p:nvSpPr>
        <p:spPr/>
        <p:txBody>
          <a:bodyPr/>
          <a:lstStyle/>
          <a:p>
            <a:fld id="{2D3E5E9E-24F7-472D-9BEB-6666E7887FA8}" type="slidenum">
              <a:rPr lang="en-US" smtClean="0"/>
              <a:t>12</a:t>
            </a:fld>
            <a:endParaRPr lang="en-US"/>
          </a:p>
        </p:txBody>
      </p:sp>
      <p:graphicFrame>
        <p:nvGraphicFramePr>
          <p:cNvPr id="3" name="Content Placeholder 2">
            <a:extLst>
              <a:ext uri="{FF2B5EF4-FFF2-40B4-BE49-F238E27FC236}">
                <a16:creationId xmlns:a16="http://schemas.microsoft.com/office/drawing/2014/main" id="{294EAB3A-2B7A-4DC5-A546-D2D0F947C4C7}"/>
              </a:ext>
            </a:extLst>
          </p:cNvPr>
          <p:cNvGraphicFramePr>
            <a:graphicFrameLocks noGrp="1"/>
          </p:cNvGraphicFramePr>
          <p:nvPr>
            <p:ph idx="1"/>
            <p:extLst>
              <p:ext uri="{D42A27DB-BD31-4B8C-83A1-F6EECF244321}">
                <p14:modId xmlns:p14="http://schemas.microsoft.com/office/powerpoint/2010/main" val="179722902"/>
              </p:ext>
            </p:extLst>
          </p:nvPr>
        </p:nvGraphicFramePr>
        <p:xfrm>
          <a:off x="4880113" y="1813560"/>
          <a:ext cx="6492876" cy="2661920"/>
        </p:xfrm>
        <a:graphic>
          <a:graphicData uri="http://schemas.openxmlformats.org/drawingml/2006/table">
            <a:tbl>
              <a:tblPr firstRow="1" bandRow="1">
                <a:tableStyleId>{5C22544A-7EE6-4342-B048-85BDC9FD1C3A}</a:tableStyleId>
              </a:tblPr>
              <a:tblGrid>
                <a:gridCol w="2164292">
                  <a:extLst>
                    <a:ext uri="{9D8B030D-6E8A-4147-A177-3AD203B41FA5}">
                      <a16:colId xmlns:a16="http://schemas.microsoft.com/office/drawing/2014/main" val="2045283113"/>
                    </a:ext>
                  </a:extLst>
                </a:gridCol>
                <a:gridCol w="2164292">
                  <a:extLst>
                    <a:ext uri="{9D8B030D-6E8A-4147-A177-3AD203B41FA5}">
                      <a16:colId xmlns:a16="http://schemas.microsoft.com/office/drawing/2014/main" val="1265901300"/>
                    </a:ext>
                  </a:extLst>
                </a:gridCol>
                <a:gridCol w="2164292">
                  <a:extLst>
                    <a:ext uri="{9D8B030D-6E8A-4147-A177-3AD203B41FA5}">
                      <a16:colId xmlns:a16="http://schemas.microsoft.com/office/drawing/2014/main" val="2690046976"/>
                    </a:ext>
                  </a:extLst>
                </a:gridCol>
              </a:tblGrid>
              <a:tr h="370840">
                <a:tc>
                  <a:txBody>
                    <a:bodyPr/>
                    <a:lstStyle/>
                    <a:p>
                      <a:r>
                        <a:rPr lang="en-US" dirty="0"/>
                        <a:t>Federal Report</a:t>
                      </a:r>
                    </a:p>
                  </a:txBody>
                  <a:tcPr/>
                </a:tc>
                <a:tc>
                  <a:txBody>
                    <a:bodyPr/>
                    <a:lstStyle/>
                    <a:p>
                      <a:r>
                        <a:rPr lang="en-US" dirty="0"/>
                        <a:t>Start Date</a:t>
                      </a:r>
                    </a:p>
                  </a:txBody>
                  <a:tcPr/>
                </a:tc>
                <a:tc>
                  <a:txBody>
                    <a:bodyPr/>
                    <a:lstStyle/>
                    <a:p>
                      <a:r>
                        <a:rPr lang="en-US" dirty="0"/>
                        <a:t>End Date</a:t>
                      </a:r>
                    </a:p>
                  </a:txBody>
                  <a:tcPr/>
                </a:tc>
                <a:extLst>
                  <a:ext uri="{0D108BD9-81ED-4DB2-BD59-A6C34878D82A}">
                    <a16:rowId xmlns:a16="http://schemas.microsoft.com/office/drawing/2014/main" val="4136224405"/>
                  </a:ext>
                </a:extLst>
              </a:tr>
              <a:tr h="370840">
                <a:tc>
                  <a:txBody>
                    <a:bodyPr/>
                    <a:lstStyle/>
                    <a:p>
                      <a:r>
                        <a:rPr lang="en-US" dirty="0"/>
                        <a:t>System Performance Measures</a:t>
                      </a:r>
                    </a:p>
                  </a:txBody>
                  <a:tcPr/>
                </a:tc>
                <a:tc>
                  <a:txBody>
                    <a:bodyPr/>
                    <a:lstStyle/>
                    <a:p>
                      <a:r>
                        <a:rPr lang="en-US" dirty="0"/>
                        <a:t>January 22, 2020</a:t>
                      </a:r>
                    </a:p>
                  </a:txBody>
                  <a:tcPr/>
                </a:tc>
                <a:tc>
                  <a:txBody>
                    <a:bodyPr/>
                    <a:lstStyle/>
                    <a:p>
                      <a:r>
                        <a:rPr lang="en-US" dirty="0"/>
                        <a:t>February 28, 2020</a:t>
                      </a:r>
                    </a:p>
                  </a:txBody>
                  <a:tcPr/>
                </a:tc>
                <a:extLst>
                  <a:ext uri="{0D108BD9-81ED-4DB2-BD59-A6C34878D82A}">
                    <a16:rowId xmlns:a16="http://schemas.microsoft.com/office/drawing/2014/main" val="1765655358"/>
                  </a:ext>
                </a:extLst>
              </a:tr>
              <a:tr h="370840">
                <a:tc>
                  <a:txBody>
                    <a:bodyPr/>
                    <a:lstStyle/>
                    <a:p>
                      <a:r>
                        <a:rPr lang="en-US" dirty="0"/>
                        <a:t>Point-in-Time</a:t>
                      </a:r>
                    </a:p>
                  </a:txBody>
                  <a:tcPr/>
                </a:tc>
                <a:tc>
                  <a:txBody>
                    <a:bodyPr/>
                    <a:lstStyle/>
                    <a:p>
                      <a:r>
                        <a:rPr lang="en-US" dirty="0"/>
                        <a:t>January 22, 2020</a:t>
                      </a:r>
                    </a:p>
                  </a:txBody>
                  <a:tcPr/>
                </a:tc>
                <a:tc>
                  <a:txBody>
                    <a:bodyPr/>
                    <a:lstStyle/>
                    <a:p>
                      <a:r>
                        <a:rPr lang="en-US" dirty="0"/>
                        <a:t>April 30, 2020</a:t>
                      </a:r>
                    </a:p>
                  </a:txBody>
                  <a:tcPr/>
                </a:tc>
                <a:extLst>
                  <a:ext uri="{0D108BD9-81ED-4DB2-BD59-A6C34878D82A}">
                    <a16:rowId xmlns:a16="http://schemas.microsoft.com/office/drawing/2014/main" val="857403784"/>
                  </a:ext>
                </a:extLst>
              </a:tr>
              <a:tr h="370840">
                <a:tc>
                  <a:txBody>
                    <a:bodyPr/>
                    <a:lstStyle/>
                    <a:p>
                      <a:r>
                        <a:rPr lang="en-US" dirty="0"/>
                        <a:t>Housing Inventory Count</a:t>
                      </a:r>
                    </a:p>
                  </a:txBody>
                  <a:tcPr/>
                </a:tc>
                <a:tc>
                  <a:txBody>
                    <a:bodyPr/>
                    <a:lstStyle/>
                    <a:p>
                      <a:r>
                        <a:rPr lang="en-US" dirty="0"/>
                        <a:t>February 2020</a:t>
                      </a:r>
                    </a:p>
                  </a:txBody>
                  <a:tcPr/>
                </a:tc>
                <a:tc>
                  <a:txBody>
                    <a:bodyPr/>
                    <a:lstStyle/>
                    <a:p>
                      <a:r>
                        <a:rPr lang="en-US" dirty="0"/>
                        <a:t>April 30, 2020</a:t>
                      </a:r>
                    </a:p>
                  </a:txBody>
                  <a:tcPr/>
                </a:tc>
                <a:extLst>
                  <a:ext uri="{0D108BD9-81ED-4DB2-BD59-A6C34878D82A}">
                    <a16:rowId xmlns:a16="http://schemas.microsoft.com/office/drawing/2014/main" val="1730130060"/>
                  </a:ext>
                </a:extLst>
              </a:tr>
              <a:tr h="370840">
                <a:tc>
                  <a:txBody>
                    <a:bodyPr/>
                    <a:lstStyle/>
                    <a:p>
                      <a:r>
                        <a:rPr lang="en-US" dirty="0"/>
                        <a:t>Longitudinal System Analysis</a:t>
                      </a:r>
                    </a:p>
                  </a:txBody>
                  <a:tcPr/>
                </a:tc>
                <a:tc>
                  <a:txBody>
                    <a:bodyPr/>
                    <a:lstStyle/>
                    <a:p>
                      <a:r>
                        <a:rPr lang="en-US" dirty="0"/>
                        <a:t>March 2020</a:t>
                      </a:r>
                    </a:p>
                  </a:txBody>
                  <a:tcPr/>
                </a:tc>
                <a:tc>
                  <a:txBody>
                    <a:bodyPr/>
                    <a:lstStyle/>
                    <a:p>
                      <a:r>
                        <a:rPr lang="en-US" dirty="0"/>
                        <a:t>July 2020</a:t>
                      </a:r>
                    </a:p>
                  </a:txBody>
                  <a:tcPr/>
                </a:tc>
                <a:extLst>
                  <a:ext uri="{0D108BD9-81ED-4DB2-BD59-A6C34878D82A}">
                    <a16:rowId xmlns:a16="http://schemas.microsoft.com/office/drawing/2014/main" val="2913433928"/>
                  </a:ext>
                </a:extLst>
              </a:tr>
            </a:tbl>
          </a:graphicData>
        </a:graphic>
      </p:graphicFrame>
    </p:spTree>
    <p:extLst>
      <p:ext uri="{BB962C8B-B14F-4D97-AF65-F5344CB8AC3E}">
        <p14:creationId xmlns:p14="http://schemas.microsoft.com/office/powerpoint/2010/main" val="12870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A7FCCE0-CA47-4710-8DD9-27658348C86C}"/>
              </a:ext>
            </a:extLst>
          </p:cNvPr>
          <p:cNvSpPr>
            <a:spLocks noGrp="1"/>
          </p:cNvSpPr>
          <p:nvPr>
            <p:ph type="dt" sz="half" idx="10"/>
          </p:nvPr>
        </p:nvSpPr>
        <p:spPr/>
        <p:txBody>
          <a:bodyPr/>
          <a:lstStyle/>
          <a:p>
            <a:fld id="{A16B4469-9AE3-42F2-A583-5F9193A63346}" type="datetime1">
              <a:rPr lang="en-US" smtClean="0"/>
              <a:t>1/14/2020</a:t>
            </a:fld>
            <a:endParaRPr lang="en-US"/>
          </a:p>
        </p:txBody>
      </p:sp>
      <p:sp>
        <p:nvSpPr>
          <p:cNvPr id="6" name="Footer Placeholder 5">
            <a:extLst>
              <a:ext uri="{FF2B5EF4-FFF2-40B4-BE49-F238E27FC236}">
                <a16:creationId xmlns:a16="http://schemas.microsoft.com/office/drawing/2014/main" id="{C5CF9B3A-92AF-4481-A8F1-3D4BE1F6CA43}"/>
              </a:ext>
            </a:extLst>
          </p:cNvPr>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990ADA95-ADF0-4E29-9033-9D78A0B74FAC}"/>
              </a:ext>
            </a:extLst>
          </p:cNvPr>
          <p:cNvSpPr>
            <a:spLocks noGrp="1"/>
          </p:cNvSpPr>
          <p:nvPr>
            <p:ph type="sldNum" sz="quarter" idx="12"/>
          </p:nvPr>
        </p:nvSpPr>
        <p:spPr/>
        <p:txBody>
          <a:bodyPr/>
          <a:lstStyle/>
          <a:p>
            <a:fld id="{2D3E5E9E-24F7-472D-9BEB-6666E7887FA8}" type="slidenum">
              <a:rPr lang="en-US" smtClean="0"/>
              <a:t>13</a:t>
            </a:fld>
            <a:endParaRPr lang="en-US" dirty="0"/>
          </a:p>
        </p:txBody>
      </p:sp>
      <p:graphicFrame>
        <p:nvGraphicFramePr>
          <p:cNvPr id="9" name="Table 8">
            <a:extLst>
              <a:ext uri="{FF2B5EF4-FFF2-40B4-BE49-F238E27FC236}">
                <a16:creationId xmlns:a16="http://schemas.microsoft.com/office/drawing/2014/main" id="{0998F3A9-3410-49D7-93DA-E35F3BF653DF}"/>
              </a:ext>
            </a:extLst>
          </p:cNvPr>
          <p:cNvGraphicFramePr>
            <a:graphicFrameLocks noGrp="1"/>
          </p:cNvGraphicFramePr>
          <p:nvPr>
            <p:extLst>
              <p:ext uri="{D42A27DB-BD31-4B8C-83A1-F6EECF244321}">
                <p14:modId xmlns:p14="http://schemas.microsoft.com/office/powerpoint/2010/main" val="1717269502"/>
              </p:ext>
            </p:extLst>
          </p:nvPr>
        </p:nvGraphicFramePr>
        <p:xfrm>
          <a:off x="477078" y="1451112"/>
          <a:ext cx="11320668" cy="4472610"/>
        </p:xfrm>
        <a:graphic>
          <a:graphicData uri="http://schemas.openxmlformats.org/drawingml/2006/table">
            <a:tbl>
              <a:tblPr/>
              <a:tblGrid>
                <a:gridCol w="1232452">
                  <a:extLst>
                    <a:ext uri="{9D8B030D-6E8A-4147-A177-3AD203B41FA5}">
                      <a16:colId xmlns:a16="http://schemas.microsoft.com/office/drawing/2014/main" val="313229767"/>
                    </a:ext>
                  </a:extLst>
                </a:gridCol>
                <a:gridCol w="487018">
                  <a:extLst>
                    <a:ext uri="{9D8B030D-6E8A-4147-A177-3AD203B41FA5}">
                      <a16:colId xmlns:a16="http://schemas.microsoft.com/office/drawing/2014/main" val="1404306537"/>
                    </a:ext>
                  </a:extLst>
                </a:gridCol>
                <a:gridCol w="157218">
                  <a:extLst>
                    <a:ext uri="{9D8B030D-6E8A-4147-A177-3AD203B41FA5}">
                      <a16:colId xmlns:a16="http://schemas.microsoft.com/office/drawing/2014/main" val="3978990370"/>
                    </a:ext>
                  </a:extLst>
                </a:gridCol>
                <a:gridCol w="363230">
                  <a:extLst>
                    <a:ext uri="{9D8B030D-6E8A-4147-A177-3AD203B41FA5}">
                      <a16:colId xmlns:a16="http://schemas.microsoft.com/office/drawing/2014/main" val="2223690510"/>
                    </a:ext>
                  </a:extLst>
                </a:gridCol>
                <a:gridCol w="363230">
                  <a:extLst>
                    <a:ext uri="{9D8B030D-6E8A-4147-A177-3AD203B41FA5}">
                      <a16:colId xmlns:a16="http://schemas.microsoft.com/office/drawing/2014/main" val="4049674482"/>
                    </a:ext>
                  </a:extLst>
                </a:gridCol>
                <a:gridCol w="363230">
                  <a:extLst>
                    <a:ext uri="{9D8B030D-6E8A-4147-A177-3AD203B41FA5}">
                      <a16:colId xmlns:a16="http://schemas.microsoft.com/office/drawing/2014/main" val="3216146874"/>
                    </a:ext>
                  </a:extLst>
                </a:gridCol>
                <a:gridCol w="363230">
                  <a:extLst>
                    <a:ext uri="{9D8B030D-6E8A-4147-A177-3AD203B41FA5}">
                      <a16:colId xmlns:a16="http://schemas.microsoft.com/office/drawing/2014/main" val="4206941186"/>
                    </a:ext>
                  </a:extLst>
                </a:gridCol>
                <a:gridCol w="363230">
                  <a:extLst>
                    <a:ext uri="{9D8B030D-6E8A-4147-A177-3AD203B41FA5}">
                      <a16:colId xmlns:a16="http://schemas.microsoft.com/office/drawing/2014/main" val="1435769323"/>
                    </a:ext>
                  </a:extLst>
                </a:gridCol>
                <a:gridCol w="363230">
                  <a:extLst>
                    <a:ext uri="{9D8B030D-6E8A-4147-A177-3AD203B41FA5}">
                      <a16:colId xmlns:a16="http://schemas.microsoft.com/office/drawing/2014/main" val="2336072276"/>
                    </a:ext>
                  </a:extLst>
                </a:gridCol>
                <a:gridCol w="363230">
                  <a:extLst>
                    <a:ext uri="{9D8B030D-6E8A-4147-A177-3AD203B41FA5}">
                      <a16:colId xmlns:a16="http://schemas.microsoft.com/office/drawing/2014/main" val="2156593843"/>
                    </a:ext>
                  </a:extLst>
                </a:gridCol>
                <a:gridCol w="363230">
                  <a:extLst>
                    <a:ext uri="{9D8B030D-6E8A-4147-A177-3AD203B41FA5}">
                      <a16:colId xmlns:a16="http://schemas.microsoft.com/office/drawing/2014/main" val="1369818360"/>
                    </a:ext>
                  </a:extLst>
                </a:gridCol>
                <a:gridCol w="363230">
                  <a:extLst>
                    <a:ext uri="{9D8B030D-6E8A-4147-A177-3AD203B41FA5}">
                      <a16:colId xmlns:a16="http://schemas.microsoft.com/office/drawing/2014/main" val="3817849455"/>
                    </a:ext>
                  </a:extLst>
                </a:gridCol>
                <a:gridCol w="363230">
                  <a:extLst>
                    <a:ext uri="{9D8B030D-6E8A-4147-A177-3AD203B41FA5}">
                      <a16:colId xmlns:a16="http://schemas.microsoft.com/office/drawing/2014/main" val="2697734260"/>
                    </a:ext>
                  </a:extLst>
                </a:gridCol>
                <a:gridCol w="363230">
                  <a:extLst>
                    <a:ext uri="{9D8B030D-6E8A-4147-A177-3AD203B41FA5}">
                      <a16:colId xmlns:a16="http://schemas.microsoft.com/office/drawing/2014/main" val="3149638282"/>
                    </a:ext>
                  </a:extLst>
                </a:gridCol>
                <a:gridCol w="363230">
                  <a:extLst>
                    <a:ext uri="{9D8B030D-6E8A-4147-A177-3AD203B41FA5}">
                      <a16:colId xmlns:a16="http://schemas.microsoft.com/office/drawing/2014/main" val="1159711233"/>
                    </a:ext>
                  </a:extLst>
                </a:gridCol>
                <a:gridCol w="363230">
                  <a:extLst>
                    <a:ext uri="{9D8B030D-6E8A-4147-A177-3AD203B41FA5}">
                      <a16:colId xmlns:a16="http://schemas.microsoft.com/office/drawing/2014/main" val="1998121482"/>
                    </a:ext>
                  </a:extLst>
                </a:gridCol>
                <a:gridCol w="363230">
                  <a:extLst>
                    <a:ext uri="{9D8B030D-6E8A-4147-A177-3AD203B41FA5}">
                      <a16:colId xmlns:a16="http://schemas.microsoft.com/office/drawing/2014/main" val="2360066415"/>
                    </a:ext>
                  </a:extLst>
                </a:gridCol>
                <a:gridCol w="363230">
                  <a:extLst>
                    <a:ext uri="{9D8B030D-6E8A-4147-A177-3AD203B41FA5}">
                      <a16:colId xmlns:a16="http://schemas.microsoft.com/office/drawing/2014/main" val="1746387735"/>
                    </a:ext>
                  </a:extLst>
                </a:gridCol>
                <a:gridCol w="363230">
                  <a:extLst>
                    <a:ext uri="{9D8B030D-6E8A-4147-A177-3AD203B41FA5}">
                      <a16:colId xmlns:a16="http://schemas.microsoft.com/office/drawing/2014/main" val="2121841090"/>
                    </a:ext>
                  </a:extLst>
                </a:gridCol>
                <a:gridCol w="363230">
                  <a:extLst>
                    <a:ext uri="{9D8B030D-6E8A-4147-A177-3AD203B41FA5}">
                      <a16:colId xmlns:a16="http://schemas.microsoft.com/office/drawing/2014/main" val="240188864"/>
                    </a:ext>
                  </a:extLst>
                </a:gridCol>
                <a:gridCol w="363230">
                  <a:extLst>
                    <a:ext uri="{9D8B030D-6E8A-4147-A177-3AD203B41FA5}">
                      <a16:colId xmlns:a16="http://schemas.microsoft.com/office/drawing/2014/main" val="1525731698"/>
                    </a:ext>
                  </a:extLst>
                </a:gridCol>
                <a:gridCol w="363230">
                  <a:extLst>
                    <a:ext uri="{9D8B030D-6E8A-4147-A177-3AD203B41FA5}">
                      <a16:colId xmlns:a16="http://schemas.microsoft.com/office/drawing/2014/main" val="712553898"/>
                    </a:ext>
                  </a:extLst>
                </a:gridCol>
                <a:gridCol w="363230">
                  <a:extLst>
                    <a:ext uri="{9D8B030D-6E8A-4147-A177-3AD203B41FA5}">
                      <a16:colId xmlns:a16="http://schemas.microsoft.com/office/drawing/2014/main" val="976693809"/>
                    </a:ext>
                  </a:extLst>
                </a:gridCol>
                <a:gridCol w="363230">
                  <a:extLst>
                    <a:ext uri="{9D8B030D-6E8A-4147-A177-3AD203B41FA5}">
                      <a16:colId xmlns:a16="http://schemas.microsoft.com/office/drawing/2014/main" val="2616292063"/>
                    </a:ext>
                  </a:extLst>
                </a:gridCol>
                <a:gridCol w="363230">
                  <a:extLst>
                    <a:ext uri="{9D8B030D-6E8A-4147-A177-3AD203B41FA5}">
                      <a16:colId xmlns:a16="http://schemas.microsoft.com/office/drawing/2014/main" val="3844401073"/>
                    </a:ext>
                  </a:extLst>
                </a:gridCol>
                <a:gridCol w="363230">
                  <a:extLst>
                    <a:ext uri="{9D8B030D-6E8A-4147-A177-3AD203B41FA5}">
                      <a16:colId xmlns:a16="http://schemas.microsoft.com/office/drawing/2014/main" val="1047201527"/>
                    </a:ext>
                  </a:extLst>
                </a:gridCol>
                <a:gridCol w="363230">
                  <a:extLst>
                    <a:ext uri="{9D8B030D-6E8A-4147-A177-3AD203B41FA5}">
                      <a16:colId xmlns:a16="http://schemas.microsoft.com/office/drawing/2014/main" val="2858078413"/>
                    </a:ext>
                  </a:extLst>
                </a:gridCol>
                <a:gridCol w="363230">
                  <a:extLst>
                    <a:ext uri="{9D8B030D-6E8A-4147-A177-3AD203B41FA5}">
                      <a16:colId xmlns:a16="http://schemas.microsoft.com/office/drawing/2014/main" val="2880994493"/>
                    </a:ext>
                  </a:extLst>
                </a:gridCol>
                <a:gridCol w="363230">
                  <a:extLst>
                    <a:ext uri="{9D8B030D-6E8A-4147-A177-3AD203B41FA5}">
                      <a16:colId xmlns:a16="http://schemas.microsoft.com/office/drawing/2014/main" val="2604320881"/>
                    </a:ext>
                  </a:extLst>
                </a:gridCol>
              </a:tblGrid>
              <a:tr h="871701">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en-US" sz="1800" b="0" i="0" u="none" strike="noStrike" dirty="0">
                          <a:solidFill>
                            <a:srgbClr val="000000"/>
                          </a:solidFill>
                          <a:effectLst/>
                          <a:latin typeface="Calibri" panose="020F0502020204030204" pitchFamily="34" charset="0"/>
                        </a:rPr>
                        <a:t>January</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800" b="0" i="0" u="none" strike="noStrike" dirty="0">
                          <a:solidFill>
                            <a:srgbClr val="000000"/>
                          </a:solidFill>
                          <a:effectLst/>
                          <a:latin typeface="Calibri" panose="020F0502020204030204" pitchFamily="34" charset="0"/>
                        </a:rPr>
                        <a:t>February</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800" b="0" i="0" u="none" strike="noStrike" dirty="0">
                          <a:solidFill>
                            <a:srgbClr val="000000"/>
                          </a:solidFill>
                          <a:effectLst/>
                          <a:latin typeface="Calibri" panose="020F0502020204030204" pitchFamily="34" charset="0"/>
                        </a:rPr>
                        <a:t>March </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800" b="0" i="0" u="none" strike="noStrike" dirty="0">
                          <a:solidFill>
                            <a:srgbClr val="000000"/>
                          </a:solidFill>
                          <a:effectLst/>
                          <a:latin typeface="Calibri" panose="020F0502020204030204" pitchFamily="34" charset="0"/>
                        </a:rPr>
                        <a:t>April</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800" b="0" i="0" u="none" strike="noStrike" dirty="0">
                          <a:solidFill>
                            <a:srgbClr val="000000"/>
                          </a:solidFill>
                          <a:effectLst/>
                          <a:latin typeface="Calibri" panose="020F0502020204030204" pitchFamily="34" charset="0"/>
                        </a:rPr>
                        <a:t>May</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800" b="0" i="0" u="none" strike="noStrike" dirty="0">
                          <a:solidFill>
                            <a:srgbClr val="000000"/>
                          </a:solidFill>
                          <a:effectLst/>
                          <a:latin typeface="Calibri" panose="020F0502020204030204" pitchFamily="34" charset="0"/>
                        </a:rPr>
                        <a:t>June</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800" b="0" i="0" u="none" strike="noStrike" dirty="0">
                          <a:solidFill>
                            <a:srgbClr val="000000"/>
                          </a:solidFill>
                          <a:effectLst/>
                          <a:latin typeface="Calibri" panose="020F0502020204030204" pitchFamily="34" charset="0"/>
                        </a:rPr>
                        <a:t>July</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9169512"/>
                  </a:ext>
                </a:extLst>
              </a:tr>
              <a:tr h="985806">
                <a:tc>
                  <a:txBody>
                    <a:bodyPr/>
                    <a:lstStyle/>
                    <a:p>
                      <a:pPr algn="l" fontAlgn="b"/>
                      <a:r>
                        <a:rPr lang="en-US" sz="1800" b="0" i="0" u="none" strike="noStrike" dirty="0">
                          <a:solidFill>
                            <a:srgbClr val="000000"/>
                          </a:solidFill>
                          <a:effectLst/>
                          <a:latin typeface="Calibri" panose="020F0502020204030204" pitchFamily="34" charset="0"/>
                        </a:rPr>
                        <a:t>System Performance Measures</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2E6"/>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9044402"/>
                  </a:ext>
                </a:extLst>
              </a:tr>
              <a:tr h="871701">
                <a:tc>
                  <a:txBody>
                    <a:bodyPr/>
                    <a:lstStyle/>
                    <a:p>
                      <a:pPr algn="l" fontAlgn="b"/>
                      <a:r>
                        <a:rPr lang="en-US" sz="1800" b="0" i="0" u="none" strike="noStrike" dirty="0">
                          <a:solidFill>
                            <a:srgbClr val="000000"/>
                          </a:solidFill>
                          <a:effectLst/>
                          <a:latin typeface="Calibri" panose="020F0502020204030204" pitchFamily="34" charset="0"/>
                        </a:rPr>
                        <a:t>Point-in-Time</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E0B4"/>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8892399"/>
                  </a:ext>
                </a:extLst>
              </a:tr>
              <a:tr h="871701">
                <a:tc>
                  <a:txBody>
                    <a:bodyPr/>
                    <a:lstStyle/>
                    <a:p>
                      <a:pPr algn="l" fontAlgn="b"/>
                      <a:r>
                        <a:rPr lang="en-US" sz="1800" b="0" i="0" u="none" strike="noStrike" dirty="0">
                          <a:solidFill>
                            <a:srgbClr val="000000"/>
                          </a:solidFill>
                          <a:effectLst/>
                          <a:latin typeface="Calibri" panose="020F0502020204030204" pitchFamily="34" charset="0"/>
                        </a:rPr>
                        <a:t>Housing Inventory Count</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CBAD"/>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8826056"/>
                  </a:ext>
                </a:extLst>
              </a:tr>
              <a:tr h="871701">
                <a:tc>
                  <a:txBody>
                    <a:bodyPr/>
                    <a:lstStyle/>
                    <a:p>
                      <a:pPr algn="l" fontAlgn="b"/>
                      <a:r>
                        <a:rPr lang="en-US" sz="1800" b="0" i="0" u="none" strike="noStrike" dirty="0">
                          <a:solidFill>
                            <a:srgbClr val="000000"/>
                          </a:solidFill>
                          <a:effectLst/>
                          <a:latin typeface="Calibri" panose="020F0502020204030204" pitchFamily="34" charset="0"/>
                        </a:rPr>
                        <a:t>Longitudinal System Analysis</a:t>
                      </a:r>
                    </a:p>
                  </a:txBody>
                  <a:tcPr marL="5043" marR="5043" marT="50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C0DA"/>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5043" marR="5043" marT="504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350789"/>
                  </a:ext>
                </a:extLst>
              </a:tr>
            </a:tbl>
          </a:graphicData>
        </a:graphic>
      </p:graphicFrame>
    </p:spTree>
    <p:extLst>
      <p:ext uri="{BB962C8B-B14F-4D97-AF65-F5344CB8AC3E}">
        <p14:creationId xmlns:p14="http://schemas.microsoft.com/office/powerpoint/2010/main" val="369311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A245FB-0188-4BDD-85F0-D618652511F1}"/>
              </a:ext>
            </a:extLst>
          </p:cNvPr>
          <p:cNvSpPr>
            <a:spLocks noGrp="1"/>
          </p:cNvSpPr>
          <p:nvPr>
            <p:ph type="title"/>
          </p:nvPr>
        </p:nvSpPr>
        <p:spPr/>
        <p:txBody>
          <a:bodyPr/>
          <a:lstStyle/>
          <a:p>
            <a:r>
              <a:rPr lang="en-US" dirty="0"/>
              <a:t>Important Dates for HMIS 	</a:t>
            </a:r>
          </a:p>
        </p:txBody>
      </p:sp>
      <p:graphicFrame>
        <p:nvGraphicFramePr>
          <p:cNvPr id="7" name="Content Placeholder 6">
            <a:extLst>
              <a:ext uri="{FF2B5EF4-FFF2-40B4-BE49-F238E27FC236}">
                <a16:creationId xmlns:a16="http://schemas.microsoft.com/office/drawing/2014/main" id="{5D9F7194-5FF4-4998-B34D-8B61DB98ED9F}"/>
              </a:ext>
            </a:extLst>
          </p:cNvPr>
          <p:cNvGraphicFramePr>
            <a:graphicFrameLocks noGrp="1"/>
          </p:cNvGraphicFramePr>
          <p:nvPr>
            <p:ph idx="1"/>
            <p:extLst>
              <p:ext uri="{D42A27DB-BD31-4B8C-83A1-F6EECF244321}">
                <p14:modId xmlns:p14="http://schemas.microsoft.com/office/powerpoint/2010/main" val="2078859132"/>
              </p:ext>
            </p:extLst>
          </p:nvPr>
        </p:nvGraphicFramePr>
        <p:xfrm>
          <a:off x="1096963" y="1846263"/>
          <a:ext cx="8210550" cy="2225040"/>
        </p:xfrm>
        <a:graphic>
          <a:graphicData uri="http://schemas.openxmlformats.org/drawingml/2006/table">
            <a:tbl>
              <a:tblPr firstRow="1" bandRow="1">
                <a:tableStyleId>{5C22544A-7EE6-4342-B048-85BDC9FD1C3A}</a:tableStyleId>
              </a:tblPr>
              <a:tblGrid>
                <a:gridCol w="4187190">
                  <a:extLst>
                    <a:ext uri="{9D8B030D-6E8A-4147-A177-3AD203B41FA5}">
                      <a16:colId xmlns:a16="http://schemas.microsoft.com/office/drawing/2014/main" val="3714753978"/>
                    </a:ext>
                  </a:extLst>
                </a:gridCol>
                <a:gridCol w="2011680">
                  <a:extLst>
                    <a:ext uri="{9D8B030D-6E8A-4147-A177-3AD203B41FA5}">
                      <a16:colId xmlns:a16="http://schemas.microsoft.com/office/drawing/2014/main" val="1638333201"/>
                    </a:ext>
                  </a:extLst>
                </a:gridCol>
                <a:gridCol w="2011680">
                  <a:extLst>
                    <a:ext uri="{9D8B030D-6E8A-4147-A177-3AD203B41FA5}">
                      <a16:colId xmlns:a16="http://schemas.microsoft.com/office/drawing/2014/main" val="2496444700"/>
                    </a:ext>
                  </a:extLst>
                </a:gridCol>
              </a:tblGrid>
              <a:tr h="370840">
                <a:tc>
                  <a:txBody>
                    <a:bodyPr/>
                    <a:lstStyle/>
                    <a:p>
                      <a:r>
                        <a:rPr lang="en-US" dirty="0"/>
                        <a:t>Task</a:t>
                      </a:r>
                    </a:p>
                  </a:txBody>
                  <a:tcPr/>
                </a:tc>
                <a:tc>
                  <a:txBody>
                    <a:bodyPr/>
                    <a:lstStyle/>
                    <a:p>
                      <a:r>
                        <a:rPr lang="en-US" dirty="0"/>
                        <a:t>Start Date</a:t>
                      </a:r>
                    </a:p>
                  </a:txBody>
                  <a:tcPr/>
                </a:tc>
                <a:tc>
                  <a:txBody>
                    <a:bodyPr/>
                    <a:lstStyle/>
                    <a:p>
                      <a:r>
                        <a:rPr lang="en-US" dirty="0"/>
                        <a:t>End Date</a:t>
                      </a:r>
                    </a:p>
                  </a:txBody>
                  <a:tcPr/>
                </a:tc>
                <a:extLst>
                  <a:ext uri="{0D108BD9-81ED-4DB2-BD59-A6C34878D82A}">
                    <a16:rowId xmlns:a16="http://schemas.microsoft.com/office/drawing/2014/main" val="1924594578"/>
                  </a:ext>
                </a:extLst>
              </a:tr>
              <a:tr h="370840">
                <a:tc>
                  <a:txBody>
                    <a:bodyPr/>
                    <a:lstStyle/>
                    <a:p>
                      <a:r>
                        <a:rPr lang="en-US" dirty="0"/>
                        <a:t>PIT Night</a:t>
                      </a:r>
                    </a:p>
                  </a:txBody>
                  <a:tcPr/>
                </a:tc>
                <a:tc>
                  <a:txBody>
                    <a:bodyPr/>
                    <a:lstStyle/>
                    <a:p>
                      <a:r>
                        <a:rPr lang="en-US" dirty="0"/>
                        <a:t>1/22/2020</a:t>
                      </a:r>
                    </a:p>
                  </a:txBody>
                  <a:tcPr/>
                </a:tc>
                <a:tc>
                  <a:txBody>
                    <a:bodyPr/>
                    <a:lstStyle/>
                    <a:p>
                      <a:r>
                        <a:rPr lang="en-US" dirty="0"/>
                        <a:t>1/23/2020</a:t>
                      </a:r>
                    </a:p>
                  </a:txBody>
                  <a:tcPr/>
                </a:tc>
                <a:extLst>
                  <a:ext uri="{0D108BD9-81ED-4DB2-BD59-A6C34878D82A}">
                    <a16:rowId xmlns:a16="http://schemas.microsoft.com/office/drawing/2014/main" val="2399143385"/>
                  </a:ext>
                </a:extLst>
              </a:tr>
              <a:tr h="370840">
                <a:tc>
                  <a:txBody>
                    <a:bodyPr/>
                    <a:lstStyle/>
                    <a:p>
                      <a:r>
                        <a:rPr lang="en-US" dirty="0"/>
                        <a:t>HMIS Round 1 Data Quality </a:t>
                      </a:r>
                    </a:p>
                  </a:txBody>
                  <a:tcPr/>
                </a:tc>
                <a:tc>
                  <a:txBody>
                    <a:bodyPr/>
                    <a:lstStyle/>
                    <a:p>
                      <a:r>
                        <a:rPr lang="en-US" dirty="0"/>
                        <a:t>1/27/2020</a:t>
                      </a:r>
                    </a:p>
                  </a:txBody>
                  <a:tcPr/>
                </a:tc>
                <a:tc>
                  <a:txBody>
                    <a:bodyPr/>
                    <a:lstStyle/>
                    <a:p>
                      <a:r>
                        <a:rPr lang="en-US" dirty="0"/>
                        <a:t>2/7/2020</a:t>
                      </a:r>
                    </a:p>
                  </a:txBody>
                  <a:tcPr/>
                </a:tc>
                <a:extLst>
                  <a:ext uri="{0D108BD9-81ED-4DB2-BD59-A6C34878D82A}">
                    <a16:rowId xmlns:a16="http://schemas.microsoft.com/office/drawing/2014/main" val="1436001129"/>
                  </a:ext>
                </a:extLst>
              </a:tr>
              <a:tr h="370840">
                <a:tc>
                  <a:txBody>
                    <a:bodyPr/>
                    <a:lstStyle/>
                    <a:p>
                      <a:r>
                        <a:rPr lang="en-US" dirty="0"/>
                        <a:t>Answer Bed and Unit Questions as needed</a:t>
                      </a:r>
                    </a:p>
                  </a:txBody>
                  <a:tcPr/>
                </a:tc>
                <a:tc>
                  <a:txBody>
                    <a:bodyPr/>
                    <a:lstStyle/>
                    <a:p>
                      <a:r>
                        <a:rPr lang="en-US" dirty="0"/>
                        <a:t>2/3/2020</a:t>
                      </a:r>
                    </a:p>
                  </a:txBody>
                  <a:tcPr/>
                </a:tc>
                <a:tc>
                  <a:txBody>
                    <a:bodyPr/>
                    <a:lstStyle/>
                    <a:p>
                      <a:r>
                        <a:rPr lang="en-US" dirty="0"/>
                        <a:t>2/28/2020</a:t>
                      </a:r>
                    </a:p>
                  </a:txBody>
                  <a:tcPr/>
                </a:tc>
                <a:extLst>
                  <a:ext uri="{0D108BD9-81ED-4DB2-BD59-A6C34878D82A}">
                    <a16:rowId xmlns:a16="http://schemas.microsoft.com/office/drawing/2014/main" val="3448486640"/>
                  </a:ext>
                </a:extLst>
              </a:tr>
              <a:tr h="370840">
                <a:tc>
                  <a:txBody>
                    <a:bodyPr/>
                    <a:lstStyle/>
                    <a:p>
                      <a:r>
                        <a:rPr lang="en-US" dirty="0"/>
                        <a:t>HMIS Round 2 Data Quality</a:t>
                      </a:r>
                    </a:p>
                  </a:txBody>
                  <a:tcPr/>
                </a:tc>
                <a:tc>
                  <a:txBody>
                    <a:bodyPr/>
                    <a:lstStyle/>
                    <a:p>
                      <a:r>
                        <a:rPr lang="en-US" dirty="0"/>
                        <a:t>2/10/2020</a:t>
                      </a:r>
                    </a:p>
                  </a:txBody>
                  <a:tcPr/>
                </a:tc>
                <a:tc>
                  <a:txBody>
                    <a:bodyPr/>
                    <a:lstStyle/>
                    <a:p>
                      <a:r>
                        <a:rPr lang="en-US" dirty="0"/>
                        <a:t>2/21/2020</a:t>
                      </a:r>
                    </a:p>
                  </a:txBody>
                  <a:tcPr/>
                </a:tc>
                <a:extLst>
                  <a:ext uri="{0D108BD9-81ED-4DB2-BD59-A6C34878D82A}">
                    <a16:rowId xmlns:a16="http://schemas.microsoft.com/office/drawing/2014/main" val="717404783"/>
                  </a:ext>
                </a:extLst>
              </a:tr>
              <a:tr h="370840">
                <a:tc>
                  <a:txBody>
                    <a:bodyPr/>
                    <a:lstStyle/>
                    <a:p>
                      <a:r>
                        <a:rPr lang="en-US" dirty="0"/>
                        <a:t>LSA Data Quality (Round 3) </a:t>
                      </a:r>
                    </a:p>
                  </a:txBody>
                  <a:tcPr/>
                </a:tc>
                <a:tc>
                  <a:txBody>
                    <a:bodyPr/>
                    <a:lstStyle/>
                    <a:p>
                      <a:r>
                        <a:rPr lang="en-US" dirty="0"/>
                        <a:t>3/17/2020</a:t>
                      </a:r>
                    </a:p>
                  </a:txBody>
                  <a:tcPr/>
                </a:tc>
                <a:tc>
                  <a:txBody>
                    <a:bodyPr/>
                    <a:lstStyle/>
                    <a:p>
                      <a:r>
                        <a:rPr lang="en-US" dirty="0"/>
                        <a:t>4/1/2020</a:t>
                      </a:r>
                    </a:p>
                  </a:txBody>
                  <a:tcPr/>
                </a:tc>
                <a:extLst>
                  <a:ext uri="{0D108BD9-81ED-4DB2-BD59-A6C34878D82A}">
                    <a16:rowId xmlns:a16="http://schemas.microsoft.com/office/drawing/2014/main" val="3818104130"/>
                  </a:ext>
                </a:extLst>
              </a:tr>
            </a:tbl>
          </a:graphicData>
        </a:graphic>
      </p:graphicFrame>
      <p:sp>
        <p:nvSpPr>
          <p:cNvPr id="2" name="Date Placeholder 1">
            <a:extLst>
              <a:ext uri="{FF2B5EF4-FFF2-40B4-BE49-F238E27FC236}">
                <a16:creationId xmlns:a16="http://schemas.microsoft.com/office/drawing/2014/main" id="{ABF7A246-3C79-43FC-90D2-143819DAF4DA}"/>
              </a:ext>
            </a:extLst>
          </p:cNvPr>
          <p:cNvSpPr>
            <a:spLocks noGrp="1"/>
          </p:cNvSpPr>
          <p:nvPr>
            <p:ph type="dt" sz="half" idx="10"/>
          </p:nvPr>
        </p:nvSpPr>
        <p:spPr/>
        <p:txBody>
          <a:bodyPr/>
          <a:lstStyle/>
          <a:p>
            <a:fld id="{DBC12477-4E16-4D78-9C3E-8B92D7FF6229}" type="datetime1">
              <a:rPr lang="en-US" smtClean="0"/>
              <a:t>1/14/2020</a:t>
            </a:fld>
            <a:endParaRPr lang="en-US"/>
          </a:p>
        </p:txBody>
      </p:sp>
      <p:sp>
        <p:nvSpPr>
          <p:cNvPr id="3" name="Footer Placeholder 2">
            <a:extLst>
              <a:ext uri="{FF2B5EF4-FFF2-40B4-BE49-F238E27FC236}">
                <a16:creationId xmlns:a16="http://schemas.microsoft.com/office/drawing/2014/main" id="{3D246C34-6161-4576-A3FE-449DB60512D2}"/>
              </a:ext>
            </a:extLst>
          </p:cNvPr>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4" name="Slide Number Placeholder 3">
            <a:extLst>
              <a:ext uri="{FF2B5EF4-FFF2-40B4-BE49-F238E27FC236}">
                <a16:creationId xmlns:a16="http://schemas.microsoft.com/office/drawing/2014/main" id="{51B51E0D-0E67-4651-81C9-F21CEC17D625}"/>
              </a:ext>
            </a:extLst>
          </p:cNvPr>
          <p:cNvSpPr>
            <a:spLocks noGrp="1"/>
          </p:cNvSpPr>
          <p:nvPr>
            <p:ph type="sldNum" sz="quarter" idx="12"/>
          </p:nvPr>
        </p:nvSpPr>
        <p:spPr/>
        <p:txBody>
          <a:bodyPr/>
          <a:lstStyle/>
          <a:p>
            <a:fld id="{2D3E5E9E-24F7-472D-9BEB-6666E7887FA8}" type="slidenum">
              <a:rPr lang="en-US" smtClean="0"/>
              <a:t>14</a:t>
            </a:fld>
            <a:endParaRPr lang="en-US"/>
          </a:p>
        </p:txBody>
      </p:sp>
    </p:spTree>
    <p:extLst>
      <p:ext uri="{BB962C8B-B14F-4D97-AF65-F5344CB8AC3E}">
        <p14:creationId xmlns:p14="http://schemas.microsoft.com/office/powerpoint/2010/main" val="247742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expected of you/your agency? </a:t>
            </a:r>
          </a:p>
        </p:txBody>
      </p:sp>
      <p:sp>
        <p:nvSpPr>
          <p:cNvPr id="6" name="Content Placeholder 5"/>
          <p:cNvSpPr>
            <a:spLocks noGrp="1"/>
          </p:cNvSpPr>
          <p:nvPr>
            <p:ph idx="1"/>
          </p:nvPr>
        </p:nvSpPr>
        <p:spPr/>
        <p:txBody>
          <a:bodyPr>
            <a:normAutofit/>
          </a:bodyPr>
          <a:lstStyle/>
          <a:p>
            <a:r>
              <a:rPr lang="en-US" dirty="0"/>
              <a:t>Make sure data is accurate from 10/1/2018 - 1/23/2020 </a:t>
            </a:r>
          </a:p>
          <a:p>
            <a:endParaRPr lang="en-US" dirty="0"/>
          </a:p>
          <a:p>
            <a:r>
              <a:rPr lang="en-US" dirty="0"/>
              <a:t>Make data corrections as sent to you </a:t>
            </a:r>
          </a:p>
          <a:p>
            <a:endParaRPr lang="en-US" dirty="0"/>
          </a:p>
          <a:p>
            <a:r>
              <a:rPr lang="en-US" dirty="0"/>
              <a:t>Communicate with TCP about questions and issues regarding Data Quality </a:t>
            </a:r>
          </a:p>
          <a:p>
            <a:endParaRPr lang="en-US" dirty="0"/>
          </a:p>
          <a:p>
            <a:r>
              <a:rPr lang="en-US" dirty="0"/>
              <a:t>Answer questions about programs as needed by TCP</a:t>
            </a:r>
          </a:p>
          <a:p>
            <a:endParaRPr lang="en-US" b="1" dirty="0"/>
          </a:p>
          <a:p>
            <a:endParaRPr lang="en-US" b="1" dirty="0"/>
          </a:p>
        </p:txBody>
      </p:sp>
      <p:sp>
        <p:nvSpPr>
          <p:cNvPr id="7" name="Text Placeholder 6"/>
          <p:cNvSpPr>
            <a:spLocks noGrp="1"/>
          </p:cNvSpPr>
          <p:nvPr>
            <p:ph type="body" sz="half" idx="2"/>
          </p:nvPr>
        </p:nvSpPr>
        <p:spPr/>
        <p:txBody>
          <a:bodyPr/>
          <a:lstStyle/>
          <a:p>
            <a:endParaRPr lang="en-US"/>
          </a:p>
        </p:txBody>
      </p:sp>
      <p:sp>
        <p:nvSpPr>
          <p:cNvPr id="3" name="Date Placeholder 2"/>
          <p:cNvSpPr>
            <a:spLocks noGrp="1"/>
          </p:cNvSpPr>
          <p:nvPr>
            <p:ph type="dt" sz="half" idx="10"/>
          </p:nvPr>
        </p:nvSpPr>
        <p:spPr/>
        <p:txBody>
          <a:bodyPr/>
          <a:lstStyle/>
          <a:p>
            <a:fld id="{F3E2B4E0-197F-4568-B0B1-3EAE63059E56}" type="datetime1">
              <a:rPr lang="en-US" smtClean="0"/>
              <a:t>1/14/2020</a:t>
            </a:fld>
            <a:endParaRPr lang="en-US"/>
          </a:p>
        </p:txBody>
      </p:sp>
      <p:sp>
        <p:nvSpPr>
          <p:cNvPr id="4" name="Footer Placeholder 3"/>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5" name="Slide Number Placeholder 4"/>
          <p:cNvSpPr>
            <a:spLocks noGrp="1"/>
          </p:cNvSpPr>
          <p:nvPr>
            <p:ph type="sldNum" sz="quarter" idx="12"/>
          </p:nvPr>
        </p:nvSpPr>
        <p:spPr/>
        <p:txBody>
          <a:bodyPr/>
          <a:lstStyle/>
          <a:p>
            <a:fld id="{2D3E5E9E-24F7-472D-9BEB-6666E7887FA8}" type="slidenum">
              <a:rPr lang="en-US" smtClean="0"/>
              <a:t>15</a:t>
            </a:fld>
            <a:endParaRPr lang="en-US"/>
          </a:p>
        </p:txBody>
      </p:sp>
    </p:spTree>
    <p:extLst>
      <p:ext uri="{BB962C8B-B14F-4D97-AF65-F5344CB8AC3E}">
        <p14:creationId xmlns:p14="http://schemas.microsoft.com/office/powerpoint/2010/main" val="923567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FDFF35E-9893-487F-AC25-C4630CE42ACB}"/>
              </a:ext>
            </a:extLst>
          </p:cNvPr>
          <p:cNvSpPr>
            <a:spLocks noGrp="1"/>
          </p:cNvSpPr>
          <p:nvPr>
            <p:ph type="title"/>
          </p:nvPr>
        </p:nvSpPr>
        <p:spPr/>
        <p:txBody>
          <a:bodyPr/>
          <a:lstStyle/>
          <a:p>
            <a:r>
              <a:rPr lang="en-US" dirty="0"/>
              <a:t>Data Used in these reports</a:t>
            </a:r>
          </a:p>
        </p:txBody>
      </p:sp>
      <p:sp>
        <p:nvSpPr>
          <p:cNvPr id="8" name="Content Placeholder 7">
            <a:extLst>
              <a:ext uri="{FF2B5EF4-FFF2-40B4-BE49-F238E27FC236}">
                <a16:creationId xmlns:a16="http://schemas.microsoft.com/office/drawing/2014/main" id="{8ADE41F3-1810-4DCB-985D-034B8C01A1FB}"/>
              </a:ext>
            </a:extLst>
          </p:cNvPr>
          <p:cNvSpPr>
            <a:spLocks noGrp="1"/>
          </p:cNvSpPr>
          <p:nvPr>
            <p:ph idx="1"/>
          </p:nvPr>
        </p:nvSpPr>
        <p:spPr/>
        <p:txBody>
          <a:bodyPr/>
          <a:lstStyle/>
          <a:p>
            <a:pPr marL="0" indent="0">
              <a:buNone/>
            </a:pPr>
            <a:r>
              <a:rPr lang="en-US" dirty="0"/>
              <a:t> </a:t>
            </a:r>
          </a:p>
        </p:txBody>
      </p:sp>
      <p:sp>
        <p:nvSpPr>
          <p:cNvPr id="9" name="Text Placeholder 8">
            <a:extLst>
              <a:ext uri="{FF2B5EF4-FFF2-40B4-BE49-F238E27FC236}">
                <a16:creationId xmlns:a16="http://schemas.microsoft.com/office/drawing/2014/main" id="{CF0089FD-4A29-4C27-B6F0-1015238BDC93}"/>
              </a:ext>
            </a:extLst>
          </p:cNvPr>
          <p:cNvSpPr>
            <a:spLocks noGrp="1"/>
          </p:cNvSpPr>
          <p:nvPr>
            <p:ph type="body" sz="half" idx="2"/>
          </p:nvPr>
        </p:nvSpPr>
        <p:spPr/>
        <p:txBody>
          <a:bodyPr/>
          <a:lstStyle/>
          <a:p>
            <a:endParaRPr lang="en-US"/>
          </a:p>
        </p:txBody>
      </p:sp>
      <p:sp>
        <p:nvSpPr>
          <p:cNvPr id="4" name="Date Placeholder 3">
            <a:extLst>
              <a:ext uri="{FF2B5EF4-FFF2-40B4-BE49-F238E27FC236}">
                <a16:creationId xmlns:a16="http://schemas.microsoft.com/office/drawing/2014/main" id="{0024F24B-DEB6-47F0-A1C3-5A9F52EE42B5}"/>
              </a:ext>
            </a:extLst>
          </p:cNvPr>
          <p:cNvSpPr>
            <a:spLocks noGrp="1"/>
          </p:cNvSpPr>
          <p:nvPr>
            <p:ph type="dt" sz="half" idx="10"/>
          </p:nvPr>
        </p:nvSpPr>
        <p:spPr/>
        <p:txBody>
          <a:bodyPr/>
          <a:lstStyle/>
          <a:p>
            <a:fld id="{0AFB4DA8-5D6C-4E80-A36E-D117F034AC1C}" type="datetime1">
              <a:rPr lang="en-US" smtClean="0"/>
              <a:t>1/14/2020</a:t>
            </a:fld>
            <a:endParaRPr lang="en-US"/>
          </a:p>
        </p:txBody>
      </p:sp>
      <p:sp>
        <p:nvSpPr>
          <p:cNvPr id="5" name="Footer Placeholder 4">
            <a:extLst>
              <a:ext uri="{FF2B5EF4-FFF2-40B4-BE49-F238E27FC236}">
                <a16:creationId xmlns:a16="http://schemas.microsoft.com/office/drawing/2014/main" id="{9669C51C-5114-4170-96AE-856790BB2679}"/>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6" name="Slide Number Placeholder 5">
            <a:extLst>
              <a:ext uri="{FF2B5EF4-FFF2-40B4-BE49-F238E27FC236}">
                <a16:creationId xmlns:a16="http://schemas.microsoft.com/office/drawing/2014/main" id="{14DA8D01-8035-4A23-9427-49B8A865749E}"/>
              </a:ext>
            </a:extLst>
          </p:cNvPr>
          <p:cNvSpPr>
            <a:spLocks noGrp="1"/>
          </p:cNvSpPr>
          <p:nvPr>
            <p:ph type="sldNum" sz="quarter" idx="12"/>
          </p:nvPr>
        </p:nvSpPr>
        <p:spPr/>
        <p:txBody>
          <a:bodyPr/>
          <a:lstStyle/>
          <a:p>
            <a:fld id="{2D3E5E9E-24F7-472D-9BEB-6666E7887FA8}" type="slidenum">
              <a:rPr lang="en-US" smtClean="0"/>
              <a:t>16</a:t>
            </a:fld>
            <a:endParaRPr lang="en-US"/>
          </a:p>
        </p:txBody>
      </p:sp>
      <p:graphicFrame>
        <p:nvGraphicFramePr>
          <p:cNvPr id="10" name="Table 9">
            <a:extLst>
              <a:ext uri="{FF2B5EF4-FFF2-40B4-BE49-F238E27FC236}">
                <a16:creationId xmlns:a16="http://schemas.microsoft.com/office/drawing/2014/main" id="{3CC77DC1-7529-473D-B5E3-3D4F0DC63543}"/>
              </a:ext>
            </a:extLst>
          </p:cNvPr>
          <p:cNvGraphicFramePr>
            <a:graphicFrameLocks noGrp="1"/>
          </p:cNvGraphicFramePr>
          <p:nvPr>
            <p:extLst>
              <p:ext uri="{D42A27DB-BD31-4B8C-83A1-F6EECF244321}">
                <p14:modId xmlns:p14="http://schemas.microsoft.com/office/powerpoint/2010/main" val="4040682811"/>
              </p:ext>
            </p:extLst>
          </p:nvPr>
        </p:nvGraphicFramePr>
        <p:xfrm>
          <a:off x="4303642" y="868680"/>
          <a:ext cx="6808308" cy="5436518"/>
        </p:xfrm>
        <a:graphic>
          <a:graphicData uri="http://schemas.openxmlformats.org/drawingml/2006/table">
            <a:tbl>
              <a:tblPr>
                <a:tableStyleId>{5C22544A-7EE6-4342-B048-85BDC9FD1C3A}</a:tableStyleId>
              </a:tblPr>
              <a:tblGrid>
                <a:gridCol w="1321906">
                  <a:extLst>
                    <a:ext uri="{9D8B030D-6E8A-4147-A177-3AD203B41FA5}">
                      <a16:colId xmlns:a16="http://schemas.microsoft.com/office/drawing/2014/main" val="2318666758"/>
                    </a:ext>
                  </a:extLst>
                </a:gridCol>
                <a:gridCol w="735495">
                  <a:extLst>
                    <a:ext uri="{9D8B030D-6E8A-4147-A177-3AD203B41FA5}">
                      <a16:colId xmlns:a16="http://schemas.microsoft.com/office/drawing/2014/main" val="3811325010"/>
                    </a:ext>
                  </a:extLst>
                </a:gridCol>
                <a:gridCol w="854766">
                  <a:extLst>
                    <a:ext uri="{9D8B030D-6E8A-4147-A177-3AD203B41FA5}">
                      <a16:colId xmlns:a16="http://schemas.microsoft.com/office/drawing/2014/main" val="2911960659"/>
                    </a:ext>
                  </a:extLst>
                </a:gridCol>
                <a:gridCol w="775252">
                  <a:extLst>
                    <a:ext uri="{9D8B030D-6E8A-4147-A177-3AD203B41FA5}">
                      <a16:colId xmlns:a16="http://schemas.microsoft.com/office/drawing/2014/main" val="3721643613"/>
                    </a:ext>
                  </a:extLst>
                </a:gridCol>
                <a:gridCol w="844826">
                  <a:extLst>
                    <a:ext uri="{9D8B030D-6E8A-4147-A177-3AD203B41FA5}">
                      <a16:colId xmlns:a16="http://schemas.microsoft.com/office/drawing/2014/main" val="2667603445"/>
                    </a:ext>
                  </a:extLst>
                </a:gridCol>
                <a:gridCol w="1172817">
                  <a:extLst>
                    <a:ext uri="{9D8B030D-6E8A-4147-A177-3AD203B41FA5}">
                      <a16:colId xmlns:a16="http://schemas.microsoft.com/office/drawing/2014/main" val="1597896677"/>
                    </a:ext>
                  </a:extLst>
                </a:gridCol>
                <a:gridCol w="1103246">
                  <a:extLst>
                    <a:ext uri="{9D8B030D-6E8A-4147-A177-3AD203B41FA5}">
                      <a16:colId xmlns:a16="http://schemas.microsoft.com/office/drawing/2014/main" val="2506563682"/>
                    </a:ext>
                  </a:extLst>
                </a:gridCol>
              </a:tblGrid>
              <a:tr h="504884">
                <a:tc>
                  <a:txBody>
                    <a:bodyPr/>
                    <a:lstStyle/>
                    <a:p>
                      <a:pPr algn="l" fontAlgn="b"/>
                      <a:r>
                        <a:rPr lang="en-US" sz="1100" u="none" strike="noStrike" dirty="0">
                          <a:effectLst/>
                        </a:rPr>
                        <a:t>Da</a:t>
                      </a:r>
                      <a:r>
                        <a:rPr lang="en-US" sz="1100" b="1" u="none" strike="noStrike" dirty="0">
                          <a:effectLst/>
                        </a:rPr>
                        <a:t>ta Element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Emergency Shelters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Street Outreach</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Transitional Housing</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Rapid Rehousing</a:t>
                      </a:r>
                    </a:p>
                  </a:txBody>
                  <a:tcPr marL="9525" marR="9525" marT="9525" marB="0" anchor="b"/>
                </a:tc>
                <a:tc>
                  <a:txBody>
                    <a:bodyPr/>
                    <a:lstStyle/>
                    <a:p>
                      <a:pPr algn="l" fontAlgn="b"/>
                      <a:r>
                        <a:rPr lang="en-US" sz="1100" b="1" i="0" u="none" strike="noStrike" dirty="0">
                          <a:solidFill>
                            <a:srgbClr val="000000"/>
                          </a:solidFill>
                          <a:effectLst/>
                          <a:latin typeface="Calibri" panose="020F0502020204030204" pitchFamily="34" charset="0"/>
                        </a:rPr>
                        <a:t>Permanent Supportive Housing</a:t>
                      </a:r>
                    </a:p>
                  </a:txBody>
                  <a:tcPr marL="9525" marR="9525" marT="9525" marB="0" anchor="b"/>
                </a:tc>
                <a:tc>
                  <a:txBody>
                    <a:bodyPr/>
                    <a:lstStyle/>
                    <a:p>
                      <a:pPr algn="l" fontAlgn="b"/>
                      <a:r>
                        <a:rPr lang="en-US" sz="1100" b="1" u="none" strike="noStrike" dirty="0">
                          <a:effectLst/>
                        </a:rPr>
                        <a:t>Other Permanent Housing</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4493384"/>
                  </a:ext>
                </a:extLst>
              </a:tr>
              <a:tr h="240942">
                <a:tc>
                  <a:txBody>
                    <a:bodyPr/>
                    <a:lstStyle/>
                    <a:p>
                      <a:pPr algn="l" fontAlgn="b"/>
                      <a:r>
                        <a:rPr lang="en-US" sz="1100" u="none" strike="noStrike">
                          <a:effectLst/>
                        </a:rPr>
                        <a:t>Annual Assessments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8546973"/>
                  </a:ext>
                </a:extLst>
              </a:tr>
              <a:tr h="244765">
                <a:tc>
                  <a:txBody>
                    <a:bodyPr/>
                    <a:lstStyle/>
                    <a:p>
                      <a:pPr algn="l" fontAlgn="b"/>
                      <a:r>
                        <a:rPr lang="en-US" sz="1100" u="none" strike="noStrike">
                          <a:effectLst/>
                        </a:rPr>
                        <a:t>Client ID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5979696"/>
                  </a:ext>
                </a:extLst>
              </a:tr>
              <a:tr h="244765">
                <a:tc>
                  <a:txBody>
                    <a:bodyPr/>
                    <a:lstStyle/>
                    <a:p>
                      <a:pPr algn="l" fontAlgn="b"/>
                      <a:r>
                        <a:rPr lang="en-US" sz="1100" u="none" strike="noStrike">
                          <a:effectLst/>
                        </a:rPr>
                        <a:t>Client Location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95873416"/>
                  </a:ext>
                </a:extLst>
              </a:tr>
              <a:tr h="244765">
                <a:tc>
                  <a:txBody>
                    <a:bodyPr/>
                    <a:lstStyle/>
                    <a:p>
                      <a:pPr algn="l" fontAlgn="b"/>
                      <a:r>
                        <a:rPr lang="en-US" sz="1100" u="none" strike="noStrike">
                          <a:effectLst/>
                        </a:rPr>
                        <a:t>Date of Birth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2807337"/>
                  </a:ext>
                </a:extLst>
              </a:tr>
              <a:tr h="244765">
                <a:tc>
                  <a:txBody>
                    <a:bodyPr/>
                    <a:lstStyle/>
                    <a:p>
                      <a:pPr algn="l" fontAlgn="b"/>
                      <a:r>
                        <a:rPr lang="en-US" sz="1100" u="none" strike="noStrike">
                          <a:effectLst/>
                        </a:rPr>
                        <a:t>Date of Birth DQ</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31414264"/>
                  </a:ext>
                </a:extLst>
              </a:tr>
              <a:tr h="244765">
                <a:tc>
                  <a:txBody>
                    <a:bodyPr/>
                    <a:lstStyle/>
                    <a:p>
                      <a:pPr algn="l" fontAlgn="b"/>
                      <a:r>
                        <a:rPr lang="en-US" sz="1100" u="none" strike="noStrike">
                          <a:effectLst/>
                        </a:rPr>
                        <a:t>Destination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2359256"/>
                  </a:ext>
                </a:extLst>
              </a:tr>
              <a:tr h="244765">
                <a:tc>
                  <a:txBody>
                    <a:bodyPr/>
                    <a:lstStyle/>
                    <a:p>
                      <a:pPr algn="l" fontAlgn="b"/>
                      <a:r>
                        <a:rPr lang="en-US" sz="1100" u="none" strike="noStrike">
                          <a:effectLst/>
                        </a:rPr>
                        <a:t>Disability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8403742"/>
                  </a:ext>
                </a:extLst>
              </a:tr>
              <a:tr h="244765">
                <a:tc>
                  <a:txBody>
                    <a:bodyPr/>
                    <a:lstStyle/>
                    <a:p>
                      <a:pPr algn="l" fontAlgn="b"/>
                      <a:r>
                        <a:rPr lang="en-US" sz="1100" u="none" strike="noStrike">
                          <a:effectLst/>
                        </a:rPr>
                        <a:t>DV Status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9305885"/>
                  </a:ext>
                </a:extLst>
              </a:tr>
              <a:tr h="244765">
                <a:tc>
                  <a:txBody>
                    <a:bodyPr/>
                    <a:lstStyle/>
                    <a:p>
                      <a:pPr algn="l" fontAlgn="b"/>
                      <a:r>
                        <a:rPr lang="en-US" sz="1100" u="none" strike="noStrike">
                          <a:effectLst/>
                        </a:rPr>
                        <a:t>Ethnicity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9285705"/>
                  </a:ext>
                </a:extLst>
              </a:tr>
              <a:tr h="244765">
                <a:tc>
                  <a:txBody>
                    <a:bodyPr/>
                    <a:lstStyle/>
                    <a:p>
                      <a:pPr algn="l" fontAlgn="b"/>
                      <a:r>
                        <a:rPr lang="en-US" sz="1100" u="none" strike="noStrike">
                          <a:effectLst/>
                        </a:rPr>
                        <a:t>Gender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7344339"/>
                  </a:ext>
                </a:extLst>
              </a:tr>
              <a:tr h="244765">
                <a:tc>
                  <a:txBody>
                    <a:bodyPr/>
                    <a:lstStyle/>
                    <a:p>
                      <a:pPr algn="l" fontAlgn="b"/>
                      <a:r>
                        <a:rPr lang="en-US" sz="1100" u="none" strike="noStrike">
                          <a:effectLst/>
                        </a:rPr>
                        <a:t>Household ID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8835243"/>
                  </a:ext>
                </a:extLst>
              </a:tr>
              <a:tr h="284922">
                <a:tc>
                  <a:txBody>
                    <a:bodyPr/>
                    <a:lstStyle/>
                    <a:p>
                      <a:pPr algn="l" fontAlgn="b"/>
                      <a:r>
                        <a:rPr lang="en-US" sz="1100" u="none" strike="noStrike" dirty="0">
                          <a:effectLst/>
                        </a:rPr>
                        <a:t>Housing move in date</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1362130"/>
                  </a:ext>
                </a:extLst>
              </a:tr>
              <a:tr h="244765">
                <a:tc>
                  <a:txBody>
                    <a:bodyPr/>
                    <a:lstStyle/>
                    <a:p>
                      <a:pPr algn="l" fontAlgn="b"/>
                      <a:r>
                        <a:rPr lang="en-US" sz="1100" u="none" strike="noStrike">
                          <a:effectLst/>
                        </a:rPr>
                        <a:t>Income and Sources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1568895"/>
                  </a:ext>
                </a:extLst>
              </a:tr>
              <a:tr h="244765">
                <a:tc>
                  <a:txBody>
                    <a:bodyPr/>
                    <a:lstStyle/>
                    <a:p>
                      <a:pPr algn="l" fontAlgn="b"/>
                      <a:r>
                        <a:rPr lang="en-US" sz="1100" u="none" strike="noStrike">
                          <a:effectLst/>
                        </a:rPr>
                        <a:t>Living Situation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2072949"/>
                  </a:ext>
                </a:extLst>
              </a:tr>
              <a:tr h="244765">
                <a:tc>
                  <a:txBody>
                    <a:bodyPr/>
                    <a:lstStyle/>
                    <a:p>
                      <a:pPr algn="l" fontAlgn="b"/>
                      <a:r>
                        <a:rPr lang="en-US" sz="1100" u="none" strike="noStrike">
                          <a:effectLst/>
                        </a:rPr>
                        <a:t>Name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11444060"/>
                  </a:ext>
                </a:extLst>
              </a:tr>
              <a:tr h="244765">
                <a:tc>
                  <a:txBody>
                    <a:bodyPr/>
                    <a:lstStyle/>
                    <a:p>
                      <a:pPr algn="l" fontAlgn="b"/>
                      <a:r>
                        <a:rPr lang="en-US" sz="1100" u="none" strike="noStrike">
                          <a:effectLst/>
                        </a:rPr>
                        <a:t>Project Exit Date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7623657"/>
                  </a:ext>
                </a:extLst>
              </a:tr>
              <a:tr h="244765">
                <a:tc>
                  <a:txBody>
                    <a:bodyPr/>
                    <a:lstStyle/>
                    <a:p>
                      <a:pPr algn="l" fontAlgn="b"/>
                      <a:r>
                        <a:rPr lang="en-US" sz="1100" u="none" strike="noStrike">
                          <a:effectLst/>
                        </a:rPr>
                        <a:t>Project Start Date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1955528"/>
                  </a:ext>
                </a:extLst>
              </a:tr>
              <a:tr h="244765">
                <a:tc>
                  <a:txBody>
                    <a:bodyPr/>
                    <a:lstStyle/>
                    <a:p>
                      <a:pPr algn="l" fontAlgn="b"/>
                      <a:r>
                        <a:rPr lang="en-US" sz="1100" u="none" strike="noStrike">
                          <a:effectLst/>
                        </a:rPr>
                        <a:t>Race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5068859"/>
                  </a:ext>
                </a:extLst>
              </a:tr>
              <a:tr h="244765">
                <a:tc>
                  <a:txBody>
                    <a:bodyPr/>
                    <a:lstStyle/>
                    <a:p>
                      <a:pPr algn="l" fontAlgn="b"/>
                      <a:r>
                        <a:rPr lang="en-US" sz="1100" u="none" strike="noStrike">
                          <a:effectLst/>
                        </a:rPr>
                        <a:t>Relationship to HoH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2345273"/>
                  </a:ext>
                </a:extLst>
              </a:tr>
              <a:tr h="244765">
                <a:tc>
                  <a:txBody>
                    <a:bodyPr/>
                    <a:lstStyle/>
                    <a:p>
                      <a:pPr algn="l" fontAlgn="b"/>
                      <a:r>
                        <a:rPr lang="en-US" sz="1100" u="none" strike="noStrike">
                          <a:effectLst/>
                        </a:rPr>
                        <a:t>Vet Status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5196671"/>
                  </a:ext>
                </a:extLst>
              </a:tr>
            </a:tbl>
          </a:graphicData>
        </a:graphic>
      </p:graphicFrame>
    </p:spTree>
    <p:extLst>
      <p:ext uri="{BB962C8B-B14F-4D97-AF65-F5344CB8AC3E}">
        <p14:creationId xmlns:p14="http://schemas.microsoft.com/office/powerpoint/2010/main" val="258999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9C8D-3AF8-49E0-B4C9-961442077406}"/>
              </a:ext>
            </a:extLst>
          </p:cNvPr>
          <p:cNvSpPr>
            <a:spLocks noGrp="1"/>
          </p:cNvSpPr>
          <p:nvPr>
            <p:ph type="title"/>
          </p:nvPr>
        </p:nvSpPr>
        <p:spPr/>
        <p:txBody>
          <a:bodyPr/>
          <a:lstStyle/>
          <a:p>
            <a:r>
              <a:rPr lang="en-US" dirty="0"/>
              <a:t>The 2020 Data Cleanup Process</a:t>
            </a:r>
          </a:p>
        </p:txBody>
      </p:sp>
      <p:sp>
        <p:nvSpPr>
          <p:cNvPr id="3" name="Content Placeholder 2">
            <a:extLst>
              <a:ext uri="{FF2B5EF4-FFF2-40B4-BE49-F238E27FC236}">
                <a16:creationId xmlns:a16="http://schemas.microsoft.com/office/drawing/2014/main" id="{93F98E21-D224-420A-B2D1-721A44F6954B}"/>
              </a:ext>
            </a:extLst>
          </p:cNvPr>
          <p:cNvSpPr>
            <a:spLocks noGrp="1"/>
          </p:cNvSpPr>
          <p:nvPr>
            <p:ph idx="1"/>
          </p:nvPr>
        </p:nvSpPr>
        <p:spPr/>
        <p:txBody>
          <a:bodyPr>
            <a:normAutofit lnSpcReduction="10000"/>
          </a:bodyPr>
          <a:lstStyle/>
          <a:p>
            <a:r>
              <a:rPr lang="en-US" dirty="0"/>
              <a:t> Two main rounds of data clean up:</a:t>
            </a:r>
          </a:p>
          <a:p>
            <a:pPr lvl="1"/>
            <a:r>
              <a:rPr lang="en-US" dirty="0"/>
              <a:t>TCP will send out Data Quality emails containing data from 10/1/2018 - 1/23/2020 to cover all the reporting periods for these reports. This will also be covering the Quarterly Data Quality and Performance Reports. </a:t>
            </a:r>
          </a:p>
          <a:p>
            <a:pPr lvl="1"/>
            <a:endParaRPr lang="en-US" dirty="0"/>
          </a:p>
          <a:p>
            <a:pPr lvl="1"/>
            <a:r>
              <a:rPr lang="en-US" b="1" dirty="0"/>
              <a:t>Round 1 </a:t>
            </a:r>
            <a:r>
              <a:rPr lang="en-US" dirty="0"/>
              <a:t>begins on January 27</a:t>
            </a:r>
            <a:r>
              <a:rPr lang="en-US" baseline="30000" dirty="0"/>
              <a:t>th</a:t>
            </a:r>
            <a:r>
              <a:rPr lang="en-US" dirty="0"/>
              <a:t> and ends February 7</a:t>
            </a:r>
            <a:r>
              <a:rPr lang="en-US" baseline="30000" dirty="0"/>
              <a:t>th</a:t>
            </a:r>
            <a:r>
              <a:rPr lang="en-US" dirty="0"/>
              <a:t> </a:t>
            </a:r>
          </a:p>
          <a:p>
            <a:pPr lvl="1"/>
            <a:endParaRPr lang="en-US" dirty="0"/>
          </a:p>
          <a:p>
            <a:pPr lvl="1"/>
            <a:r>
              <a:rPr lang="en-US" dirty="0"/>
              <a:t>TCP will then re-run the Data Quality reports and send updated emails on what still needs to be completed for Round 2</a:t>
            </a:r>
          </a:p>
          <a:p>
            <a:pPr lvl="1"/>
            <a:endParaRPr lang="en-US" dirty="0"/>
          </a:p>
          <a:p>
            <a:pPr lvl="1"/>
            <a:r>
              <a:rPr lang="en-US" b="1" dirty="0"/>
              <a:t>Round 2 </a:t>
            </a:r>
            <a:r>
              <a:rPr lang="en-US" dirty="0"/>
              <a:t>begins on February 10</a:t>
            </a:r>
            <a:r>
              <a:rPr lang="en-US" baseline="30000" dirty="0"/>
              <a:t>th</a:t>
            </a:r>
            <a:r>
              <a:rPr lang="en-US" dirty="0"/>
              <a:t> and ends February 21</a:t>
            </a:r>
            <a:r>
              <a:rPr lang="en-US" baseline="30000" dirty="0"/>
              <a:t>st</a:t>
            </a:r>
            <a:r>
              <a:rPr lang="en-US" dirty="0"/>
              <a:t> </a:t>
            </a:r>
          </a:p>
          <a:p>
            <a:pPr lvl="1"/>
            <a:endParaRPr lang="en-US" dirty="0"/>
          </a:p>
          <a:p>
            <a:pPr lvl="1"/>
            <a:r>
              <a:rPr lang="en-US" dirty="0"/>
              <a:t>As we are able to test and do draft reports for the LSA, we may discover we need to send out a Round 3 of data quality emails specifically for the LSA report needs. </a:t>
            </a:r>
          </a:p>
          <a:p>
            <a:pPr lvl="1"/>
            <a:endParaRPr lang="en-US" dirty="0"/>
          </a:p>
          <a:p>
            <a:pPr lvl="1"/>
            <a:r>
              <a:rPr lang="en-US" b="1" dirty="0"/>
              <a:t>Round 3 </a:t>
            </a:r>
            <a:r>
              <a:rPr lang="en-US" dirty="0"/>
              <a:t>would begin March 17</a:t>
            </a:r>
            <a:r>
              <a:rPr lang="en-US" baseline="30000" dirty="0"/>
              <a:t>th</a:t>
            </a:r>
            <a:r>
              <a:rPr lang="en-US" dirty="0"/>
              <a:t> and end April 1</a:t>
            </a:r>
            <a:r>
              <a:rPr lang="en-US" baseline="30000" dirty="0"/>
              <a:t>st</a:t>
            </a:r>
            <a:r>
              <a:rPr lang="en-US" dirty="0"/>
              <a:t> </a:t>
            </a:r>
          </a:p>
        </p:txBody>
      </p:sp>
      <p:sp>
        <p:nvSpPr>
          <p:cNvPr id="4" name="Text Placeholder 3">
            <a:extLst>
              <a:ext uri="{FF2B5EF4-FFF2-40B4-BE49-F238E27FC236}">
                <a16:creationId xmlns:a16="http://schemas.microsoft.com/office/drawing/2014/main" id="{A711A0B9-A04A-480B-9A48-752B598D7DB6}"/>
              </a:ext>
            </a:extLst>
          </p:cNvPr>
          <p:cNvSpPr>
            <a:spLocks noGrp="1"/>
          </p:cNvSpPr>
          <p:nvPr>
            <p:ph type="body" sz="half" idx="2"/>
          </p:nvPr>
        </p:nvSpPr>
        <p:spPr/>
        <p:txBody>
          <a:bodyPr/>
          <a:lstStyle/>
          <a:p>
            <a:endParaRPr lang="en-US" dirty="0"/>
          </a:p>
        </p:txBody>
      </p:sp>
      <p:sp>
        <p:nvSpPr>
          <p:cNvPr id="5" name="Date Placeholder 4">
            <a:extLst>
              <a:ext uri="{FF2B5EF4-FFF2-40B4-BE49-F238E27FC236}">
                <a16:creationId xmlns:a16="http://schemas.microsoft.com/office/drawing/2014/main" id="{8FFC1333-178A-49D6-AC41-5F85377C341C}"/>
              </a:ext>
            </a:extLst>
          </p:cNvPr>
          <p:cNvSpPr>
            <a:spLocks noGrp="1"/>
          </p:cNvSpPr>
          <p:nvPr>
            <p:ph type="dt" sz="half" idx="10"/>
          </p:nvPr>
        </p:nvSpPr>
        <p:spPr/>
        <p:txBody>
          <a:bodyPr/>
          <a:lstStyle/>
          <a:p>
            <a:fld id="{A16B4469-9AE3-42F2-A583-5F9193A63346}" type="datetime1">
              <a:rPr lang="en-US" smtClean="0"/>
              <a:t>1/14/2020</a:t>
            </a:fld>
            <a:endParaRPr lang="en-US"/>
          </a:p>
        </p:txBody>
      </p:sp>
      <p:sp>
        <p:nvSpPr>
          <p:cNvPr id="6" name="Footer Placeholder 5">
            <a:extLst>
              <a:ext uri="{FF2B5EF4-FFF2-40B4-BE49-F238E27FC236}">
                <a16:creationId xmlns:a16="http://schemas.microsoft.com/office/drawing/2014/main" id="{1CA36C6F-1F0F-4345-8434-B063706C91C3}"/>
              </a:ext>
            </a:extLst>
          </p:cNvPr>
          <p:cNvSpPr>
            <a:spLocks noGrp="1"/>
          </p:cNvSpPr>
          <p:nvPr>
            <p:ph type="ftr" sz="quarter" idx="11"/>
          </p:nvPr>
        </p:nvSpPr>
        <p:spPr/>
        <p:txBody>
          <a:bodyPr/>
          <a:lstStyle/>
          <a:p>
            <a:r>
              <a:rPr lang="en-US" dirty="0">
                <a:hlinkClick r:id="rId2">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7" name="Slide Number Placeholder 6">
            <a:extLst>
              <a:ext uri="{FF2B5EF4-FFF2-40B4-BE49-F238E27FC236}">
                <a16:creationId xmlns:a16="http://schemas.microsoft.com/office/drawing/2014/main" id="{CBA80B26-3F6E-4F42-A9C9-68588FB78253}"/>
              </a:ext>
            </a:extLst>
          </p:cNvPr>
          <p:cNvSpPr>
            <a:spLocks noGrp="1"/>
          </p:cNvSpPr>
          <p:nvPr>
            <p:ph type="sldNum" sz="quarter" idx="12"/>
          </p:nvPr>
        </p:nvSpPr>
        <p:spPr/>
        <p:txBody>
          <a:bodyPr/>
          <a:lstStyle/>
          <a:p>
            <a:fld id="{2D3E5E9E-24F7-472D-9BEB-6666E7887FA8}" type="slidenum">
              <a:rPr lang="en-US" smtClean="0"/>
              <a:t>17</a:t>
            </a:fld>
            <a:endParaRPr lang="en-US" dirty="0"/>
          </a:p>
        </p:txBody>
      </p:sp>
    </p:spTree>
    <p:extLst>
      <p:ext uri="{BB962C8B-B14F-4D97-AF65-F5344CB8AC3E}">
        <p14:creationId xmlns:p14="http://schemas.microsoft.com/office/powerpoint/2010/main" val="1140763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D824D-9B96-47EB-84D1-888CB3CFCD15}"/>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437BF25-FFB5-429B-B57F-D851B6B3EF17}"/>
              </a:ext>
            </a:extLst>
          </p:cNvPr>
          <p:cNvSpPr>
            <a:spLocks noGrp="1"/>
          </p:cNvSpPr>
          <p:nvPr>
            <p:ph idx="1"/>
          </p:nvPr>
        </p:nvSpPr>
        <p:spPr/>
        <p:txBody>
          <a:bodyPr/>
          <a:lstStyle/>
          <a:p>
            <a:r>
              <a:rPr lang="en-US" dirty="0"/>
              <a:t> We have a </a:t>
            </a:r>
            <a:r>
              <a:rPr lang="en-US" dirty="0">
                <a:solidFill>
                  <a:schemeClr val="accent2">
                    <a:lumMod val="40000"/>
                    <a:lumOff val="60000"/>
                  </a:schemeClr>
                </a:solidFill>
              </a:rPr>
              <a:t>Data Quality Guide </a:t>
            </a:r>
            <a:r>
              <a:rPr lang="en-US" dirty="0"/>
              <a:t>on our website that documents common data entry errors, and how to correct them in HMIS. </a:t>
            </a:r>
          </a:p>
          <a:p>
            <a:endParaRPr lang="en-US" dirty="0"/>
          </a:p>
          <a:p>
            <a:r>
              <a:rPr lang="en-US" dirty="0"/>
              <a:t>The </a:t>
            </a:r>
            <a:r>
              <a:rPr lang="en-US" dirty="0" err="1"/>
              <a:t>HelpDesk</a:t>
            </a:r>
            <a:r>
              <a:rPr lang="en-US" dirty="0"/>
              <a:t> is available to answer your data entry and data cleanup questions as well. </a:t>
            </a:r>
          </a:p>
          <a:p>
            <a:endParaRPr lang="en-US" dirty="0"/>
          </a:p>
          <a:p>
            <a:r>
              <a:rPr lang="en-US" dirty="0"/>
              <a:t> Tuesday February 4</a:t>
            </a:r>
            <a:r>
              <a:rPr lang="en-US" baseline="30000" dirty="0"/>
              <a:t>th</a:t>
            </a:r>
            <a:r>
              <a:rPr lang="en-US" dirty="0"/>
              <a:t> Open Office Hours for Data Clean up</a:t>
            </a:r>
          </a:p>
          <a:p>
            <a:pPr lvl="1"/>
            <a:r>
              <a:rPr lang="en-US" dirty="0"/>
              <a:t>1pm – 5pm at 801 Pennsylvania Ave STE 360 </a:t>
            </a:r>
          </a:p>
          <a:p>
            <a:pPr lvl="1"/>
            <a:r>
              <a:rPr lang="en-US" dirty="0"/>
              <a:t>An open conference room to have time to work on specific questions about your data quality. </a:t>
            </a:r>
          </a:p>
          <a:p>
            <a:pPr lvl="1"/>
            <a:r>
              <a:rPr lang="en-US" dirty="0"/>
              <a:t>Optional and do not need to stay for the whole time. </a:t>
            </a:r>
          </a:p>
          <a:p>
            <a:pPr lvl="1"/>
            <a:r>
              <a:rPr lang="en-US" dirty="0"/>
              <a:t>Sign up</a:t>
            </a:r>
            <a:r>
              <a:rPr lang="en-US" dirty="0">
                <a:solidFill>
                  <a:schemeClr val="accent2">
                    <a:lumMod val="40000"/>
                    <a:lumOff val="60000"/>
                  </a:schemeClr>
                </a:solidFill>
              </a:rPr>
              <a:t> </a:t>
            </a:r>
            <a:r>
              <a:rPr lang="en-US" dirty="0">
                <a:solidFill>
                  <a:srgbClr val="00B0F0"/>
                </a:solidFill>
              </a:rPr>
              <a:t>link</a:t>
            </a:r>
            <a:r>
              <a:rPr lang="en-US" dirty="0">
                <a:solidFill>
                  <a:schemeClr val="accent2">
                    <a:lumMod val="40000"/>
                    <a:lumOff val="60000"/>
                  </a:schemeClr>
                </a:solidFill>
              </a:rPr>
              <a:t> </a:t>
            </a:r>
            <a:r>
              <a:rPr lang="en-US" dirty="0"/>
              <a:t>here so we have you on the list for the security desk to let you up – if you sign up and end up not showing that’s okay. </a:t>
            </a:r>
          </a:p>
        </p:txBody>
      </p:sp>
      <p:sp>
        <p:nvSpPr>
          <p:cNvPr id="4" name="Text Placeholder 3">
            <a:extLst>
              <a:ext uri="{FF2B5EF4-FFF2-40B4-BE49-F238E27FC236}">
                <a16:creationId xmlns:a16="http://schemas.microsoft.com/office/drawing/2014/main" id="{F581499D-9985-4CC4-90A3-B7E5ED7465D0}"/>
              </a:ext>
            </a:extLst>
          </p:cNvPr>
          <p:cNvSpPr>
            <a:spLocks noGrp="1"/>
          </p:cNvSpPr>
          <p:nvPr>
            <p:ph type="body" sz="half" idx="2"/>
          </p:nvPr>
        </p:nvSpPr>
        <p:spPr/>
        <p:txBody>
          <a:bodyPr/>
          <a:lstStyle/>
          <a:p>
            <a:endParaRPr lang="en-US"/>
          </a:p>
        </p:txBody>
      </p:sp>
      <p:sp>
        <p:nvSpPr>
          <p:cNvPr id="5" name="Date Placeholder 4">
            <a:extLst>
              <a:ext uri="{FF2B5EF4-FFF2-40B4-BE49-F238E27FC236}">
                <a16:creationId xmlns:a16="http://schemas.microsoft.com/office/drawing/2014/main" id="{9B58F1F9-4976-44A2-8EED-AE428D18018D}"/>
              </a:ext>
            </a:extLst>
          </p:cNvPr>
          <p:cNvSpPr>
            <a:spLocks noGrp="1"/>
          </p:cNvSpPr>
          <p:nvPr>
            <p:ph type="dt" sz="half" idx="10"/>
          </p:nvPr>
        </p:nvSpPr>
        <p:spPr/>
        <p:txBody>
          <a:bodyPr/>
          <a:lstStyle/>
          <a:p>
            <a:fld id="{A16B4469-9AE3-42F2-A583-5F9193A63346}" type="datetime1">
              <a:rPr lang="en-US" smtClean="0"/>
              <a:t>1/14/2020</a:t>
            </a:fld>
            <a:endParaRPr lang="en-US"/>
          </a:p>
        </p:txBody>
      </p:sp>
      <p:sp>
        <p:nvSpPr>
          <p:cNvPr id="6" name="Footer Placeholder 5">
            <a:extLst>
              <a:ext uri="{FF2B5EF4-FFF2-40B4-BE49-F238E27FC236}">
                <a16:creationId xmlns:a16="http://schemas.microsoft.com/office/drawing/2014/main" id="{193447D1-D31C-4EBB-8043-25257FAC2460}"/>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6132573B-FA80-4F86-83F9-C6F186A31921}"/>
              </a:ext>
            </a:extLst>
          </p:cNvPr>
          <p:cNvSpPr>
            <a:spLocks noGrp="1"/>
          </p:cNvSpPr>
          <p:nvPr>
            <p:ph type="sldNum" sz="quarter" idx="12"/>
          </p:nvPr>
        </p:nvSpPr>
        <p:spPr/>
        <p:txBody>
          <a:bodyPr/>
          <a:lstStyle/>
          <a:p>
            <a:fld id="{2D3E5E9E-24F7-472D-9BEB-6666E7887FA8}" type="slidenum">
              <a:rPr lang="en-US" smtClean="0"/>
              <a:t>18</a:t>
            </a:fld>
            <a:endParaRPr lang="en-US" dirty="0"/>
          </a:p>
        </p:txBody>
      </p:sp>
    </p:spTree>
    <p:extLst>
      <p:ext uri="{BB962C8B-B14F-4D97-AF65-F5344CB8AC3E}">
        <p14:creationId xmlns:p14="http://schemas.microsoft.com/office/powerpoint/2010/main" val="1597758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EE1C-23CF-4D73-A5B9-EF708663DC7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DF4936C-5DD0-4175-862B-279484EFB64B}"/>
              </a:ext>
            </a:extLst>
          </p:cNvPr>
          <p:cNvSpPr>
            <a:spLocks noGrp="1"/>
          </p:cNvSpPr>
          <p:nvPr>
            <p:ph idx="1"/>
          </p:nvPr>
        </p:nvSpPr>
        <p:spPr/>
        <p:txBody>
          <a:bodyPr/>
          <a:lstStyle/>
          <a:p>
            <a:r>
              <a:rPr lang="en-US" dirty="0"/>
              <a:t> Be on the lookout for Data Quality Emails. </a:t>
            </a:r>
          </a:p>
          <a:p>
            <a:endParaRPr lang="en-US" dirty="0"/>
          </a:p>
          <a:p>
            <a:r>
              <a:rPr lang="en-US" dirty="0"/>
              <a:t>If you are not the person to send Data Quality emails from TCP, make sure you </a:t>
            </a:r>
            <a:r>
              <a:rPr lang="en-US" dirty="0">
                <a:solidFill>
                  <a:schemeClr val="tx1"/>
                </a:solidFill>
              </a:rPr>
              <a:t>send</a:t>
            </a:r>
            <a:r>
              <a:rPr lang="en-US" dirty="0">
                <a:solidFill>
                  <a:srgbClr val="00B0F0"/>
                </a:solidFill>
              </a:rPr>
              <a:t> </a:t>
            </a:r>
            <a:r>
              <a:rPr lang="en-US" dirty="0">
                <a:solidFill>
                  <a:schemeClr val="accent2">
                    <a:lumMod val="40000"/>
                    <a:lumOff val="60000"/>
                  </a:schemeClr>
                </a:solidFill>
              </a:rPr>
              <a:t>kpaton@community-partnersh</a:t>
            </a:r>
            <a:r>
              <a:rPr lang="en-US" dirty="0">
                <a:solidFill>
                  <a:srgbClr val="00B0F0"/>
                </a:solidFill>
              </a:rPr>
              <a:t>ip.org </a:t>
            </a:r>
            <a:r>
              <a:rPr lang="en-US" dirty="0">
                <a:solidFill>
                  <a:schemeClr val="tx1"/>
                </a:solidFill>
              </a:rPr>
              <a:t>an email with the correct contact person for Data Quality Emails. </a:t>
            </a:r>
          </a:p>
          <a:p>
            <a:endParaRPr lang="en-US" dirty="0">
              <a:solidFill>
                <a:schemeClr val="tx1"/>
              </a:solidFill>
            </a:endParaRPr>
          </a:p>
          <a:p>
            <a:r>
              <a:rPr lang="en-US" dirty="0">
                <a:solidFill>
                  <a:schemeClr val="tx1"/>
                </a:solidFill>
              </a:rPr>
              <a:t>Make sure your data entry is up to date! </a:t>
            </a:r>
          </a:p>
          <a:p>
            <a:endParaRPr lang="en-US" dirty="0">
              <a:solidFill>
                <a:schemeClr val="tx1"/>
              </a:solidFill>
            </a:endParaRPr>
          </a:p>
          <a:p>
            <a:endParaRPr lang="en-US" dirty="0">
              <a:solidFill>
                <a:schemeClr val="tx1"/>
              </a:solidFill>
            </a:endParaRPr>
          </a:p>
        </p:txBody>
      </p:sp>
      <p:sp>
        <p:nvSpPr>
          <p:cNvPr id="4" name="Text Placeholder 3">
            <a:extLst>
              <a:ext uri="{FF2B5EF4-FFF2-40B4-BE49-F238E27FC236}">
                <a16:creationId xmlns:a16="http://schemas.microsoft.com/office/drawing/2014/main" id="{044B9B9D-8FCC-4C41-B20A-B0DB31858B7B}"/>
              </a:ext>
            </a:extLst>
          </p:cNvPr>
          <p:cNvSpPr>
            <a:spLocks noGrp="1"/>
          </p:cNvSpPr>
          <p:nvPr>
            <p:ph type="body" sz="half" idx="2"/>
          </p:nvPr>
        </p:nvSpPr>
        <p:spPr/>
        <p:txBody>
          <a:bodyPr/>
          <a:lstStyle/>
          <a:p>
            <a:endParaRPr lang="en-US"/>
          </a:p>
        </p:txBody>
      </p:sp>
      <p:sp>
        <p:nvSpPr>
          <p:cNvPr id="5" name="Date Placeholder 4">
            <a:extLst>
              <a:ext uri="{FF2B5EF4-FFF2-40B4-BE49-F238E27FC236}">
                <a16:creationId xmlns:a16="http://schemas.microsoft.com/office/drawing/2014/main" id="{55024242-4329-402D-B5D4-22EE0FADD3DB}"/>
              </a:ext>
            </a:extLst>
          </p:cNvPr>
          <p:cNvSpPr>
            <a:spLocks noGrp="1"/>
          </p:cNvSpPr>
          <p:nvPr>
            <p:ph type="dt" sz="half" idx="10"/>
          </p:nvPr>
        </p:nvSpPr>
        <p:spPr/>
        <p:txBody>
          <a:bodyPr/>
          <a:lstStyle/>
          <a:p>
            <a:fld id="{A16B4469-9AE3-42F2-A583-5F9193A63346}" type="datetime1">
              <a:rPr lang="en-US" smtClean="0"/>
              <a:t>1/14/2020</a:t>
            </a:fld>
            <a:endParaRPr lang="en-US"/>
          </a:p>
        </p:txBody>
      </p:sp>
      <p:sp>
        <p:nvSpPr>
          <p:cNvPr id="6" name="Footer Placeholder 5">
            <a:extLst>
              <a:ext uri="{FF2B5EF4-FFF2-40B4-BE49-F238E27FC236}">
                <a16:creationId xmlns:a16="http://schemas.microsoft.com/office/drawing/2014/main" id="{70E92FAF-FAE8-49AB-8A1D-3A7527C31312}"/>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8CA21C83-3F52-4F8E-8827-D2C509EE0ED0}"/>
              </a:ext>
            </a:extLst>
          </p:cNvPr>
          <p:cNvSpPr>
            <a:spLocks noGrp="1"/>
          </p:cNvSpPr>
          <p:nvPr>
            <p:ph type="sldNum" sz="quarter" idx="12"/>
          </p:nvPr>
        </p:nvSpPr>
        <p:spPr/>
        <p:txBody>
          <a:bodyPr/>
          <a:lstStyle/>
          <a:p>
            <a:fld id="{2D3E5E9E-24F7-472D-9BEB-6666E7887FA8}" type="slidenum">
              <a:rPr lang="en-US" smtClean="0"/>
              <a:t>19</a:t>
            </a:fld>
            <a:endParaRPr lang="en-US" dirty="0"/>
          </a:p>
        </p:txBody>
      </p:sp>
    </p:spTree>
    <p:extLst>
      <p:ext uri="{BB962C8B-B14F-4D97-AF65-F5344CB8AC3E}">
        <p14:creationId xmlns:p14="http://schemas.microsoft.com/office/powerpoint/2010/main" val="190582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Agenda</a:t>
            </a:r>
          </a:p>
        </p:txBody>
      </p:sp>
      <p:sp>
        <p:nvSpPr>
          <p:cNvPr id="8" name="Content Placeholder 7"/>
          <p:cNvSpPr>
            <a:spLocks noGrp="1"/>
          </p:cNvSpPr>
          <p:nvPr>
            <p:ph sz="half" idx="1"/>
          </p:nvPr>
        </p:nvSpPr>
        <p:spPr/>
        <p:txBody>
          <a:bodyPr>
            <a:normAutofit/>
          </a:bodyPr>
          <a:lstStyle/>
          <a:p>
            <a:r>
              <a:rPr lang="en-US" dirty="0"/>
              <a:t>What is the Federal Reporting Season?</a:t>
            </a:r>
          </a:p>
          <a:p>
            <a:r>
              <a:rPr lang="en-US" dirty="0"/>
              <a:t>Why is Federal Reporting important?</a:t>
            </a:r>
          </a:p>
          <a:p>
            <a:r>
              <a:rPr lang="en-US" dirty="0"/>
              <a:t>2020 Federal Reporting Timeline</a:t>
            </a:r>
          </a:p>
          <a:p>
            <a:r>
              <a:rPr lang="en-US" dirty="0"/>
              <a:t>Data used in 2020 Federal Reporting</a:t>
            </a:r>
          </a:p>
          <a:p>
            <a:r>
              <a:rPr lang="en-US" dirty="0"/>
              <a:t>Data Cleanup process in HMIS</a:t>
            </a:r>
          </a:p>
          <a:p>
            <a:r>
              <a:rPr lang="en-US" dirty="0"/>
              <a:t>Resources </a:t>
            </a:r>
          </a:p>
          <a:p>
            <a:r>
              <a:rPr lang="en-US" dirty="0"/>
              <a:t>Next Steps</a:t>
            </a:r>
          </a:p>
          <a:p>
            <a:endParaRPr lang="en-US" dirty="0"/>
          </a:p>
        </p:txBody>
      </p:sp>
      <p:sp>
        <p:nvSpPr>
          <p:cNvPr id="6" name="Date Placeholder 5"/>
          <p:cNvSpPr>
            <a:spLocks noGrp="1"/>
          </p:cNvSpPr>
          <p:nvPr>
            <p:ph type="dt" sz="half" idx="10"/>
          </p:nvPr>
        </p:nvSpPr>
        <p:spPr/>
        <p:txBody>
          <a:bodyPr/>
          <a:lstStyle/>
          <a:p>
            <a:fld id="{DE9A3D2F-5E4C-492C-AAB2-96ECA74046E3}" type="datetime1">
              <a:rPr lang="en-US" smtClean="0"/>
              <a:t>1/14/2020</a:t>
            </a:fld>
            <a:endParaRPr lang="en-US"/>
          </a:p>
        </p:txBody>
      </p:sp>
      <p:sp>
        <p:nvSpPr>
          <p:cNvPr id="4" name="Footer Placeholder 3"/>
          <p:cNvSpPr>
            <a:spLocks noGrp="1"/>
          </p:cNvSpPr>
          <p:nvPr>
            <p:ph type="ftr" sz="quarter" idx="11"/>
          </p:nvPr>
        </p:nvSpPr>
        <p:spPr/>
        <p:txBody>
          <a:bodyPr/>
          <a:lstStyle/>
          <a:p>
            <a:r>
              <a:rPr lang="en-US" dirty="0">
                <a:hlinkClick r:id="rId3">
                  <a:extLst>
                    <a:ext uri="{A12FA001-AC4F-418D-AE19-62706E023703}">
                      <ahyp:hlinkClr xmlns:ahyp="http://schemas.microsoft.com/office/drawing/2018/hyperlinkcolor" val="tx"/>
                    </a:ext>
                  </a:extLst>
                </a:hlinkClick>
              </a:rPr>
              <a:t>http://www.community-partnership.org/</a:t>
            </a:r>
            <a:endParaRPr lang="en-US" dirty="0"/>
          </a:p>
          <a:p>
            <a:endParaRPr lang="en-US" dirty="0"/>
          </a:p>
        </p:txBody>
      </p:sp>
      <p:sp>
        <p:nvSpPr>
          <p:cNvPr id="7" name="Slide Number Placeholder 6"/>
          <p:cNvSpPr>
            <a:spLocks noGrp="1"/>
          </p:cNvSpPr>
          <p:nvPr>
            <p:ph type="sldNum" sz="quarter" idx="12"/>
          </p:nvPr>
        </p:nvSpPr>
        <p:spPr/>
        <p:txBody>
          <a:bodyPr/>
          <a:lstStyle/>
          <a:p>
            <a:fld id="{2D3E5E9E-24F7-472D-9BEB-6666E7887FA8}" type="slidenum">
              <a:rPr lang="en-US" smtClean="0"/>
              <a:t>2</a:t>
            </a:fld>
            <a:endParaRPr lang="en-US"/>
          </a:p>
        </p:txBody>
      </p:sp>
      <p:pic>
        <p:nvPicPr>
          <p:cNvPr id="21" name="Content Placeholder 20">
            <a:extLst>
              <a:ext uri="{FF2B5EF4-FFF2-40B4-BE49-F238E27FC236}">
                <a16:creationId xmlns:a16="http://schemas.microsoft.com/office/drawing/2014/main" id="{5FCEB77D-530F-48FC-B833-4FAC9A6559F6}"/>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218238" y="2314774"/>
            <a:ext cx="4937125" cy="3085703"/>
          </a:xfrm>
        </p:spPr>
      </p:pic>
    </p:spTree>
    <p:extLst>
      <p:ext uri="{BB962C8B-B14F-4D97-AF65-F5344CB8AC3E}">
        <p14:creationId xmlns:p14="http://schemas.microsoft.com/office/powerpoint/2010/main" val="3831212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Help and Support</a:t>
            </a:r>
          </a:p>
        </p:txBody>
      </p:sp>
      <p:sp>
        <p:nvSpPr>
          <p:cNvPr id="9" name="Content Placeholder 8"/>
          <p:cNvSpPr>
            <a:spLocks noGrp="1"/>
          </p:cNvSpPr>
          <p:nvPr>
            <p:ph idx="1"/>
          </p:nvPr>
        </p:nvSpPr>
        <p:spPr/>
        <p:txBody>
          <a:bodyPr/>
          <a:lstStyle/>
          <a:p>
            <a:r>
              <a:rPr lang="en-US" dirty="0"/>
              <a:t> Helpdesk: </a:t>
            </a:r>
            <a:r>
              <a:rPr lang="en-US" dirty="0">
                <a:solidFill>
                  <a:schemeClr val="accent2">
                    <a:lumMod val="60000"/>
                    <a:lumOff val="40000"/>
                  </a:schemeClr>
                </a:solidFill>
              </a:rPr>
              <a:t>hmis@community-partnership.org</a:t>
            </a:r>
          </a:p>
          <a:p>
            <a:pPr lvl="1"/>
            <a:r>
              <a:rPr lang="en-US" dirty="0"/>
              <a:t>Email the helpdesk with questions and we will provide answers and resources. </a:t>
            </a:r>
          </a:p>
          <a:p>
            <a:pPr lvl="1"/>
            <a:r>
              <a:rPr lang="en-US" dirty="0"/>
              <a:t>We respond within 2 business days. </a:t>
            </a:r>
          </a:p>
          <a:p>
            <a:pPr lvl="1"/>
            <a:endParaRPr lang="en-US" dirty="0"/>
          </a:p>
          <a:p>
            <a:r>
              <a:rPr lang="en-US" dirty="0"/>
              <a:t>Trainings: </a:t>
            </a:r>
          </a:p>
          <a:p>
            <a:pPr lvl="1"/>
            <a:r>
              <a:rPr lang="en-US" dirty="0"/>
              <a:t>We hold HMIS trainings every month. </a:t>
            </a:r>
          </a:p>
          <a:p>
            <a:pPr lvl="1"/>
            <a:r>
              <a:rPr lang="en-US" dirty="0"/>
              <a:t>They are open to all, new user, seasoned veteran, or anywhere in between</a:t>
            </a:r>
          </a:p>
          <a:p>
            <a:pPr lvl="1"/>
            <a:r>
              <a:rPr lang="en-US" dirty="0"/>
              <a:t>Training </a:t>
            </a:r>
            <a:r>
              <a:rPr lang="en-US" dirty="0" err="1"/>
              <a:t>eventbrites</a:t>
            </a:r>
            <a:r>
              <a:rPr lang="en-US" dirty="0"/>
              <a:t> are found at </a:t>
            </a:r>
            <a:r>
              <a:rPr lang="en-US" dirty="0">
                <a:solidFill>
                  <a:schemeClr val="accent2">
                    <a:lumMod val="60000"/>
                    <a:lumOff val="40000"/>
                  </a:schemeClr>
                </a:solidFill>
              </a:rPr>
              <a:t>http://community-partnership.org/providers/training </a:t>
            </a:r>
          </a:p>
          <a:p>
            <a:pPr lvl="1"/>
            <a:r>
              <a:rPr lang="en-US" dirty="0"/>
              <a:t>Have questions about the trainings? Email the helpdesk! </a:t>
            </a:r>
          </a:p>
          <a:p>
            <a:endParaRPr lang="en-US" dirty="0"/>
          </a:p>
        </p:txBody>
      </p:sp>
      <p:sp>
        <p:nvSpPr>
          <p:cNvPr id="10" name="Text Placeholder 9"/>
          <p:cNvSpPr>
            <a:spLocks noGrp="1"/>
          </p:cNvSpPr>
          <p:nvPr>
            <p:ph type="body" sz="half" idx="2"/>
          </p:nvPr>
        </p:nvSpPr>
        <p:spPr/>
        <p:txBody>
          <a:bodyPr/>
          <a:lstStyle/>
          <a:p>
            <a:r>
              <a:rPr lang="en-US" dirty="0"/>
              <a:t>Helpdesk</a:t>
            </a:r>
          </a:p>
          <a:p>
            <a:r>
              <a:rPr lang="en-US" dirty="0"/>
              <a:t>Trainings </a:t>
            </a:r>
          </a:p>
          <a:p>
            <a:endParaRPr lang="en-US" dirty="0"/>
          </a:p>
        </p:txBody>
      </p:sp>
      <p:sp>
        <p:nvSpPr>
          <p:cNvPr id="5" name="Date Placeholder 4"/>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p:cNvSpPr>
            <a:spLocks noGrp="1"/>
          </p:cNvSpPr>
          <p:nvPr>
            <p:ph type="sldNum" sz="quarter" idx="12"/>
          </p:nvPr>
        </p:nvSpPr>
        <p:spPr/>
        <p:txBody>
          <a:bodyPr/>
          <a:lstStyle/>
          <a:p>
            <a:fld id="{2D3E5E9E-24F7-472D-9BEB-6666E7887FA8}" type="slidenum">
              <a:rPr lang="en-US" smtClean="0"/>
              <a:t>20</a:t>
            </a:fld>
            <a:endParaRPr lang="en-US"/>
          </a:p>
        </p:txBody>
      </p:sp>
    </p:spTree>
    <p:extLst>
      <p:ext uri="{BB962C8B-B14F-4D97-AF65-F5344CB8AC3E}">
        <p14:creationId xmlns:p14="http://schemas.microsoft.com/office/powerpoint/2010/main" val="2618963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Thanks for participating!</a:t>
            </a:r>
          </a:p>
        </p:txBody>
      </p:sp>
      <p:sp>
        <p:nvSpPr>
          <p:cNvPr id="10" name="Text Placeholder 9"/>
          <p:cNvSpPr>
            <a:spLocks noGrp="1"/>
          </p:cNvSpPr>
          <p:nvPr>
            <p:ph type="body" sz="half" idx="2"/>
          </p:nvPr>
        </p:nvSpPr>
        <p:spPr/>
        <p:txBody>
          <a:bodyPr/>
          <a:lstStyle/>
          <a:p>
            <a:r>
              <a:rPr lang="en-US" dirty="0"/>
              <a:t>Questions? </a:t>
            </a:r>
          </a:p>
          <a:p>
            <a:r>
              <a:rPr lang="en-US" dirty="0"/>
              <a:t>HMIS Help-Desk Email:  </a:t>
            </a:r>
            <a:r>
              <a:rPr lang="en-US" dirty="0">
                <a:hlinkClick r:id="rId3"/>
              </a:rPr>
              <a:t>hmis@community-partnership.org</a:t>
            </a:r>
            <a:r>
              <a:rPr lang="en-US" dirty="0"/>
              <a:t> </a:t>
            </a:r>
          </a:p>
          <a:p>
            <a:endParaRPr lang="en-US" dirty="0"/>
          </a:p>
          <a:p>
            <a:endParaRPr lang="en-US" dirty="0"/>
          </a:p>
        </p:txBody>
      </p:sp>
      <p:sp>
        <p:nvSpPr>
          <p:cNvPr id="5" name="Date Placeholder 4"/>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p:cNvSpPr>
            <a:spLocks noGrp="1"/>
          </p:cNvSpPr>
          <p:nvPr>
            <p:ph type="ftr" sz="quarter" idx="11"/>
          </p:nvPr>
        </p:nvSpPr>
        <p:spPr/>
        <p:txBody>
          <a:bodyPr/>
          <a:lstStyle/>
          <a:p>
            <a:r>
              <a:rPr lang="en-US">
                <a:hlinkClick r:id="rId4">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p:cNvSpPr>
            <a:spLocks noGrp="1"/>
          </p:cNvSpPr>
          <p:nvPr>
            <p:ph type="sldNum" sz="quarter" idx="12"/>
          </p:nvPr>
        </p:nvSpPr>
        <p:spPr/>
        <p:txBody>
          <a:bodyPr/>
          <a:lstStyle/>
          <a:p>
            <a:fld id="{2D3E5E9E-24F7-472D-9BEB-6666E7887FA8}" type="slidenum">
              <a:rPr lang="en-US" smtClean="0"/>
              <a:t>21</a:t>
            </a:fld>
            <a:endParaRPr lang="en-US"/>
          </a:p>
        </p:txBody>
      </p:sp>
    </p:spTree>
    <p:extLst>
      <p:ext uri="{BB962C8B-B14F-4D97-AF65-F5344CB8AC3E}">
        <p14:creationId xmlns:p14="http://schemas.microsoft.com/office/powerpoint/2010/main" val="369657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Federal Reporting Season? </a:t>
            </a:r>
          </a:p>
        </p:txBody>
      </p:sp>
      <p:sp>
        <p:nvSpPr>
          <p:cNvPr id="9" name="Content Placeholder 8"/>
          <p:cNvSpPr>
            <a:spLocks noGrp="1"/>
          </p:cNvSpPr>
          <p:nvPr>
            <p:ph idx="1"/>
          </p:nvPr>
        </p:nvSpPr>
        <p:spPr/>
        <p:txBody>
          <a:bodyPr/>
          <a:lstStyle/>
          <a:p>
            <a:r>
              <a:rPr lang="en-US" dirty="0"/>
              <a:t> Every year the Federal Government (led by the Department of Housing and Urban Development (HUD)) requires Continuums of Care to complete a series of reports</a:t>
            </a:r>
          </a:p>
          <a:p>
            <a:endParaRPr lang="en-US" dirty="0"/>
          </a:p>
          <a:p>
            <a:r>
              <a:rPr lang="en-US" dirty="0"/>
              <a:t>Previously these reports were spaced throughout the year. </a:t>
            </a:r>
          </a:p>
          <a:p>
            <a:endParaRPr lang="en-US" dirty="0"/>
          </a:p>
          <a:p>
            <a:r>
              <a:rPr lang="en-US" dirty="0"/>
              <a:t>This year they are all to be completed in the first half of the year. </a:t>
            </a:r>
          </a:p>
          <a:p>
            <a:endParaRPr lang="en-US" dirty="0"/>
          </a:p>
          <a:p>
            <a:r>
              <a:rPr lang="en-US" dirty="0"/>
              <a:t>These reports provide various levels of information about our homeless services system and the completion and accuracy of these reports affect our federal funding. </a:t>
            </a:r>
          </a:p>
          <a:p>
            <a:endParaRPr lang="en-US" dirty="0"/>
          </a:p>
        </p:txBody>
      </p:sp>
      <p:sp>
        <p:nvSpPr>
          <p:cNvPr id="10" name="Text Placeholder 9"/>
          <p:cNvSpPr>
            <a:spLocks noGrp="1"/>
          </p:cNvSpPr>
          <p:nvPr>
            <p:ph type="body" sz="half" idx="2"/>
          </p:nvPr>
        </p:nvSpPr>
        <p:spPr/>
        <p:txBody>
          <a:bodyPr/>
          <a:lstStyle/>
          <a:p>
            <a:endParaRPr lang="en-US" dirty="0"/>
          </a:p>
        </p:txBody>
      </p:sp>
      <p:sp>
        <p:nvSpPr>
          <p:cNvPr id="5" name="Date Placeholder 4"/>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p:cNvSpPr>
            <a:spLocks noGrp="1"/>
          </p:cNvSpPr>
          <p:nvPr>
            <p:ph type="sldNum" sz="quarter" idx="12"/>
          </p:nvPr>
        </p:nvSpPr>
        <p:spPr/>
        <p:txBody>
          <a:bodyPr/>
          <a:lstStyle/>
          <a:p>
            <a:fld id="{2D3E5E9E-24F7-472D-9BEB-6666E7887FA8}" type="slidenum">
              <a:rPr lang="en-US" smtClean="0"/>
              <a:t>3</a:t>
            </a:fld>
            <a:endParaRPr lang="en-US"/>
          </a:p>
        </p:txBody>
      </p:sp>
    </p:spTree>
    <p:extLst>
      <p:ext uri="{BB962C8B-B14F-4D97-AF65-F5344CB8AC3E}">
        <p14:creationId xmlns:p14="http://schemas.microsoft.com/office/powerpoint/2010/main" val="235458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5F96CCE-C483-41F5-ADD8-7C055A3F4DC5}"/>
              </a:ext>
            </a:extLst>
          </p:cNvPr>
          <p:cNvSpPr>
            <a:spLocks noGrp="1"/>
          </p:cNvSpPr>
          <p:nvPr>
            <p:ph type="title"/>
          </p:nvPr>
        </p:nvSpPr>
        <p:spPr/>
        <p:txBody>
          <a:bodyPr/>
          <a:lstStyle/>
          <a:p>
            <a:r>
              <a:rPr lang="en-US" dirty="0"/>
              <a:t>What are the reports included? </a:t>
            </a:r>
          </a:p>
        </p:txBody>
      </p:sp>
      <p:sp>
        <p:nvSpPr>
          <p:cNvPr id="9" name="Content Placeholder 8">
            <a:extLst>
              <a:ext uri="{FF2B5EF4-FFF2-40B4-BE49-F238E27FC236}">
                <a16:creationId xmlns:a16="http://schemas.microsoft.com/office/drawing/2014/main" id="{346363FA-60A7-4380-9426-20C27F0F2491}"/>
              </a:ext>
            </a:extLst>
          </p:cNvPr>
          <p:cNvSpPr>
            <a:spLocks noGrp="1"/>
          </p:cNvSpPr>
          <p:nvPr>
            <p:ph sz="half" idx="1"/>
          </p:nvPr>
        </p:nvSpPr>
        <p:spPr/>
        <p:txBody>
          <a:bodyPr/>
          <a:lstStyle/>
          <a:p>
            <a:r>
              <a:rPr lang="en-US" dirty="0"/>
              <a:t>Point-In-Time (PIT)</a:t>
            </a:r>
          </a:p>
          <a:p>
            <a:r>
              <a:rPr lang="en-US" dirty="0"/>
              <a:t>Housing </a:t>
            </a:r>
            <a:r>
              <a:rPr lang="en-US"/>
              <a:t>Inventory Count </a:t>
            </a:r>
            <a:r>
              <a:rPr lang="en-US" dirty="0"/>
              <a:t>(HIC)</a:t>
            </a:r>
          </a:p>
          <a:p>
            <a:r>
              <a:rPr lang="en-US" dirty="0"/>
              <a:t>System Performance Measures (SPMs)</a:t>
            </a:r>
          </a:p>
          <a:p>
            <a:r>
              <a:rPr lang="en-US" dirty="0"/>
              <a:t>Longitudinal System Analysis (LSA)</a:t>
            </a:r>
          </a:p>
        </p:txBody>
      </p:sp>
      <p:pic>
        <p:nvPicPr>
          <p:cNvPr id="3" name="Content Placeholder 2">
            <a:extLst>
              <a:ext uri="{FF2B5EF4-FFF2-40B4-BE49-F238E27FC236}">
                <a16:creationId xmlns:a16="http://schemas.microsoft.com/office/drawing/2014/main" id="{69A81E8C-B305-4847-8D53-DAFF6473A68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84996" y="2328051"/>
            <a:ext cx="5516411" cy="3006444"/>
          </a:xfrm>
        </p:spPr>
      </p:pic>
      <p:sp>
        <p:nvSpPr>
          <p:cNvPr id="5" name="Date Placeholder 4">
            <a:extLst>
              <a:ext uri="{FF2B5EF4-FFF2-40B4-BE49-F238E27FC236}">
                <a16:creationId xmlns:a16="http://schemas.microsoft.com/office/drawing/2014/main" id="{E3815E5E-8858-4BD9-88EF-DE47D2C6B321}"/>
              </a:ext>
            </a:extLst>
          </p:cNvPr>
          <p:cNvSpPr>
            <a:spLocks noGrp="1"/>
          </p:cNvSpPr>
          <p:nvPr>
            <p:ph type="dt" sz="half" idx="10"/>
          </p:nvPr>
        </p:nvSpPr>
        <p:spPr/>
        <p:txBody>
          <a:bodyPr/>
          <a:lstStyle/>
          <a:p>
            <a:fld id="{A16B4469-9AE3-42F2-A583-5F9193A63346}" type="datetime1">
              <a:rPr lang="en-US" smtClean="0"/>
              <a:t>1/14/2020</a:t>
            </a:fld>
            <a:endParaRPr lang="en-US"/>
          </a:p>
        </p:txBody>
      </p:sp>
      <p:sp>
        <p:nvSpPr>
          <p:cNvPr id="6" name="Footer Placeholder 5">
            <a:extLst>
              <a:ext uri="{FF2B5EF4-FFF2-40B4-BE49-F238E27FC236}">
                <a16:creationId xmlns:a16="http://schemas.microsoft.com/office/drawing/2014/main" id="{70A1D247-DB0F-41AD-B6E7-09C78D7C8809}"/>
              </a:ext>
            </a:extLst>
          </p:cNvPr>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8C94EE2E-B62D-4DF2-B6F3-1B9CA6EFE8E9}"/>
              </a:ext>
            </a:extLst>
          </p:cNvPr>
          <p:cNvSpPr>
            <a:spLocks noGrp="1"/>
          </p:cNvSpPr>
          <p:nvPr>
            <p:ph type="sldNum" sz="quarter" idx="12"/>
          </p:nvPr>
        </p:nvSpPr>
        <p:spPr/>
        <p:txBody>
          <a:bodyPr/>
          <a:lstStyle/>
          <a:p>
            <a:fld id="{2D3E5E9E-24F7-472D-9BEB-6666E7887FA8}" type="slidenum">
              <a:rPr lang="en-US" smtClean="0"/>
              <a:t>4</a:t>
            </a:fld>
            <a:endParaRPr lang="en-US" dirty="0"/>
          </a:p>
        </p:txBody>
      </p:sp>
    </p:spTree>
    <p:extLst>
      <p:ext uri="{BB962C8B-B14F-4D97-AF65-F5344CB8AC3E}">
        <p14:creationId xmlns:p14="http://schemas.microsoft.com/office/powerpoint/2010/main" val="252673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7C97F-B16A-4466-88D7-25C4AF1A812C}"/>
              </a:ext>
            </a:extLst>
          </p:cNvPr>
          <p:cNvSpPr>
            <a:spLocks noGrp="1"/>
          </p:cNvSpPr>
          <p:nvPr>
            <p:ph type="title"/>
          </p:nvPr>
        </p:nvSpPr>
        <p:spPr/>
        <p:txBody>
          <a:bodyPr/>
          <a:lstStyle/>
          <a:p>
            <a:r>
              <a:rPr lang="en-US" dirty="0"/>
              <a:t>Point-In-Time</a:t>
            </a:r>
          </a:p>
        </p:txBody>
      </p:sp>
      <p:sp>
        <p:nvSpPr>
          <p:cNvPr id="3" name="Content Placeholder 2">
            <a:extLst>
              <a:ext uri="{FF2B5EF4-FFF2-40B4-BE49-F238E27FC236}">
                <a16:creationId xmlns:a16="http://schemas.microsoft.com/office/drawing/2014/main" id="{95E9C293-B4A6-4B8D-AB93-F5B1D2528E97}"/>
              </a:ext>
            </a:extLst>
          </p:cNvPr>
          <p:cNvSpPr>
            <a:spLocks noGrp="1"/>
          </p:cNvSpPr>
          <p:nvPr>
            <p:ph sz="half" idx="1"/>
          </p:nvPr>
        </p:nvSpPr>
        <p:spPr>
          <a:xfrm>
            <a:off x="238539" y="1845734"/>
            <a:ext cx="5796500" cy="4455675"/>
          </a:xfrm>
        </p:spPr>
        <p:txBody>
          <a:bodyPr>
            <a:normAutofit fontScale="85000" lnSpcReduction="10000"/>
          </a:bodyPr>
          <a:lstStyle/>
          <a:p>
            <a:r>
              <a:rPr lang="en-US" dirty="0"/>
              <a:t>What: </a:t>
            </a:r>
          </a:p>
          <a:p>
            <a:pPr lvl="1"/>
            <a:r>
              <a:rPr lang="en-US" dirty="0">
                <a:solidFill>
                  <a:srgbClr val="253247"/>
                </a:solidFill>
                <a:latin typeface="Calibri" charset="0"/>
                <a:ea typeface="Calibri" charset="0"/>
                <a:cs typeface="Calibri" charset="0"/>
              </a:rPr>
              <a:t>The Point-in-Time Count or “PIT Count” </a:t>
            </a:r>
            <a:r>
              <a:rPr lang="en-US" b="1" dirty="0">
                <a:solidFill>
                  <a:srgbClr val="253247"/>
                </a:solidFill>
                <a:latin typeface="Calibri" charset="0"/>
                <a:ea typeface="Calibri" charset="0"/>
                <a:cs typeface="Calibri" charset="0"/>
              </a:rPr>
              <a:t>creates a snapshot of the scope and scale of homelessness in the District </a:t>
            </a:r>
            <a:r>
              <a:rPr lang="en-US" dirty="0">
                <a:solidFill>
                  <a:srgbClr val="253247"/>
                </a:solidFill>
                <a:latin typeface="Calibri" charset="0"/>
                <a:ea typeface="Calibri" charset="0"/>
                <a:cs typeface="Calibri" charset="0"/>
              </a:rPr>
              <a:t>at a single point in time</a:t>
            </a:r>
            <a:r>
              <a:rPr lang="en-US" sz="1600" dirty="0">
                <a:solidFill>
                  <a:srgbClr val="253247"/>
                </a:solidFill>
                <a:latin typeface="Calibri" charset="0"/>
                <a:ea typeface="Calibri" charset="0"/>
                <a:cs typeface="Calibri" charset="0"/>
              </a:rPr>
              <a:t>. </a:t>
            </a:r>
            <a:endParaRPr lang="en-US" sz="1600" dirty="0"/>
          </a:p>
          <a:p>
            <a:r>
              <a:rPr lang="en-US" dirty="0"/>
              <a:t>Why: </a:t>
            </a:r>
          </a:p>
          <a:p>
            <a:pPr lvl="1"/>
            <a:r>
              <a:rPr lang="en-US" b="1" dirty="0">
                <a:solidFill>
                  <a:srgbClr val="253247"/>
                </a:solidFill>
                <a:latin typeface="Calibri" charset="0"/>
                <a:ea typeface="Calibri" charset="0"/>
                <a:cs typeface="Calibri" charset="0"/>
              </a:rPr>
              <a:t>PIT Data is used locally </a:t>
            </a:r>
            <a:r>
              <a:rPr lang="en-US" dirty="0">
                <a:solidFill>
                  <a:srgbClr val="253247"/>
                </a:solidFill>
                <a:latin typeface="Calibri" charset="0"/>
                <a:ea typeface="Calibri" charset="0"/>
                <a:cs typeface="Calibri" charset="0"/>
              </a:rPr>
              <a:t>to plan programs, allocate funding, track progress toward goals outlined in </a:t>
            </a:r>
            <a:r>
              <a:rPr lang="en-US" i="1" dirty="0">
                <a:solidFill>
                  <a:srgbClr val="253247"/>
                </a:solidFill>
                <a:latin typeface="Calibri" charset="0"/>
                <a:ea typeface="Calibri" charset="0"/>
                <a:cs typeface="Calibri" charset="0"/>
              </a:rPr>
              <a:t>Homeward D.C.,</a:t>
            </a:r>
            <a:r>
              <a:rPr lang="en-US" dirty="0">
                <a:solidFill>
                  <a:srgbClr val="253247"/>
                </a:solidFill>
                <a:latin typeface="Calibri" charset="0"/>
                <a:ea typeface="Calibri" charset="0"/>
                <a:cs typeface="Calibri" charset="0"/>
              </a:rPr>
              <a:t> and better meet the needs of our homeless neighbors.  </a:t>
            </a:r>
            <a:endParaRPr lang="en-US" dirty="0"/>
          </a:p>
          <a:p>
            <a:r>
              <a:rPr lang="en-US" dirty="0"/>
              <a:t>Who:</a:t>
            </a:r>
          </a:p>
          <a:p>
            <a:pPr marL="45720" indent="0">
              <a:lnSpc>
                <a:spcPct val="120000"/>
              </a:lnSpc>
              <a:spcBef>
                <a:spcPts val="0"/>
              </a:spcBef>
              <a:buNone/>
            </a:pPr>
            <a:r>
              <a:rPr lang="en-US" sz="1800" b="1" dirty="0">
                <a:solidFill>
                  <a:srgbClr val="253247"/>
                </a:solidFill>
                <a:latin typeface="Calibri" charset="0"/>
                <a:ea typeface="Calibri" charset="0"/>
                <a:cs typeface="Calibri" charset="0"/>
              </a:rPr>
              <a:t>Families and individuals (including unaccompanied minors) who are:</a:t>
            </a:r>
            <a:endParaRPr lang="en-US" sz="1800" dirty="0">
              <a:latin typeface="Calibri" charset="0"/>
              <a:ea typeface="Calibri" charset="0"/>
              <a:cs typeface="Calibri" charset="0"/>
            </a:endParaRPr>
          </a:p>
          <a:p>
            <a:pPr marL="45720" indent="0">
              <a:lnSpc>
                <a:spcPct val="120000"/>
              </a:lnSpc>
              <a:spcBef>
                <a:spcPts val="0"/>
              </a:spcBef>
              <a:buNone/>
            </a:pPr>
            <a:r>
              <a:rPr lang="en-US" sz="1600" dirty="0">
                <a:solidFill>
                  <a:srgbClr val="6C778C"/>
                </a:solidFill>
                <a:latin typeface="Calibri" charset="0"/>
                <a:ea typeface="Calibri" charset="0"/>
                <a:cs typeface="Calibri" charset="0"/>
              </a:rPr>
              <a:t>Unsheltered</a:t>
            </a:r>
          </a:p>
          <a:p>
            <a:pPr lvl="1">
              <a:lnSpc>
                <a:spcPct val="120000"/>
              </a:lnSpc>
              <a:spcBef>
                <a:spcPts val="0"/>
              </a:spcBef>
              <a:buClr>
                <a:srgbClr val="FFA200"/>
              </a:buClr>
            </a:pPr>
            <a:r>
              <a:rPr lang="en-US" dirty="0">
                <a:solidFill>
                  <a:srgbClr val="253247"/>
                </a:solidFill>
                <a:latin typeface="Calibri" charset="0"/>
                <a:ea typeface="Calibri" charset="0"/>
                <a:cs typeface="Calibri" charset="0"/>
              </a:rPr>
              <a:t>Staying “on the streets” or in any place not meant for human habitation.</a:t>
            </a:r>
          </a:p>
          <a:p>
            <a:pPr marL="45720" indent="0">
              <a:lnSpc>
                <a:spcPct val="120000"/>
              </a:lnSpc>
              <a:spcBef>
                <a:spcPts val="0"/>
              </a:spcBef>
              <a:buNone/>
            </a:pPr>
            <a:r>
              <a:rPr lang="en-US" sz="1600" dirty="0">
                <a:solidFill>
                  <a:srgbClr val="6C778C"/>
                </a:solidFill>
                <a:latin typeface="Calibri" charset="0"/>
                <a:ea typeface="Calibri" charset="0"/>
                <a:cs typeface="Calibri" charset="0"/>
              </a:rPr>
              <a:t>Sheltered</a:t>
            </a:r>
          </a:p>
          <a:p>
            <a:pPr lvl="1">
              <a:lnSpc>
                <a:spcPct val="120000"/>
              </a:lnSpc>
              <a:spcBef>
                <a:spcPts val="0"/>
              </a:spcBef>
              <a:buClr>
                <a:srgbClr val="FFA200"/>
              </a:buClr>
            </a:pPr>
            <a:r>
              <a:rPr lang="en-US" dirty="0">
                <a:solidFill>
                  <a:srgbClr val="253247"/>
                </a:solidFill>
                <a:latin typeface="Calibri" charset="0"/>
                <a:ea typeface="Calibri" charset="0"/>
                <a:cs typeface="Calibri" charset="0"/>
              </a:rPr>
              <a:t>Residing in a emergency shelter or transitional housing program – both publicly and privately-funded. </a:t>
            </a:r>
          </a:p>
        </p:txBody>
      </p:sp>
      <p:sp>
        <p:nvSpPr>
          <p:cNvPr id="4" name="Content Placeholder 3">
            <a:extLst>
              <a:ext uri="{FF2B5EF4-FFF2-40B4-BE49-F238E27FC236}">
                <a16:creationId xmlns:a16="http://schemas.microsoft.com/office/drawing/2014/main" id="{DD8BFB0D-A83C-4BDB-8CCE-B744B6D2DDBB}"/>
              </a:ext>
            </a:extLst>
          </p:cNvPr>
          <p:cNvSpPr>
            <a:spLocks noGrp="1"/>
          </p:cNvSpPr>
          <p:nvPr>
            <p:ph sz="half" idx="2"/>
          </p:nvPr>
        </p:nvSpPr>
        <p:spPr>
          <a:xfrm>
            <a:off x="6217919" y="1845735"/>
            <a:ext cx="5735541" cy="4455674"/>
          </a:xfrm>
        </p:spPr>
        <p:txBody>
          <a:bodyPr>
            <a:normAutofit fontScale="85000" lnSpcReduction="10000"/>
          </a:bodyPr>
          <a:lstStyle/>
          <a:p>
            <a:r>
              <a:rPr lang="en-US" dirty="0"/>
              <a:t>Where: </a:t>
            </a:r>
          </a:p>
          <a:p>
            <a:pPr lvl="1"/>
            <a:r>
              <a:rPr lang="en-US" dirty="0"/>
              <a:t>All across the District both on the streets and in Emergency Shelters and Transitional Housing Programs</a:t>
            </a:r>
          </a:p>
          <a:p>
            <a:r>
              <a:rPr lang="en-US" dirty="0"/>
              <a:t>When: </a:t>
            </a:r>
          </a:p>
          <a:p>
            <a:pPr lvl="1"/>
            <a:r>
              <a:rPr lang="en-US" b="1" dirty="0"/>
              <a:t>Wednesday January 22</a:t>
            </a:r>
            <a:r>
              <a:rPr lang="en-US" b="1" baseline="30000" dirty="0"/>
              <a:t>nd</a:t>
            </a:r>
            <a:r>
              <a:rPr lang="en-US" b="1" dirty="0"/>
              <a:t>, 2020</a:t>
            </a:r>
            <a:endParaRPr lang="en-US" dirty="0"/>
          </a:p>
          <a:p>
            <a:r>
              <a:rPr lang="en-US" dirty="0"/>
              <a:t>How: </a:t>
            </a:r>
          </a:p>
          <a:p>
            <a:pPr lvl="1"/>
            <a:r>
              <a:rPr lang="en-US" dirty="0"/>
              <a:t>Sheltered (HMIS participating programs)</a:t>
            </a:r>
          </a:p>
          <a:p>
            <a:pPr lvl="2"/>
            <a:r>
              <a:rPr lang="en-US" sz="1500" dirty="0"/>
              <a:t>This is you! </a:t>
            </a:r>
          </a:p>
          <a:p>
            <a:pPr lvl="2"/>
            <a:r>
              <a:rPr lang="en-US" sz="1500" dirty="0"/>
              <a:t>Serve clients as usual the night of PIT. </a:t>
            </a:r>
          </a:p>
          <a:p>
            <a:pPr lvl="2"/>
            <a:r>
              <a:rPr lang="en-US" sz="1500" dirty="0"/>
              <a:t>Make sure HMIS is up to date within 24 hours of the 22</a:t>
            </a:r>
            <a:r>
              <a:rPr lang="en-US" sz="1500" baseline="30000" dirty="0"/>
              <a:t>nd</a:t>
            </a:r>
            <a:r>
              <a:rPr lang="en-US" sz="1500" dirty="0"/>
              <a:t>. </a:t>
            </a:r>
          </a:p>
          <a:p>
            <a:pPr lvl="1"/>
            <a:r>
              <a:rPr lang="en-US" dirty="0"/>
              <a:t>Sheltered (non-HMIS participating programs)</a:t>
            </a:r>
          </a:p>
          <a:p>
            <a:pPr lvl="2"/>
            <a:r>
              <a:rPr lang="en-US" sz="1500" dirty="0"/>
              <a:t>Complete surveys for the program participants staying the night of the 22</a:t>
            </a:r>
            <a:r>
              <a:rPr lang="en-US" sz="1500" baseline="30000" dirty="0"/>
              <a:t>nd</a:t>
            </a:r>
            <a:r>
              <a:rPr lang="en-US" sz="1500" dirty="0"/>
              <a:t>. </a:t>
            </a:r>
          </a:p>
          <a:p>
            <a:pPr lvl="1"/>
            <a:r>
              <a:rPr lang="en-US" dirty="0"/>
              <a:t>Unsheltered </a:t>
            </a:r>
          </a:p>
          <a:p>
            <a:pPr lvl="2"/>
            <a:r>
              <a:rPr lang="en-US" sz="1500" dirty="0"/>
              <a:t>Many volunteers go out on the night of the 22</a:t>
            </a:r>
            <a:r>
              <a:rPr lang="en-US" sz="1500" baseline="30000" dirty="0"/>
              <a:t>nd</a:t>
            </a:r>
            <a:r>
              <a:rPr lang="en-US" sz="1500" dirty="0"/>
              <a:t> from 10pm-2am and conduct surveys of those on the streets. </a:t>
            </a:r>
          </a:p>
          <a:p>
            <a:endParaRPr lang="en-US" dirty="0"/>
          </a:p>
        </p:txBody>
      </p:sp>
      <p:sp>
        <p:nvSpPr>
          <p:cNvPr id="5" name="Date Placeholder 4">
            <a:extLst>
              <a:ext uri="{FF2B5EF4-FFF2-40B4-BE49-F238E27FC236}">
                <a16:creationId xmlns:a16="http://schemas.microsoft.com/office/drawing/2014/main" id="{C5272B36-D31B-4A92-BD38-549809721D71}"/>
              </a:ext>
            </a:extLst>
          </p:cNvPr>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a:extLst>
              <a:ext uri="{FF2B5EF4-FFF2-40B4-BE49-F238E27FC236}">
                <a16:creationId xmlns:a16="http://schemas.microsoft.com/office/drawing/2014/main" id="{21BC2039-0904-4FC9-8814-81B9397A7866}"/>
              </a:ext>
            </a:extLst>
          </p:cNvPr>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520F89DC-8B0E-4FBD-A8DD-2BF58178B5D5}"/>
              </a:ext>
            </a:extLst>
          </p:cNvPr>
          <p:cNvSpPr>
            <a:spLocks noGrp="1"/>
          </p:cNvSpPr>
          <p:nvPr>
            <p:ph type="sldNum" sz="quarter" idx="12"/>
          </p:nvPr>
        </p:nvSpPr>
        <p:spPr/>
        <p:txBody>
          <a:bodyPr/>
          <a:lstStyle/>
          <a:p>
            <a:fld id="{2D3E5E9E-24F7-472D-9BEB-6666E7887FA8}" type="slidenum">
              <a:rPr lang="en-US" smtClean="0"/>
              <a:t>5</a:t>
            </a:fld>
            <a:endParaRPr lang="en-US"/>
          </a:p>
        </p:txBody>
      </p:sp>
    </p:spTree>
    <p:extLst>
      <p:ext uri="{BB962C8B-B14F-4D97-AF65-F5344CB8AC3E}">
        <p14:creationId xmlns:p14="http://schemas.microsoft.com/office/powerpoint/2010/main" val="177601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E1EEF-B76F-4673-9689-A257680B9661}"/>
              </a:ext>
            </a:extLst>
          </p:cNvPr>
          <p:cNvSpPr>
            <a:spLocks noGrp="1"/>
          </p:cNvSpPr>
          <p:nvPr>
            <p:ph type="title"/>
          </p:nvPr>
        </p:nvSpPr>
        <p:spPr/>
        <p:txBody>
          <a:bodyPr/>
          <a:lstStyle/>
          <a:p>
            <a:r>
              <a:rPr lang="en-US" dirty="0"/>
              <a:t>Housing Inventory Count</a:t>
            </a:r>
          </a:p>
        </p:txBody>
      </p:sp>
      <p:sp>
        <p:nvSpPr>
          <p:cNvPr id="3" name="Content Placeholder 2">
            <a:extLst>
              <a:ext uri="{FF2B5EF4-FFF2-40B4-BE49-F238E27FC236}">
                <a16:creationId xmlns:a16="http://schemas.microsoft.com/office/drawing/2014/main" id="{B29696F6-AC61-45E7-9966-64E6F17D6863}"/>
              </a:ext>
            </a:extLst>
          </p:cNvPr>
          <p:cNvSpPr>
            <a:spLocks noGrp="1"/>
          </p:cNvSpPr>
          <p:nvPr>
            <p:ph sz="half" idx="1"/>
          </p:nvPr>
        </p:nvSpPr>
        <p:spPr/>
        <p:txBody>
          <a:bodyPr>
            <a:normAutofit fontScale="77500" lnSpcReduction="20000"/>
          </a:bodyPr>
          <a:lstStyle/>
          <a:p>
            <a:r>
              <a:rPr lang="en-US" dirty="0"/>
              <a:t>What:</a:t>
            </a:r>
          </a:p>
          <a:p>
            <a:pPr lvl="1"/>
            <a:r>
              <a:rPr lang="en-US" dirty="0"/>
              <a:t>This is yearly documentation of the beds and units we have available in our Continuum of Care for homeless individuals and families. </a:t>
            </a:r>
          </a:p>
          <a:p>
            <a:pPr lvl="1"/>
            <a:r>
              <a:rPr lang="en-US" dirty="0"/>
              <a:t>This also documents what percentage of our beds and units are participating in HMIS</a:t>
            </a:r>
          </a:p>
          <a:p>
            <a:pPr lvl="1"/>
            <a:r>
              <a:rPr lang="en-US" dirty="0"/>
              <a:t>Along with the number of beds/units the program has on the night of the PIT, HUD asks for the number of beds and units used on that night. </a:t>
            </a:r>
          </a:p>
          <a:p>
            <a:r>
              <a:rPr lang="en-US" dirty="0"/>
              <a:t>Why: </a:t>
            </a:r>
          </a:p>
          <a:p>
            <a:pPr lvl="1"/>
            <a:r>
              <a:rPr lang="en-US" dirty="0"/>
              <a:t>So we can track our unit allocations and ensure they match our system’s needs</a:t>
            </a:r>
          </a:p>
          <a:p>
            <a:r>
              <a:rPr lang="en-US" dirty="0"/>
              <a:t>Who:</a:t>
            </a:r>
          </a:p>
          <a:p>
            <a:pPr lvl="1"/>
            <a:r>
              <a:rPr lang="en-US" dirty="0"/>
              <a:t>Homeless service providers that have beds/units </a:t>
            </a:r>
          </a:p>
          <a:p>
            <a:pPr lvl="2"/>
            <a:r>
              <a:rPr lang="en-US" dirty="0"/>
              <a:t>Emergency Shelters</a:t>
            </a:r>
          </a:p>
          <a:p>
            <a:pPr lvl="2"/>
            <a:r>
              <a:rPr lang="en-US" dirty="0"/>
              <a:t>Transitional Housing</a:t>
            </a:r>
          </a:p>
          <a:p>
            <a:pPr lvl="2"/>
            <a:r>
              <a:rPr lang="en-US" dirty="0"/>
              <a:t>Rapid Rehousing</a:t>
            </a:r>
          </a:p>
          <a:p>
            <a:pPr lvl="2"/>
            <a:r>
              <a:rPr lang="en-US" dirty="0"/>
              <a:t>Permanent Supportive Housing</a:t>
            </a:r>
          </a:p>
          <a:p>
            <a:pPr lvl="2"/>
            <a:r>
              <a:rPr lang="en-US" dirty="0"/>
              <a:t>Other Permanent Housing</a:t>
            </a:r>
          </a:p>
        </p:txBody>
      </p:sp>
      <p:sp>
        <p:nvSpPr>
          <p:cNvPr id="4" name="Content Placeholder 3">
            <a:extLst>
              <a:ext uri="{FF2B5EF4-FFF2-40B4-BE49-F238E27FC236}">
                <a16:creationId xmlns:a16="http://schemas.microsoft.com/office/drawing/2014/main" id="{83F305E2-5DED-40EA-8262-2652E5703FA2}"/>
              </a:ext>
            </a:extLst>
          </p:cNvPr>
          <p:cNvSpPr>
            <a:spLocks noGrp="1"/>
          </p:cNvSpPr>
          <p:nvPr>
            <p:ph sz="half" idx="2"/>
          </p:nvPr>
        </p:nvSpPr>
        <p:spPr>
          <a:xfrm>
            <a:off x="6217919" y="1845735"/>
            <a:ext cx="5172323" cy="4405978"/>
          </a:xfrm>
        </p:spPr>
        <p:txBody>
          <a:bodyPr>
            <a:normAutofit fontScale="77500" lnSpcReduction="20000"/>
          </a:bodyPr>
          <a:lstStyle/>
          <a:p>
            <a:r>
              <a:rPr lang="en-US" dirty="0"/>
              <a:t>Where: </a:t>
            </a:r>
          </a:p>
          <a:p>
            <a:pPr lvl="1"/>
            <a:r>
              <a:rPr lang="en-US" dirty="0"/>
              <a:t>All across the District</a:t>
            </a:r>
          </a:p>
          <a:p>
            <a:pPr lvl="1"/>
            <a:endParaRPr lang="en-US" dirty="0"/>
          </a:p>
          <a:p>
            <a:r>
              <a:rPr lang="en-US" dirty="0"/>
              <a:t>When:</a:t>
            </a:r>
          </a:p>
          <a:p>
            <a:pPr lvl="1"/>
            <a:r>
              <a:rPr lang="en-US" dirty="0"/>
              <a:t>The number of beds and units the program has on the night of January 22</a:t>
            </a:r>
            <a:r>
              <a:rPr lang="en-US" baseline="30000" dirty="0"/>
              <a:t>nd</a:t>
            </a:r>
            <a:r>
              <a:rPr lang="en-US" dirty="0"/>
              <a:t>. </a:t>
            </a:r>
          </a:p>
          <a:p>
            <a:pPr lvl="1"/>
            <a:r>
              <a:rPr lang="en-US" dirty="0"/>
              <a:t>We will be updating our report from last year in February –March of 2020 </a:t>
            </a:r>
          </a:p>
          <a:p>
            <a:pPr lvl="1"/>
            <a:endParaRPr lang="en-US" dirty="0"/>
          </a:p>
          <a:p>
            <a:r>
              <a:rPr lang="en-US" dirty="0"/>
              <a:t>How:</a:t>
            </a:r>
          </a:p>
          <a:p>
            <a:pPr lvl="1"/>
            <a:r>
              <a:rPr lang="en-US" dirty="0"/>
              <a:t>Working with Funders/Contract monitors and Program staff </a:t>
            </a:r>
          </a:p>
          <a:p>
            <a:pPr lvl="1"/>
            <a:r>
              <a:rPr lang="en-US" dirty="0"/>
              <a:t>HMIS participating programs will have their numbers pulled from HMIS</a:t>
            </a:r>
          </a:p>
          <a:p>
            <a:pPr lvl="1"/>
            <a:r>
              <a:rPr lang="en-US" dirty="0"/>
              <a:t>Non-HMIS participating programs will complete a survey</a:t>
            </a:r>
          </a:p>
        </p:txBody>
      </p:sp>
      <p:sp>
        <p:nvSpPr>
          <p:cNvPr id="5" name="Date Placeholder 4">
            <a:extLst>
              <a:ext uri="{FF2B5EF4-FFF2-40B4-BE49-F238E27FC236}">
                <a16:creationId xmlns:a16="http://schemas.microsoft.com/office/drawing/2014/main" id="{06354460-7C3D-48DE-8081-D87D3FA0EABA}"/>
              </a:ext>
            </a:extLst>
          </p:cNvPr>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a:extLst>
              <a:ext uri="{FF2B5EF4-FFF2-40B4-BE49-F238E27FC236}">
                <a16:creationId xmlns:a16="http://schemas.microsoft.com/office/drawing/2014/main" id="{1382058F-930B-4A41-BF97-FF6AD6249ED2}"/>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29369243-7625-4EBE-886A-571DF4621103}"/>
              </a:ext>
            </a:extLst>
          </p:cNvPr>
          <p:cNvSpPr>
            <a:spLocks noGrp="1"/>
          </p:cNvSpPr>
          <p:nvPr>
            <p:ph type="sldNum" sz="quarter" idx="12"/>
          </p:nvPr>
        </p:nvSpPr>
        <p:spPr/>
        <p:txBody>
          <a:bodyPr/>
          <a:lstStyle/>
          <a:p>
            <a:fld id="{2D3E5E9E-24F7-472D-9BEB-6666E7887FA8}" type="slidenum">
              <a:rPr lang="en-US" smtClean="0"/>
              <a:t>6</a:t>
            </a:fld>
            <a:endParaRPr lang="en-US"/>
          </a:p>
        </p:txBody>
      </p:sp>
    </p:spTree>
    <p:extLst>
      <p:ext uri="{BB962C8B-B14F-4D97-AF65-F5344CB8AC3E}">
        <p14:creationId xmlns:p14="http://schemas.microsoft.com/office/powerpoint/2010/main" val="88288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Units/Beds</a:t>
            </a:r>
          </a:p>
        </p:txBody>
      </p:sp>
      <p:sp>
        <p:nvSpPr>
          <p:cNvPr id="3" name="Content Placeholder 2"/>
          <p:cNvSpPr>
            <a:spLocks noGrp="1"/>
          </p:cNvSpPr>
          <p:nvPr>
            <p:ph idx="1"/>
          </p:nvPr>
        </p:nvSpPr>
        <p:spPr/>
        <p:txBody>
          <a:bodyPr/>
          <a:lstStyle/>
          <a:p>
            <a:r>
              <a:rPr lang="en-US" dirty="0"/>
              <a:t> The number of spaces available within a housing program for serving clients. </a:t>
            </a:r>
          </a:p>
          <a:p>
            <a:r>
              <a:rPr lang="en-US" dirty="0"/>
              <a:t>The use of units is typically for Families where there are multiple beds within a unit. How many families are you able to serve in your program will get your number of units. The average family size will give us the number of beds in your program. </a:t>
            </a:r>
          </a:p>
          <a:p>
            <a:r>
              <a:rPr lang="en-US" dirty="0"/>
              <a:t>For singles, the units and the beds are the same number – how many people are you able to serve? </a:t>
            </a:r>
          </a:p>
          <a:p>
            <a:r>
              <a:rPr lang="en-US" dirty="0"/>
              <a:t>For rapid rehousing, this number can fluctuate. </a:t>
            </a:r>
          </a:p>
        </p:txBody>
      </p:sp>
      <p:sp>
        <p:nvSpPr>
          <p:cNvPr id="4" name="Date Placeholder 3"/>
          <p:cNvSpPr>
            <a:spLocks noGrp="1"/>
          </p:cNvSpPr>
          <p:nvPr>
            <p:ph type="dt" sz="half" idx="10"/>
          </p:nvPr>
        </p:nvSpPr>
        <p:spPr/>
        <p:txBody>
          <a:bodyPr/>
          <a:lstStyle/>
          <a:p>
            <a:fld id="{0AFB4DA8-5D6C-4E80-A36E-D117F034AC1C}" type="datetime1">
              <a:rPr lang="en-US" smtClean="0"/>
              <a:t>1/14/2020</a:t>
            </a:fld>
            <a:endParaRPr lang="en-US"/>
          </a:p>
        </p:txBody>
      </p:sp>
      <p:sp>
        <p:nvSpPr>
          <p:cNvPr id="5" name="Footer Placeholder 4"/>
          <p:cNvSpPr>
            <a:spLocks noGrp="1"/>
          </p:cNvSpPr>
          <p:nvPr>
            <p:ph type="ftr" sz="quarter" idx="11"/>
          </p:nvPr>
        </p:nvSpPr>
        <p:spPr/>
        <p:txBody>
          <a:bodyPr/>
          <a:lstStyle/>
          <a:p>
            <a:r>
              <a:rPr lang="en-US">
                <a:hlinkClick r:id="rId3">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6" name="Slide Number Placeholder 5"/>
          <p:cNvSpPr>
            <a:spLocks noGrp="1"/>
          </p:cNvSpPr>
          <p:nvPr>
            <p:ph type="sldNum" sz="quarter" idx="12"/>
          </p:nvPr>
        </p:nvSpPr>
        <p:spPr/>
        <p:txBody>
          <a:bodyPr/>
          <a:lstStyle/>
          <a:p>
            <a:fld id="{2D3E5E9E-24F7-472D-9BEB-6666E7887FA8}" type="slidenum">
              <a:rPr lang="en-US" smtClean="0"/>
              <a:t>7</a:t>
            </a:fld>
            <a:endParaRPr lang="en-US"/>
          </a:p>
        </p:txBody>
      </p:sp>
      <p:pic>
        <p:nvPicPr>
          <p:cNvPr id="7" name="Picture 6">
            <a:extLst>
              <a:ext uri="{FF2B5EF4-FFF2-40B4-BE49-F238E27FC236}">
                <a16:creationId xmlns:a16="http://schemas.microsoft.com/office/drawing/2014/main" id="{DD98F061-2FC9-4CA6-BBB3-865329569E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3273" y="3935871"/>
            <a:ext cx="2853644" cy="2378037"/>
          </a:xfrm>
          <a:prstGeom prst="rect">
            <a:avLst/>
          </a:prstGeom>
        </p:spPr>
      </p:pic>
    </p:spTree>
    <p:extLst>
      <p:ext uri="{BB962C8B-B14F-4D97-AF65-F5344CB8AC3E}">
        <p14:creationId xmlns:p14="http://schemas.microsoft.com/office/powerpoint/2010/main" val="368908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9311-EC01-4054-8ED1-50653677D4D8}"/>
              </a:ext>
            </a:extLst>
          </p:cNvPr>
          <p:cNvSpPr>
            <a:spLocks noGrp="1"/>
          </p:cNvSpPr>
          <p:nvPr>
            <p:ph type="title"/>
          </p:nvPr>
        </p:nvSpPr>
        <p:spPr/>
        <p:txBody>
          <a:bodyPr/>
          <a:lstStyle/>
          <a:p>
            <a:r>
              <a:rPr lang="en-US" dirty="0"/>
              <a:t>System Performance Measures</a:t>
            </a:r>
          </a:p>
        </p:txBody>
      </p:sp>
      <p:sp>
        <p:nvSpPr>
          <p:cNvPr id="3" name="Content Placeholder 2">
            <a:extLst>
              <a:ext uri="{FF2B5EF4-FFF2-40B4-BE49-F238E27FC236}">
                <a16:creationId xmlns:a16="http://schemas.microsoft.com/office/drawing/2014/main" id="{CB74C0C5-4B7B-43EF-BDB2-13B0BBE0B5C0}"/>
              </a:ext>
            </a:extLst>
          </p:cNvPr>
          <p:cNvSpPr>
            <a:spLocks noGrp="1"/>
          </p:cNvSpPr>
          <p:nvPr>
            <p:ph sz="half" idx="1"/>
          </p:nvPr>
        </p:nvSpPr>
        <p:spPr>
          <a:xfrm>
            <a:off x="1097279" y="1845733"/>
            <a:ext cx="4937760" cy="4455675"/>
          </a:xfrm>
        </p:spPr>
        <p:txBody>
          <a:bodyPr>
            <a:normAutofit fontScale="92500" lnSpcReduction="20000"/>
          </a:bodyPr>
          <a:lstStyle/>
          <a:p>
            <a:r>
              <a:rPr lang="en-US" dirty="0"/>
              <a:t>What:</a:t>
            </a:r>
          </a:p>
          <a:p>
            <a:pPr lvl="1"/>
            <a:r>
              <a:rPr lang="en-US" dirty="0"/>
              <a:t>A series of reports that look at the </a:t>
            </a:r>
            <a:r>
              <a:rPr lang="en-US" dirty="0" err="1"/>
              <a:t>CoC’s</a:t>
            </a:r>
            <a:r>
              <a:rPr lang="en-US" dirty="0"/>
              <a:t> performance based on HMIS data</a:t>
            </a:r>
          </a:p>
          <a:p>
            <a:pPr lvl="1"/>
            <a:r>
              <a:rPr lang="en-US" dirty="0"/>
              <a:t>7 measures (only 6 are actually measured now)</a:t>
            </a:r>
          </a:p>
          <a:p>
            <a:pPr lvl="2"/>
            <a:r>
              <a:rPr lang="en-US" dirty="0"/>
              <a:t>Length of time homeless</a:t>
            </a:r>
          </a:p>
          <a:p>
            <a:pPr lvl="2"/>
            <a:r>
              <a:rPr lang="en-US" dirty="0"/>
              <a:t>Returns to homelessness within DC at 6, 12, and 24 months</a:t>
            </a:r>
          </a:p>
          <a:p>
            <a:pPr lvl="2"/>
            <a:r>
              <a:rPr lang="en-US" dirty="0"/>
              <a:t>Number of homeless persons </a:t>
            </a:r>
          </a:p>
          <a:p>
            <a:pPr lvl="2"/>
            <a:r>
              <a:rPr lang="en-US" dirty="0"/>
              <a:t>Employment and income growth for homeless persons in CoC Program-funded projects</a:t>
            </a:r>
          </a:p>
          <a:p>
            <a:pPr lvl="2"/>
            <a:r>
              <a:rPr lang="en-US" dirty="0"/>
              <a:t>Number of “First Time” homeless individuals</a:t>
            </a:r>
          </a:p>
          <a:p>
            <a:pPr lvl="2"/>
            <a:r>
              <a:rPr lang="en-US" dirty="0"/>
              <a:t>Successful placement from Street Outreach, and successful placement or retention in Permanent Housing</a:t>
            </a:r>
          </a:p>
          <a:p>
            <a:r>
              <a:rPr lang="en-US" dirty="0"/>
              <a:t>Why:</a:t>
            </a:r>
          </a:p>
          <a:p>
            <a:pPr lvl="1"/>
            <a:r>
              <a:rPr lang="en-US" dirty="0"/>
              <a:t>This helps track how the CoC is doing over time in housing people and keeping them housed. </a:t>
            </a:r>
          </a:p>
          <a:p>
            <a:pPr lvl="1"/>
            <a:r>
              <a:rPr lang="en-US" dirty="0"/>
              <a:t>Are we making progress in our goals? </a:t>
            </a:r>
          </a:p>
          <a:p>
            <a:r>
              <a:rPr lang="en-US" dirty="0"/>
              <a:t>Who</a:t>
            </a:r>
          </a:p>
          <a:p>
            <a:pPr lvl="1"/>
            <a:r>
              <a:rPr lang="en-US" dirty="0"/>
              <a:t>HMIS programs only, not including Coordinated Entry nor Supportive Services only providers. </a:t>
            </a:r>
          </a:p>
        </p:txBody>
      </p:sp>
      <p:sp>
        <p:nvSpPr>
          <p:cNvPr id="4" name="Content Placeholder 3">
            <a:extLst>
              <a:ext uri="{FF2B5EF4-FFF2-40B4-BE49-F238E27FC236}">
                <a16:creationId xmlns:a16="http://schemas.microsoft.com/office/drawing/2014/main" id="{23603BBD-92E4-4FBF-8964-4C67A27B2094}"/>
              </a:ext>
            </a:extLst>
          </p:cNvPr>
          <p:cNvSpPr>
            <a:spLocks noGrp="1"/>
          </p:cNvSpPr>
          <p:nvPr>
            <p:ph sz="half" idx="2"/>
          </p:nvPr>
        </p:nvSpPr>
        <p:spPr/>
        <p:txBody>
          <a:bodyPr>
            <a:normAutofit fontScale="92500" lnSpcReduction="20000"/>
          </a:bodyPr>
          <a:lstStyle/>
          <a:p>
            <a:r>
              <a:rPr lang="en-US" dirty="0"/>
              <a:t>Where: </a:t>
            </a:r>
          </a:p>
          <a:p>
            <a:pPr lvl="1"/>
            <a:r>
              <a:rPr lang="en-US" dirty="0"/>
              <a:t>In HMIS</a:t>
            </a:r>
          </a:p>
          <a:p>
            <a:r>
              <a:rPr lang="en-US" dirty="0"/>
              <a:t>When:</a:t>
            </a:r>
          </a:p>
          <a:p>
            <a:pPr lvl="1"/>
            <a:r>
              <a:rPr lang="en-US" dirty="0"/>
              <a:t>The reporting period is 10/1/18-9/30/19 </a:t>
            </a:r>
          </a:p>
          <a:p>
            <a:pPr lvl="1"/>
            <a:r>
              <a:rPr lang="en-US" dirty="0"/>
              <a:t>There is a 2 year look back going back to 10/1/16</a:t>
            </a:r>
          </a:p>
          <a:p>
            <a:r>
              <a:rPr lang="en-US" dirty="0"/>
              <a:t>How:</a:t>
            </a:r>
          </a:p>
          <a:p>
            <a:pPr lvl="1"/>
            <a:r>
              <a:rPr lang="en-US" dirty="0"/>
              <a:t>There are a series of reports in ART that TCP will pull to see our error rate for submission</a:t>
            </a:r>
          </a:p>
          <a:p>
            <a:pPr lvl="1"/>
            <a:r>
              <a:rPr lang="en-US" dirty="0"/>
              <a:t>We will send data quality reports to programs so we have the cleanest data possible for submission</a:t>
            </a:r>
          </a:p>
        </p:txBody>
      </p:sp>
      <p:sp>
        <p:nvSpPr>
          <p:cNvPr id="5" name="Date Placeholder 4">
            <a:extLst>
              <a:ext uri="{FF2B5EF4-FFF2-40B4-BE49-F238E27FC236}">
                <a16:creationId xmlns:a16="http://schemas.microsoft.com/office/drawing/2014/main" id="{7467FBF6-4D38-4691-AA87-BB4784968450}"/>
              </a:ext>
            </a:extLst>
          </p:cNvPr>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a:extLst>
              <a:ext uri="{FF2B5EF4-FFF2-40B4-BE49-F238E27FC236}">
                <a16:creationId xmlns:a16="http://schemas.microsoft.com/office/drawing/2014/main" id="{2612B1DB-96CA-42CC-A8F8-F9BC26EE5CF2}"/>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660A8A59-53FB-4469-A4A7-3777D89A74C7}"/>
              </a:ext>
            </a:extLst>
          </p:cNvPr>
          <p:cNvSpPr>
            <a:spLocks noGrp="1"/>
          </p:cNvSpPr>
          <p:nvPr>
            <p:ph type="sldNum" sz="quarter" idx="12"/>
          </p:nvPr>
        </p:nvSpPr>
        <p:spPr/>
        <p:txBody>
          <a:bodyPr/>
          <a:lstStyle/>
          <a:p>
            <a:fld id="{2D3E5E9E-24F7-472D-9BEB-6666E7887FA8}" type="slidenum">
              <a:rPr lang="en-US" smtClean="0"/>
              <a:t>8</a:t>
            </a:fld>
            <a:endParaRPr lang="en-US"/>
          </a:p>
        </p:txBody>
      </p:sp>
    </p:spTree>
    <p:extLst>
      <p:ext uri="{BB962C8B-B14F-4D97-AF65-F5344CB8AC3E}">
        <p14:creationId xmlns:p14="http://schemas.microsoft.com/office/powerpoint/2010/main" val="284780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1473C-8DC8-42AB-A60B-EEAE45EA2849}"/>
              </a:ext>
            </a:extLst>
          </p:cNvPr>
          <p:cNvSpPr>
            <a:spLocks noGrp="1"/>
          </p:cNvSpPr>
          <p:nvPr>
            <p:ph type="title"/>
          </p:nvPr>
        </p:nvSpPr>
        <p:spPr/>
        <p:txBody>
          <a:bodyPr/>
          <a:lstStyle/>
          <a:p>
            <a:r>
              <a:rPr lang="en-US" dirty="0"/>
              <a:t>Longitudinal System Analysis</a:t>
            </a:r>
          </a:p>
        </p:txBody>
      </p:sp>
      <p:sp>
        <p:nvSpPr>
          <p:cNvPr id="3" name="Content Placeholder 2">
            <a:extLst>
              <a:ext uri="{FF2B5EF4-FFF2-40B4-BE49-F238E27FC236}">
                <a16:creationId xmlns:a16="http://schemas.microsoft.com/office/drawing/2014/main" id="{02E76A30-F9B6-449B-A084-A0586DFA5B32}"/>
              </a:ext>
            </a:extLst>
          </p:cNvPr>
          <p:cNvSpPr>
            <a:spLocks noGrp="1"/>
          </p:cNvSpPr>
          <p:nvPr>
            <p:ph sz="half" idx="1"/>
          </p:nvPr>
        </p:nvSpPr>
        <p:spPr/>
        <p:txBody>
          <a:bodyPr>
            <a:normAutofit fontScale="85000" lnSpcReduction="10000"/>
          </a:bodyPr>
          <a:lstStyle/>
          <a:p>
            <a:r>
              <a:rPr lang="en-US" dirty="0"/>
              <a:t>What:</a:t>
            </a:r>
          </a:p>
          <a:p>
            <a:pPr lvl="1"/>
            <a:r>
              <a:rPr lang="en-US" dirty="0"/>
              <a:t>A data export that looks at who the system serves on an aggregate level, as well as bed/unit utilization over the course of the year. </a:t>
            </a:r>
          </a:p>
          <a:p>
            <a:pPr lvl="1"/>
            <a:r>
              <a:rPr lang="en-US" dirty="0"/>
              <a:t>Demographic characteristics</a:t>
            </a:r>
          </a:p>
          <a:p>
            <a:pPr lvl="1"/>
            <a:r>
              <a:rPr lang="en-US" dirty="0"/>
              <a:t>Length of time homeless and patterns of system use</a:t>
            </a:r>
          </a:p>
          <a:p>
            <a:pPr lvl="1"/>
            <a:r>
              <a:rPr lang="en-US" dirty="0"/>
              <a:t>Information specific to sub-populations</a:t>
            </a:r>
          </a:p>
          <a:p>
            <a:pPr lvl="1"/>
            <a:r>
              <a:rPr lang="en-US" dirty="0"/>
              <a:t>Housing Outcomes for those who exit the homeless services system</a:t>
            </a:r>
          </a:p>
          <a:p>
            <a:r>
              <a:rPr lang="en-US" dirty="0"/>
              <a:t>Why:</a:t>
            </a:r>
          </a:p>
          <a:p>
            <a:pPr lvl="1"/>
            <a:r>
              <a:rPr lang="en-US" dirty="0"/>
              <a:t>To better understand the number, characteristics, and service needs of people using homeless services in DC. </a:t>
            </a:r>
          </a:p>
          <a:p>
            <a:r>
              <a:rPr lang="en-US" dirty="0"/>
              <a:t>Who:</a:t>
            </a:r>
          </a:p>
          <a:p>
            <a:pPr lvl="1"/>
            <a:r>
              <a:rPr lang="en-US" dirty="0"/>
              <a:t>Aggregated client information from HMIS participating Emergency Shelters, Transitional Housing, Rapid Rehousing, and Permanent Supportive Housing</a:t>
            </a:r>
          </a:p>
          <a:p>
            <a:pPr lvl="1"/>
            <a:endParaRPr lang="en-US" dirty="0"/>
          </a:p>
        </p:txBody>
      </p:sp>
      <p:sp>
        <p:nvSpPr>
          <p:cNvPr id="4" name="Content Placeholder 3">
            <a:extLst>
              <a:ext uri="{FF2B5EF4-FFF2-40B4-BE49-F238E27FC236}">
                <a16:creationId xmlns:a16="http://schemas.microsoft.com/office/drawing/2014/main" id="{53F39074-4772-4311-82F8-C40AA8729891}"/>
              </a:ext>
            </a:extLst>
          </p:cNvPr>
          <p:cNvSpPr>
            <a:spLocks noGrp="1"/>
          </p:cNvSpPr>
          <p:nvPr>
            <p:ph sz="half" idx="2"/>
          </p:nvPr>
        </p:nvSpPr>
        <p:spPr/>
        <p:txBody>
          <a:bodyPr>
            <a:normAutofit fontScale="85000" lnSpcReduction="10000"/>
          </a:bodyPr>
          <a:lstStyle/>
          <a:p>
            <a:r>
              <a:rPr lang="en-US" dirty="0"/>
              <a:t>Where:</a:t>
            </a:r>
          </a:p>
          <a:p>
            <a:pPr lvl="1"/>
            <a:r>
              <a:rPr lang="en-US" dirty="0"/>
              <a:t>In HMIS </a:t>
            </a:r>
          </a:p>
          <a:p>
            <a:r>
              <a:rPr lang="en-US" dirty="0"/>
              <a:t>When:</a:t>
            </a:r>
          </a:p>
          <a:p>
            <a:pPr lvl="1"/>
            <a:r>
              <a:rPr lang="en-US" dirty="0"/>
              <a:t>This report has multiple reporting periods, known as cohorts. </a:t>
            </a:r>
          </a:p>
          <a:p>
            <a:pPr lvl="2"/>
            <a:r>
              <a:rPr lang="en-US" dirty="0"/>
              <a:t> Current Reporting Period Cohort – 10/1/18 – 9/30/19</a:t>
            </a:r>
          </a:p>
          <a:p>
            <a:pPr lvl="2"/>
            <a:r>
              <a:rPr lang="en-US" dirty="0"/>
              <a:t>Exit Cohort 1 – Previous reporting Period 10/1/17-9/30/18</a:t>
            </a:r>
          </a:p>
          <a:p>
            <a:pPr lvl="2"/>
            <a:r>
              <a:rPr lang="en-US" dirty="0"/>
              <a:t>Exit Cohort 2 – Two years ago 10/1/16 – 9/30/17</a:t>
            </a:r>
          </a:p>
          <a:p>
            <a:r>
              <a:rPr lang="en-US" dirty="0"/>
              <a:t>How:</a:t>
            </a:r>
          </a:p>
          <a:p>
            <a:pPr lvl="1"/>
            <a:r>
              <a:rPr lang="en-US" dirty="0"/>
              <a:t>A data export will be pulled by TCP from HMIS that covers all this information. </a:t>
            </a:r>
          </a:p>
          <a:p>
            <a:pPr lvl="1"/>
            <a:r>
              <a:rPr lang="en-US" dirty="0"/>
              <a:t>HMIS providers will be asked to clean their data for accurate and successful submission. TCP will provide the data reports for your cleanup work. </a:t>
            </a:r>
          </a:p>
        </p:txBody>
      </p:sp>
      <p:sp>
        <p:nvSpPr>
          <p:cNvPr id="5" name="Date Placeholder 4">
            <a:extLst>
              <a:ext uri="{FF2B5EF4-FFF2-40B4-BE49-F238E27FC236}">
                <a16:creationId xmlns:a16="http://schemas.microsoft.com/office/drawing/2014/main" id="{47530BF7-8A74-4A5A-8D5F-24C9C3265594}"/>
              </a:ext>
            </a:extLst>
          </p:cNvPr>
          <p:cNvSpPr>
            <a:spLocks noGrp="1"/>
          </p:cNvSpPr>
          <p:nvPr>
            <p:ph type="dt" sz="half" idx="10"/>
          </p:nvPr>
        </p:nvSpPr>
        <p:spPr/>
        <p:txBody>
          <a:bodyPr/>
          <a:lstStyle/>
          <a:p>
            <a:fld id="{29ACC727-E362-44F1-9C3B-9D3A969ADE9F}" type="datetime1">
              <a:rPr lang="en-US" smtClean="0"/>
              <a:t>1/14/2020</a:t>
            </a:fld>
            <a:endParaRPr lang="en-US"/>
          </a:p>
        </p:txBody>
      </p:sp>
      <p:sp>
        <p:nvSpPr>
          <p:cNvPr id="6" name="Footer Placeholder 5">
            <a:extLst>
              <a:ext uri="{FF2B5EF4-FFF2-40B4-BE49-F238E27FC236}">
                <a16:creationId xmlns:a16="http://schemas.microsoft.com/office/drawing/2014/main" id="{14BB6F41-3202-4455-8074-01328E318E34}"/>
              </a:ext>
            </a:extLst>
          </p:cNvPr>
          <p:cNvSpPr>
            <a:spLocks noGrp="1"/>
          </p:cNvSpPr>
          <p:nvPr>
            <p:ph type="ftr" sz="quarter" idx="11"/>
          </p:nvPr>
        </p:nvSpPr>
        <p:spPr/>
        <p:txBody>
          <a:bodyPr/>
          <a:lstStyle/>
          <a:p>
            <a:r>
              <a:rPr lang="en-US">
                <a:hlinkClick r:id="rId2">
                  <a:extLst>
                    <a:ext uri="{A12FA001-AC4F-418D-AE19-62706E023703}">
                      <ahyp:hlinkClr xmlns:ahyp="http://schemas.microsoft.com/office/drawing/2018/hyperlinkcolor" val="tx"/>
                    </a:ext>
                  </a:extLst>
                </a:hlinkClick>
              </a:rPr>
              <a:t>http://www.community-partnership.org/</a:t>
            </a:r>
            <a:endParaRPr lang="en-US"/>
          </a:p>
          <a:p>
            <a:endParaRPr lang="en-US" dirty="0"/>
          </a:p>
        </p:txBody>
      </p:sp>
      <p:sp>
        <p:nvSpPr>
          <p:cNvPr id="7" name="Slide Number Placeholder 6">
            <a:extLst>
              <a:ext uri="{FF2B5EF4-FFF2-40B4-BE49-F238E27FC236}">
                <a16:creationId xmlns:a16="http://schemas.microsoft.com/office/drawing/2014/main" id="{14B2D740-0257-471F-B7E7-A1B2CD240B6C}"/>
              </a:ext>
            </a:extLst>
          </p:cNvPr>
          <p:cNvSpPr>
            <a:spLocks noGrp="1"/>
          </p:cNvSpPr>
          <p:nvPr>
            <p:ph type="sldNum" sz="quarter" idx="12"/>
          </p:nvPr>
        </p:nvSpPr>
        <p:spPr/>
        <p:txBody>
          <a:bodyPr/>
          <a:lstStyle/>
          <a:p>
            <a:fld id="{2D3E5E9E-24F7-472D-9BEB-6666E7887FA8}" type="slidenum">
              <a:rPr lang="en-US" smtClean="0"/>
              <a:t>9</a:t>
            </a:fld>
            <a:endParaRPr lang="en-US"/>
          </a:p>
        </p:txBody>
      </p:sp>
    </p:spTree>
    <p:extLst>
      <p:ext uri="{BB962C8B-B14F-4D97-AF65-F5344CB8AC3E}">
        <p14:creationId xmlns:p14="http://schemas.microsoft.com/office/powerpoint/2010/main" val="118327242"/>
      </p:ext>
    </p:extLst>
  </p:cSld>
  <p:clrMapOvr>
    <a:masterClrMapping/>
  </p:clrMapOvr>
</p:sld>
</file>

<file path=ppt/theme/theme1.xml><?xml version="1.0" encoding="utf-8"?>
<a:theme xmlns:a="http://schemas.openxmlformats.org/drawingml/2006/main" name="Retrospect">
  <a:themeElements>
    <a:clrScheme name="Custom 3">
      <a:dk1>
        <a:sysClr val="windowText" lastClr="000000"/>
      </a:dk1>
      <a:lt1>
        <a:sysClr val="window" lastClr="FFFFFF"/>
      </a:lt1>
      <a:dk2>
        <a:srgbClr val="44546A"/>
      </a:dk2>
      <a:lt2>
        <a:srgbClr val="E7E6E6"/>
      </a:lt2>
      <a:accent1>
        <a:srgbClr val="FFB200"/>
      </a:accent1>
      <a:accent2>
        <a:srgbClr val="034A90"/>
      </a:accent2>
      <a:accent3>
        <a:srgbClr val="FFB200"/>
      </a:accent3>
      <a:accent4>
        <a:srgbClr val="FF3300"/>
      </a:accent4>
      <a:accent5>
        <a:srgbClr val="7B7B7B"/>
      </a:accent5>
      <a:accent6>
        <a:srgbClr val="FF6600"/>
      </a:accent6>
      <a:hlink>
        <a:srgbClr val="FFFFFF"/>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2" id="{1085A262-64BD-417E-9071-4FB327FC2F3C}" vid="{0A6947BE-2E4C-424B-B874-5FED835265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1920</TotalTime>
  <Words>2208</Words>
  <Application>Microsoft Office PowerPoint</Application>
  <PresentationFormat>Widescreen</PresentationFormat>
  <Paragraphs>509</Paragraphs>
  <Slides>21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Retrospect</vt:lpstr>
      <vt:lpstr>DC HMIS Training</vt:lpstr>
      <vt:lpstr>Agenda</vt:lpstr>
      <vt:lpstr>What is the Federal Reporting Season? </vt:lpstr>
      <vt:lpstr>What are the reports included? </vt:lpstr>
      <vt:lpstr>Point-In-Time</vt:lpstr>
      <vt:lpstr>Housing Inventory Count</vt:lpstr>
      <vt:lpstr>Units/Beds</vt:lpstr>
      <vt:lpstr>System Performance Measures</vt:lpstr>
      <vt:lpstr>Longitudinal System Analysis</vt:lpstr>
      <vt:lpstr>Who Participates? </vt:lpstr>
      <vt:lpstr>How do these fit together?</vt:lpstr>
      <vt:lpstr>Federal Reporting Timeline</vt:lpstr>
      <vt:lpstr>PowerPoint Presentation</vt:lpstr>
      <vt:lpstr>Important Dates for HMIS  </vt:lpstr>
      <vt:lpstr>What is expected of you/your agency? </vt:lpstr>
      <vt:lpstr>Data Used in these reports</vt:lpstr>
      <vt:lpstr>The 2020 Data Cleanup Process</vt:lpstr>
      <vt:lpstr>Resources</vt:lpstr>
      <vt:lpstr>Next Steps</vt:lpstr>
      <vt:lpstr>Help and Support</vt:lpstr>
      <vt:lpstr>Thanks for participating!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Paton</dc:creator>
  <cp:lastModifiedBy>Kelly Paton</cp:lastModifiedBy>
  <cp:revision>108</cp:revision>
  <dcterms:created xsi:type="dcterms:W3CDTF">2019-10-24T16:04:35Z</dcterms:created>
  <dcterms:modified xsi:type="dcterms:W3CDTF">2020-01-14T16:13:42Z</dcterms:modified>
</cp:coreProperties>
</file>