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9"/>
  </p:notesMasterIdLst>
  <p:sldIdLst>
    <p:sldId id="256" r:id="rId2"/>
    <p:sldId id="257" r:id="rId3"/>
    <p:sldId id="280" r:id="rId4"/>
    <p:sldId id="258"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343" r:id="rId23"/>
    <p:sldId id="344" r:id="rId24"/>
    <p:sldId id="345" r:id="rId25"/>
    <p:sldId id="346" r:id="rId26"/>
    <p:sldId id="347" r:id="rId27"/>
    <p:sldId id="348" r:id="rId28"/>
    <p:sldId id="349" r:id="rId29"/>
    <p:sldId id="298" r:id="rId30"/>
    <p:sldId id="299" r:id="rId31"/>
    <p:sldId id="300" r:id="rId32"/>
    <p:sldId id="330" r:id="rId33"/>
    <p:sldId id="331" r:id="rId34"/>
    <p:sldId id="339" r:id="rId35"/>
    <p:sldId id="333" r:id="rId36"/>
    <p:sldId id="334" r:id="rId37"/>
    <p:sldId id="335" r:id="rId38"/>
    <p:sldId id="336" r:id="rId39"/>
    <p:sldId id="337" r:id="rId40"/>
    <p:sldId id="338" r:id="rId41"/>
    <p:sldId id="332" r:id="rId42"/>
    <p:sldId id="340" r:id="rId43"/>
    <p:sldId id="341" r:id="rId44"/>
    <p:sldId id="302" r:id="rId45"/>
    <p:sldId id="303" r:id="rId46"/>
    <p:sldId id="304" r:id="rId47"/>
    <p:sldId id="305" r:id="rId48"/>
    <p:sldId id="306" r:id="rId49"/>
    <p:sldId id="307" r:id="rId50"/>
    <p:sldId id="308" r:id="rId51"/>
    <p:sldId id="309" r:id="rId52"/>
    <p:sldId id="310" r:id="rId53"/>
    <p:sldId id="311" r:id="rId54"/>
    <p:sldId id="350" r:id="rId55"/>
    <p:sldId id="351" r:id="rId56"/>
    <p:sldId id="352" r:id="rId57"/>
    <p:sldId id="353" r:id="rId58"/>
    <p:sldId id="354" r:id="rId59"/>
    <p:sldId id="355" r:id="rId60"/>
    <p:sldId id="356" r:id="rId61"/>
    <p:sldId id="315" r:id="rId62"/>
    <p:sldId id="316" r:id="rId63"/>
    <p:sldId id="317" r:id="rId64"/>
    <p:sldId id="318" r:id="rId65"/>
    <p:sldId id="342" r:id="rId66"/>
    <p:sldId id="319" r:id="rId67"/>
    <p:sldId id="320" r:id="rId68"/>
    <p:sldId id="321" r:id="rId69"/>
    <p:sldId id="322" r:id="rId70"/>
    <p:sldId id="323" r:id="rId71"/>
    <p:sldId id="324" r:id="rId72"/>
    <p:sldId id="325" r:id="rId73"/>
    <p:sldId id="326" r:id="rId74"/>
    <p:sldId id="327" r:id="rId75"/>
    <p:sldId id="328" r:id="rId76"/>
    <p:sldId id="329" r:id="rId77"/>
    <p:sldId id="266"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140" autoAdjust="0"/>
  </p:normalViewPr>
  <p:slideViewPr>
    <p:cSldViewPr snapToGrid="0">
      <p:cViewPr varScale="1">
        <p:scale>
          <a:sx n="96" d="100"/>
          <a:sy n="96"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5EFE1-CF08-423E-974A-FFA514D4F8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71BBB2-52B5-44DE-B147-4D931AD37817}">
      <dgm:prSet phldrT="[Text]"/>
      <dgm:spPr/>
      <dgm:t>
        <a:bodyPr/>
        <a:lstStyle/>
        <a:p>
          <a:r>
            <a:rPr lang="en-US" dirty="0" smtClean="0"/>
            <a:t>DC’s Lead Agency</a:t>
          </a:r>
        </a:p>
      </dgm:t>
    </dgm:pt>
    <dgm:pt modelId="{A14B88AD-4A3B-4060-AB49-142A142E5058}" type="parTrans" cxnId="{EF3D5A7E-1AF6-45B5-AE91-EF91FAC077AC}">
      <dgm:prSet/>
      <dgm:spPr/>
      <dgm:t>
        <a:bodyPr/>
        <a:lstStyle/>
        <a:p>
          <a:endParaRPr lang="en-US"/>
        </a:p>
      </dgm:t>
    </dgm:pt>
    <dgm:pt modelId="{FE1F13DA-93D4-42B3-8A66-BD102BEA75D6}" type="sibTrans" cxnId="{EF3D5A7E-1AF6-45B5-AE91-EF91FAC077AC}">
      <dgm:prSet/>
      <dgm:spPr/>
      <dgm:t>
        <a:bodyPr/>
        <a:lstStyle/>
        <a:p>
          <a:endParaRPr lang="en-US" dirty="0"/>
        </a:p>
      </dgm:t>
    </dgm:pt>
    <dgm:pt modelId="{38C4B130-FC0E-41DF-B19C-736B1CC5EFCE}" type="asst">
      <dgm:prSet phldrT="[Text]"/>
      <dgm:spPr/>
      <dgm:t>
        <a:bodyPr/>
        <a:lstStyle/>
        <a:p>
          <a:r>
            <a:rPr lang="en-US" dirty="0" smtClean="0"/>
            <a:t>Agency A</a:t>
          </a:r>
          <a:endParaRPr lang="en-US" dirty="0"/>
        </a:p>
      </dgm:t>
    </dgm:pt>
    <dgm:pt modelId="{8F946F6C-D9FA-44BB-B6D6-42F93747B22A}" type="parTrans" cxnId="{8F800831-52A8-4167-B7FD-88D7FC78E39F}">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dash"/>
          <a:round/>
          <a:headEnd type="none" w="med" len="med"/>
          <a:tailEnd type="none" w="med" len="med"/>
        </a:ln>
      </dgm:spPr>
      <dgm:t>
        <a:bodyPr/>
        <a:lstStyle/>
        <a:p>
          <a:endParaRPr lang="en-US"/>
        </a:p>
      </dgm:t>
    </dgm:pt>
    <dgm:pt modelId="{7EE3E003-9242-45F8-A171-B74D565B6EA8}" type="sibTrans" cxnId="{8F800831-52A8-4167-B7FD-88D7FC78E39F}">
      <dgm:prSet/>
      <dgm:spPr/>
      <dgm:t>
        <a:bodyPr/>
        <a:lstStyle/>
        <a:p>
          <a:endParaRPr lang="en-US"/>
        </a:p>
      </dgm:t>
    </dgm:pt>
    <dgm:pt modelId="{28504857-44F3-4D3F-BB39-A249C09D41E0}" type="asst">
      <dgm:prSet phldrT="[Text]"/>
      <dgm:spPr/>
      <dgm:t>
        <a:bodyPr/>
        <a:lstStyle/>
        <a:p>
          <a:r>
            <a:rPr lang="en-US" dirty="0" smtClean="0"/>
            <a:t>Agency B</a:t>
          </a:r>
          <a:endParaRPr lang="en-US" dirty="0"/>
        </a:p>
      </dgm:t>
    </dgm:pt>
    <dgm:pt modelId="{62786774-91A4-4A50-BDFC-084273044AAA}" type="parTrans" cxnId="{AD66CF8B-ACE1-4555-B5A2-60886A74A0EA}">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dash"/>
          <a:round/>
          <a:headEnd type="none" w="med" len="med"/>
          <a:tailEnd type="none" w="med" len="med"/>
        </a:ln>
      </dgm:spPr>
      <dgm:t>
        <a:bodyPr/>
        <a:lstStyle/>
        <a:p>
          <a:endParaRPr lang="en-US"/>
        </a:p>
      </dgm:t>
    </dgm:pt>
    <dgm:pt modelId="{C56B6CFD-1F2A-4C91-BE86-E1365CBBEF05}" type="sibTrans" cxnId="{AD66CF8B-ACE1-4555-B5A2-60886A74A0EA}">
      <dgm:prSet/>
      <dgm:spPr/>
      <dgm:t>
        <a:bodyPr/>
        <a:lstStyle/>
        <a:p>
          <a:endParaRPr lang="en-US"/>
        </a:p>
      </dgm:t>
    </dgm:pt>
    <dgm:pt modelId="{73C5AE5B-D408-488F-AADA-F7BA51BDE61D}" type="asst">
      <dgm:prSet phldrT="[Text]"/>
      <dgm:spPr/>
      <dgm:t>
        <a:bodyPr/>
        <a:lstStyle/>
        <a:p>
          <a:r>
            <a:rPr lang="en-US" dirty="0" smtClean="0"/>
            <a:t>Program 1A</a:t>
          </a:r>
          <a:endParaRPr lang="en-US" dirty="0"/>
        </a:p>
      </dgm:t>
    </dgm:pt>
    <dgm:pt modelId="{BB375A16-AE1C-4267-AF10-2832A70FBF3D}" type="parTrans" cxnId="{2AAF35D6-AB85-4DC6-803F-36CC477256C1}">
      <dgm:prSet/>
      <dgm:spPr/>
      <dgm:t>
        <a:bodyPr/>
        <a:lstStyle/>
        <a:p>
          <a:endParaRPr lang="en-US"/>
        </a:p>
      </dgm:t>
    </dgm:pt>
    <dgm:pt modelId="{02645746-F764-42AE-95F9-531483764EE6}" type="sibTrans" cxnId="{2AAF35D6-AB85-4DC6-803F-36CC477256C1}">
      <dgm:prSet/>
      <dgm:spPr/>
      <dgm:t>
        <a:bodyPr/>
        <a:lstStyle/>
        <a:p>
          <a:endParaRPr lang="en-US"/>
        </a:p>
      </dgm:t>
    </dgm:pt>
    <dgm:pt modelId="{16344034-132A-4A55-9800-4E1F57645499}" type="asst">
      <dgm:prSet phldrT="[Text]"/>
      <dgm:spPr/>
      <dgm:t>
        <a:bodyPr/>
        <a:lstStyle/>
        <a:p>
          <a:r>
            <a:rPr lang="en-US" dirty="0" smtClean="0"/>
            <a:t>Program 2A</a:t>
          </a:r>
          <a:endParaRPr lang="en-US" dirty="0"/>
        </a:p>
      </dgm:t>
    </dgm:pt>
    <dgm:pt modelId="{32127AC0-19A9-460E-AE91-9E27F7A61106}" type="parTrans" cxnId="{B17D372E-142C-4F3E-B66A-9ACACBCCDB2B}">
      <dgm:prSet/>
      <dgm:spPr/>
      <dgm:t>
        <a:bodyPr/>
        <a:lstStyle/>
        <a:p>
          <a:endParaRPr lang="en-US"/>
        </a:p>
      </dgm:t>
    </dgm:pt>
    <dgm:pt modelId="{7C18FD34-690C-4C83-8165-F1A9471D1E5C}" type="sibTrans" cxnId="{B17D372E-142C-4F3E-B66A-9ACACBCCDB2B}">
      <dgm:prSet/>
      <dgm:spPr/>
      <dgm:t>
        <a:bodyPr/>
        <a:lstStyle/>
        <a:p>
          <a:endParaRPr lang="en-US"/>
        </a:p>
      </dgm:t>
    </dgm:pt>
    <dgm:pt modelId="{05862A0E-C042-419A-A1FF-FDB6C21903FF}" type="asst">
      <dgm:prSet phldrT="[Text]"/>
      <dgm:spPr/>
      <dgm:t>
        <a:bodyPr/>
        <a:lstStyle/>
        <a:p>
          <a:r>
            <a:rPr lang="en-US" dirty="0" smtClean="0"/>
            <a:t>Program 1B</a:t>
          </a:r>
          <a:endParaRPr lang="en-US" dirty="0"/>
        </a:p>
      </dgm:t>
    </dgm:pt>
    <dgm:pt modelId="{C1BA7675-9C7A-4FE1-A73A-0C979F9FD94A}" type="parTrans" cxnId="{DA794229-673F-4C7C-BC14-E2A0A88613AA}">
      <dgm:prSet/>
      <dgm:spPr/>
      <dgm:t>
        <a:bodyPr/>
        <a:lstStyle/>
        <a:p>
          <a:endParaRPr lang="en-US"/>
        </a:p>
      </dgm:t>
    </dgm:pt>
    <dgm:pt modelId="{68E45B8E-4848-49F5-B313-F91994DCE235}" type="sibTrans" cxnId="{DA794229-673F-4C7C-BC14-E2A0A88613AA}">
      <dgm:prSet/>
      <dgm:spPr/>
      <dgm:t>
        <a:bodyPr/>
        <a:lstStyle/>
        <a:p>
          <a:endParaRPr lang="en-US"/>
        </a:p>
      </dgm:t>
    </dgm:pt>
    <dgm:pt modelId="{4E00C3BB-E0EA-4E64-AD7D-27537EACFF33}" type="pres">
      <dgm:prSet presAssocID="{0475EFE1-CF08-423E-974A-FFA514D4F811}" presName="hierChild1" presStyleCnt="0">
        <dgm:presLayoutVars>
          <dgm:orgChart val="1"/>
          <dgm:chPref val="1"/>
          <dgm:dir/>
          <dgm:animOne val="branch"/>
          <dgm:animLvl val="lvl"/>
          <dgm:resizeHandles/>
        </dgm:presLayoutVars>
      </dgm:prSet>
      <dgm:spPr/>
      <dgm:t>
        <a:bodyPr/>
        <a:lstStyle/>
        <a:p>
          <a:endParaRPr lang="en-US"/>
        </a:p>
      </dgm:t>
    </dgm:pt>
    <dgm:pt modelId="{84616D34-A810-4434-BC0C-C9CC6751B02A}" type="pres">
      <dgm:prSet presAssocID="{3A71BBB2-52B5-44DE-B147-4D931AD37817}" presName="hierRoot1" presStyleCnt="0">
        <dgm:presLayoutVars>
          <dgm:hierBranch val="init"/>
        </dgm:presLayoutVars>
      </dgm:prSet>
      <dgm:spPr/>
    </dgm:pt>
    <dgm:pt modelId="{9B144D4E-91AA-45AF-B471-3B0790C6955D}" type="pres">
      <dgm:prSet presAssocID="{3A71BBB2-52B5-44DE-B147-4D931AD37817}" presName="rootComposite1" presStyleCnt="0"/>
      <dgm:spPr/>
    </dgm:pt>
    <dgm:pt modelId="{642AA48C-BD0A-4A4F-B8E7-4F4B0D6C3FA6}" type="pres">
      <dgm:prSet presAssocID="{3A71BBB2-52B5-44DE-B147-4D931AD37817}" presName="rootText1" presStyleLbl="node0" presStyleIdx="0" presStyleCnt="1">
        <dgm:presLayoutVars>
          <dgm:chPref val="3"/>
        </dgm:presLayoutVars>
      </dgm:prSet>
      <dgm:spPr/>
      <dgm:t>
        <a:bodyPr/>
        <a:lstStyle/>
        <a:p>
          <a:endParaRPr lang="en-US"/>
        </a:p>
      </dgm:t>
    </dgm:pt>
    <dgm:pt modelId="{DED1E0ED-8312-497A-BAFD-F25D61406286}" type="pres">
      <dgm:prSet presAssocID="{3A71BBB2-52B5-44DE-B147-4D931AD37817}" presName="rootConnector1" presStyleLbl="node1" presStyleIdx="0" presStyleCnt="0"/>
      <dgm:spPr/>
      <dgm:t>
        <a:bodyPr/>
        <a:lstStyle/>
        <a:p>
          <a:endParaRPr lang="en-US"/>
        </a:p>
      </dgm:t>
    </dgm:pt>
    <dgm:pt modelId="{D1FC5B79-FE98-406C-B2EE-A25BFCBFF968}" type="pres">
      <dgm:prSet presAssocID="{3A71BBB2-52B5-44DE-B147-4D931AD37817}" presName="hierChild2" presStyleCnt="0"/>
      <dgm:spPr/>
    </dgm:pt>
    <dgm:pt modelId="{AD253077-8FEB-4B36-BDB4-B1AC13037DAB}" type="pres">
      <dgm:prSet presAssocID="{3A71BBB2-52B5-44DE-B147-4D931AD37817}" presName="hierChild3" presStyleCnt="0"/>
      <dgm:spPr/>
    </dgm:pt>
    <dgm:pt modelId="{A51E477E-226B-4411-9192-21850E884A82}" type="pres">
      <dgm:prSet presAssocID="{8F946F6C-D9FA-44BB-B6D6-42F93747B22A}" presName="Name111" presStyleLbl="parChTrans1D2" presStyleIdx="0" presStyleCnt="2"/>
      <dgm:spPr/>
      <dgm:t>
        <a:bodyPr/>
        <a:lstStyle/>
        <a:p>
          <a:endParaRPr lang="en-US"/>
        </a:p>
      </dgm:t>
    </dgm:pt>
    <dgm:pt modelId="{0E75C2C7-E483-4345-8324-80E6CFD920D8}" type="pres">
      <dgm:prSet presAssocID="{38C4B130-FC0E-41DF-B19C-736B1CC5EFCE}" presName="hierRoot3" presStyleCnt="0">
        <dgm:presLayoutVars>
          <dgm:hierBranch val="init"/>
        </dgm:presLayoutVars>
      </dgm:prSet>
      <dgm:spPr/>
    </dgm:pt>
    <dgm:pt modelId="{8C669FE0-8E80-4178-8F54-DD78A2B98A3B}" type="pres">
      <dgm:prSet presAssocID="{38C4B130-FC0E-41DF-B19C-736B1CC5EFCE}" presName="rootComposite3" presStyleCnt="0"/>
      <dgm:spPr/>
    </dgm:pt>
    <dgm:pt modelId="{68DD70CB-293A-4DA9-9C9A-D49701D7732F}" type="pres">
      <dgm:prSet presAssocID="{38C4B130-FC0E-41DF-B19C-736B1CC5EFCE}" presName="rootText3" presStyleLbl="asst1" presStyleIdx="0" presStyleCnt="5">
        <dgm:presLayoutVars>
          <dgm:chPref val="3"/>
        </dgm:presLayoutVars>
      </dgm:prSet>
      <dgm:spPr/>
      <dgm:t>
        <a:bodyPr/>
        <a:lstStyle/>
        <a:p>
          <a:endParaRPr lang="en-US"/>
        </a:p>
      </dgm:t>
    </dgm:pt>
    <dgm:pt modelId="{7F0052B5-70EE-40F5-A448-B650CEF201AF}" type="pres">
      <dgm:prSet presAssocID="{38C4B130-FC0E-41DF-B19C-736B1CC5EFCE}" presName="rootConnector3" presStyleLbl="asst1" presStyleIdx="0" presStyleCnt="5"/>
      <dgm:spPr/>
      <dgm:t>
        <a:bodyPr/>
        <a:lstStyle/>
        <a:p>
          <a:endParaRPr lang="en-US"/>
        </a:p>
      </dgm:t>
    </dgm:pt>
    <dgm:pt modelId="{0B136874-3CBE-49A2-A881-D5D87BCBF913}" type="pres">
      <dgm:prSet presAssocID="{38C4B130-FC0E-41DF-B19C-736B1CC5EFCE}" presName="hierChild6" presStyleCnt="0"/>
      <dgm:spPr/>
    </dgm:pt>
    <dgm:pt modelId="{E0496808-A819-452E-8A7F-28CFDDAF9830}" type="pres">
      <dgm:prSet presAssocID="{38C4B130-FC0E-41DF-B19C-736B1CC5EFCE}" presName="hierChild7" presStyleCnt="0"/>
      <dgm:spPr/>
    </dgm:pt>
    <dgm:pt modelId="{B981D0CE-CF9D-4033-889F-3B7C18F2DC1F}" type="pres">
      <dgm:prSet presAssocID="{BB375A16-AE1C-4267-AF10-2832A70FBF3D}" presName="Name111" presStyleLbl="parChTrans1D3" presStyleIdx="0" presStyleCnt="3"/>
      <dgm:spPr/>
      <dgm:t>
        <a:bodyPr/>
        <a:lstStyle/>
        <a:p>
          <a:endParaRPr lang="en-US"/>
        </a:p>
      </dgm:t>
    </dgm:pt>
    <dgm:pt modelId="{C9860CC1-CC2B-44AD-8E5B-C063DEC4F09F}" type="pres">
      <dgm:prSet presAssocID="{73C5AE5B-D408-488F-AADA-F7BA51BDE61D}" presName="hierRoot3" presStyleCnt="0">
        <dgm:presLayoutVars>
          <dgm:hierBranch val="init"/>
        </dgm:presLayoutVars>
      </dgm:prSet>
      <dgm:spPr/>
    </dgm:pt>
    <dgm:pt modelId="{76528B3B-77FF-48D9-87A5-E9658C56982F}" type="pres">
      <dgm:prSet presAssocID="{73C5AE5B-D408-488F-AADA-F7BA51BDE61D}" presName="rootComposite3" presStyleCnt="0"/>
      <dgm:spPr/>
    </dgm:pt>
    <dgm:pt modelId="{53A19050-FCDE-49A9-9103-45640110468C}" type="pres">
      <dgm:prSet presAssocID="{73C5AE5B-D408-488F-AADA-F7BA51BDE61D}" presName="rootText3" presStyleLbl="asst1" presStyleIdx="1" presStyleCnt="5">
        <dgm:presLayoutVars>
          <dgm:chPref val="3"/>
        </dgm:presLayoutVars>
      </dgm:prSet>
      <dgm:spPr/>
      <dgm:t>
        <a:bodyPr/>
        <a:lstStyle/>
        <a:p>
          <a:endParaRPr lang="en-US"/>
        </a:p>
      </dgm:t>
    </dgm:pt>
    <dgm:pt modelId="{7470FDDE-6FA0-44A3-9068-01C9B4DEC8D8}" type="pres">
      <dgm:prSet presAssocID="{73C5AE5B-D408-488F-AADA-F7BA51BDE61D}" presName="rootConnector3" presStyleLbl="asst1" presStyleIdx="1" presStyleCnt="5"/>
      <dgm:spPr/>
      <dgm:t>
        <a:bodyPr/>
        <a:lstStyle/>
        <a:p>
          <a:endParaRPr lang="en-US"/>
        </a:p>
      </dgm:t>
    </dgm:pt>
    <dgm:pt modelId="{58F8D6F7-92C7-4127-A8D7-9340A6516381}" type="pres">
      <dgm:prSet presAssocID="{73C5AE5B-D408-488F-AADA-F7BA51BDE61D}" presName="hierChild6" presStyleCnt="0"/>
      <dgm:spPr/>
    </dgm:pt>
    <dgm:pt modelId="{7E1EE4CC-F6FF-4842-901C-7689DFE1C068}" type="pres">
      <dgm:prSet presAssocID="{73C5AE5B-D408-488F-AADA-F7BA51BDE61D}" presName="hierChild7" presStyleCnt="0"/>
      <dgm:spPr/>
    </dgm:pt>
    <dgm:pt modelId="{230C14D0-0672-41CE-9DDC-A30089CA7EDE}" type="pres">
      <dgm:prSet presAssocID="{32127AC0-19A9-460E-AE91-9E27F7A61106}" presName="Name111" presStyleLbl="parChTrans1D3" presStyleIdx="1" presStyleCnt="3"/>
      <dgm:spPr/>
      <dgm:t>
        <a:bodyPr/>
        <a:lstStyle/>
        <a:p>
          <a:endParaRPr lang="en-US"/>
        </a:p>
      </dgm:t>
    </dgm:pt>
    <dgm:pt modelId="{6D10D323-6767-4F05-8A67-716D6FE7E7CB}" type="pres">
      <dgm:prSet presAssocID="{16344034-132A-4A55-9800-4E1F57645499}" presName="hierRoot3" presStyleCnt="0">
        <dgm:presLayoutVars>
          <dgm:hierBranch val="init"/>
        </dgm:presLayoutVars>
      </dgm:prSet>
      <dgm:spPr/>
    </dgm:pt>
    <dgm:pt modelId="{29608B08-A767-4252-9235-5CB80B81CA1A}" type="pres">
      <dgm:prSet presAssocID="{16344034-132A-4A55-9800-4E1F57645499}" presName="rootComposite3" presStyleCnt="0"/>
      <dgm:spPr/>
    </dgm:pt>
    <dgm:pt modelId="{A4EA349A-7812-4BB5-A901-FA98D06821BC}" type="pres">
      <dgm:prSet presAssocID="{16344034-132A-4A55-9800-4E1F57645499}" presName="rootText3" presStyleLbl="asst1" presStyleIdx="2" presStyleCnt="5">
        <dgm:presLayoutVars>
          <dgm:chPref val="3"/>
        </dgm:presLayoutVars>
      </dgm:prSet>
      <dgm:spPr/>
      <dgm:t>
        <a:bodyPr/>
        <a:lstStyle/>
        <a:p>
          <a:endParaRPr lang="en-US"/>
        </a:p>
      </dgm:t>
    </dgm:pt>
    <dgm:pt modelId="{07A41648-8154-49E9-9EC8-41A857E49AD5}" type="pres">
      <dgm:prSet presAssocID="{16344034-132A-4A55-9800-4E1F57645499}" presName="rootConnector3" presStyleLbl="asst1" presStyleIdx="2" presStyleCnt="5"/>
      <dgm:spPr/>
      <dgm:t>
        <a:bodyPr/>
        <a:lstStyle/>
        <a:p>
          <a:endParaRPr lang="en-US"/>
        </a:p>
      </dgm:t>
    </dgm:pt>
    <dgm:pt modelId="{E900C2C7-F12E-478B-A8FE-30DDD303CBBD}" type="pres">
      <dgm:prSet presAssocID="{16344034-132A-4A55-9800-4E1F57645499}" presName="hierChild6" presStyleCnt="0"/>
      <dgm:spPr/>
    </dgm:pt>
    <dgm:pt modelId="{94F19505-CF7F-48FE-A829-8DF9E1F76CF0}" type="pres">
      <dgm:prSet presAssocID="{16344034-132A-4A55-9800-4E1F57645499}" presName="hierChild7" presStyleCnt="0"/>
      <dgm:spPr/>
    </dgm:pt>
    <dgm:pt modelId="{B4CD0A7E-6482-44D3-90B8-D4FF41250B96}" type="pres">
      <dgm:prSet presAssocID="{62786774-91A4-4A50-BDFC-084273044AAA}" presName="Name111" presStyleLbl="parChTrans1D2" presStyleIdx="1" presStyleCnt="2"/>
      <dgm:spPr/>
      <dgm:t>
        <a:bodyPr/>
        <a:lstStyle/>
        <a:p>
          <a:endParaRPr lang="en-US"/>
        </a:p>
      </dgm:t>
    </dgm:pt>
    <dgm:pt modelId="{EA3EBACA-2744-4224-8304-DE76B858D0D7}" type="pres">
      <dgm:prSet presAssocID="{28504857-44F3-4D3F-BB39-A249C09D41E0}" presName="hierRoot3" presStyleCnt="0">
        <dgm:presLayoutVars>
          <dgm:hierBranch val="init"/>
        </dgm:presLayoutVars>
      </dgm:prSet>
      <dgm:spPr/>
    </dgm:pt>
    <dgm:pt modelId="{9E081F4B-0AFD-4195-BC22-608032108E0B}" type="pres">
      <dgm:prSet presAssocID="{28504857-44F3-4D3F-BB39-A249C09D41E0}" presName="rootComposite3" presStyleCnt="0"/>
      <dgm:spPr/>
    </dgm:pt>
    <dgm:pt modelId="{B0DB8B66-A3CD-4688-9BA7-C4079B743A83}" type="pres">
      <dgm:prSet presAssocID="{28504857-44F3-4D3F-BB39-A249C09D41E0}" presName="rootText3" presStyleLbl="asst1" presStyleIdx="3" presStyleCnt="5">
        <dgm:presLayoutVars>
          <dgm:chPref val="3"/>
        </dgm:presLayoutVars>
      </dgm:prSet>
      <dgm:spPr/>
      <dgm:t>
        <a:bodyPr/>
        <a:lstStyle/>
        <a:p>
          <a:endParaRPr lang="en-US"/>
        </a:p>
      </dgm:t>
    </dgm:pt>
    <dgm:pt modelId="{2D4A26D9-2E36-4804-8E58-7EF1242D8264}" type="pres">
      <dgm:prSet presAssocID="{28504857-44F3-4D3F-BB39-A249C09D41E0}" presName="rootConnector3" presStyleLbl="asst1" presStyleIdx="3" presStyleCnt="5"/>
      <dgm:spPr/>
      <dgm:t>
        <a:bodyPr/>
        <a:lstStyle/>
        <a:p>
          <a:endParaRPr lang="en-US"/>
        </a:p>
      </dgm:t>
    </dgm:pt>
    <dgm:pt modelId="{1D707686-A52E-4F5D-86BF-DFDA2646E49D}" type="pres">
      <dgm:prSet presAssocID="{28504857-44F3-4D3F-BB39-A249C09D41E0}" presName="hierChild6" presStyleCnt="0"/>
      <dgm:spPr/>
    </dgm:pt>
    <dgm:pt modelId="{FCBBACDD-F66D-40D4-BEE3-5E0D59A58B7D}" type="pres">
      <dgm:prSet presAssocID="{28504857-44F3-4D3F-BB39-A249C09D41E0}" presName="hierChild7" presStyleCnt="0"/>
      <dgm:spPr/>
    </dgm:pt>
    <dgm:pt modelId="{B464F732-0BB9-47DC-9A3E-AAEADAA789AE}" type="pres">
      <dgm:prSet presAssocID="{C1BA7675-9C7A-4FE1-A73A-0C979F9FD94A}" presName="Name111" presStyleLbl="parChTrans1D3" presStyleIdx="2" presStyleCnt="3"/>
      <dgm:spPr/>
      <dgm:t>
        <a:bodyPr/>
        <a:lstStyle/>
        <a:p>
          <a:endParaRPr lang="en-US"/>
        </a:p>
      </dgm:t>
    </dgm:pt>
    <dgm:pt modelId="{DE87EB26-3778-4623-98DA-3A7AFEA9A067}" type="pres">
      <dgm:prSet presAssocID="{05862A0E-C042-419A-A1FF-FDB6C21903FF}" presName="hierRoot3" presStyleCnt="0">
        <dgm:presLayoutVars>
          <dgm:hierBranch val="init"/>
        </dgm:presLayoutVars>
      </dgm:prSet>
      <dgm:spPr/>
    </dgm:pt>
    <dgm:pt modelId="{47680027-9CFC-4B78-9454-F7531B679A5F}" type="pres">
      <dgm:prSet presAssocID="{05862A0E-C042-419A-A1FF-FDB6C21903FF}" presName="rootComposite3" presStyleCnt="0"/>
      <dgm:spPr/>
    </dgm:pt>
    <dgm:pt modelId="{31FB31A4-FEEA-4E3C-ADBE-1F3C915CC9F1}" type="pres">
      <dgm:prSet presAssocID="{05862A0E-C042-419A-A1FF-FDB6C21903FF}" presName="rootText3" presStyleLbl="asst1" presStyleIdx="4" presStyleCnt="5">
        <dgm:presLayoutVars>
          <dgm:chPref val="3"/>
        </dgm:presLayoutVars>
      </dgm:prSet>
      <dgm:spPr/>
      <dgm:t>
        <a:bodyPr/>
        <a:lstStyle/>
        <a:p>
          <a:endParaRPr lang="en-US"/>
        </a:p>
      </dgm:t>
    </dgm:pt>
    <dgm:pt modelId="{F1A300A7-2B7B-4BA5-99B1-D490DAC7860A}" type="pres">
      <dgm:prSet presAssocID="{05862A0E-C042-419A-A1FF-FDB6C21903FF}" presName="rootConnector3" presStyleLbl="asst1" presStyleIdx="4" presStyleCnt="5"/>
      <dgm:spPr/>
      <dgm:t>
        <a:bodyPr/>
        <a:lstStyle/>
        <a:p>
          <a:endParaRPr lang="en-US"/>
        </a:p>
      </dgm:t>
    </dgm:pt>
    <dgm:pt modelId="{A43A7A5F-D839-4950-AF91-33102652B005}" type="pres">
      <dgm:prSet presAssocID="{05862A0E-C042-419A-A1FF-FDB6C21903FF}" presName="hierChild6" presStyleCnt="0"/>
      <dgm:spPr/>
    </dgm:pt>
    <dgm:pt modelId="{0860F42D-DCB9-4FE2-B58F-C37A9D8DB00B}" type="pres">
      <dgm:prSet presAssocID="{05862A0E-C042-419A-A1FF-FDB6C21903FF}" presName="hierChild7" presStyleCnt="0"/>
      <dgm:spPr/>
    </dgm:pt>
  </dgm:ptLst>
  <dgm:cxnLst>
    <dgm:cxn modelId="{8F800831-52A8-4167-B7FD-88D7FC78E39F}" srcId="{3A71BBB2-52B5-44DE-B147-4D931AD37817}" destId="{38C4B130-FC0E-41DF-B19C-736B1CC5EFCE}" srcOrd="0" destOrd="0" parTransId="{8F946F6C-D9FA-44BB-B6D6-42F93747B22A}" sibTransId="{7EE3E003-9242-45F8-A171-B74D565B6EA8}"/>
    <dgm:cxn modelId="{EE05078D-099D-4229-926E-37091660872F}" type="presOf" srcId="{0475EFE1-CF08-423E-974A-FFA514D4F811}" destId="{4E00C3BB-E0EA-4E64-AD7D-27537EACFF33}" srcOrd="0" destOrd="0" presId="urn:microsoft.com/office/officeart/2005/8/layout/orgChart1"/>
    <dgm:cxn modelId="{62680691-4A98-4601-89A2-BCEEAE8FD262}" type="presOf" srcId="{73C5AE5B-D408-488F-AADA-F7BA51BDE61D}" destId="{53A19050-FCDE-49A9-9103-45640110468C}" srcOrd="0" destOrd="0" presId="urn:microsoft.com/office/officeart/2005/8/layout/orgChart1"/>
    <dgm:cxn modelId="{5A5D9EAC-80FD-469A-B44C-F106EED3EE9C}" type="presOf" srcId="{16344034-132A-4A55-9800-4E1F57645499}" destId="{A4EA349A-7812-4BB5-A901-FA98D06821BC}" srcOrd="0" destOrd="0" presId="urn:microsoft.com/office/officeart/2005/8/layout/orgChart1"/>
    <dgm:cxn modelId="{8C85860C-D8AB-41FE-9AFD-87CDDA9BC730}" type="presOf" srcId="{BB375A16-AE1C-4267-AF10-2832A70FBF3D}" destId="{B981D0CE-CF9D-4033-889F-3B7C18F2DC1F}" srcOrd="0" destOrd="0" presId="urn:microsoft.com/office/officeart/2005/8/layout/orgChart1"/>
    <dgm:cxn modelId="{3E1EF47A-89E0-488D-B6F6-F30B5A8780A1}" type="presOf" srcId="{C1BA7675-9C7A-4FE1-A73A-0C979F9FD94A}" destId="{B464F732-0BB9-47DC-9A3E-AAEADAA789AE}" srcOrd="0" destOrd="0" presId="urn:microsoft.com/office/officeart/2005/8/layout/orgChart1"/>
    <dgm:cxn modelId="{67D2B349-D1DD-4168-B52F-13D138248FB8}" type="presOf" srcId="{38C4B130-FC0E-41DF-B19C-736B1CC5EFCE}" destId="{7F0052B5-70EE-40F5-A448-B650CEF201AF}" srcOrd="1" destOrd="0" presId="urn:microsoft.com/office/officeart/2005/8/layout/orgChart1"/>
    <dgm:cxn modelId="{72EF76A3-8B89-4D97-BC2D-B1FBB116CB8B}" type="presOf" srcId="{8F946F6C-D9FA-44BB-B6D6-42F93747B22A}" destId="{A51E477E-226B-4411-9192-21850E884A82}" srcOrd="0" destOrd="0" presId="urn:microsoft.com/office/officeart/2005/8/layout/orgChart1"/>
    <dgm:cxn modelId="{7195D82E-5FC0-4512-9809-C259ED22FD39}" type="presOf" srcId="{05862A0E-C042-419A-A1FF-FDB6C21903FF}" destId="{F1A300A7-2B7B-4BA5-99B1-D490DAC7860A}" srcOrd="1" destOrd="0" presId="urn:microsoft.com/office/officeart/2005/8/layout/orgChart1"/>
    <dgm:cxn modelId="{54E6A08E-1892-47FF-92D1-B182E9025563}" type="presOf" srcId="{3A71BBB2-52B5-44DE-B147-4D931AD37817}" destId="{642AA48C-BD0A-4A4F-B8E7-4F4B0D6C3FA6}" srcOrd="0" destOrd="0" presId="urn:microsoft.com/office/officeart/2005/8/layout/orgChart1"/>
    <dgm:cxn modelId="{37CC7233-44F1-47E9-93D6-D438C72EF55A}" type="presOf" srcId="{32127AC0-19A9-460E-AE91-9E27F7A61106}" destId="{230C14D0-0672-41CE-9DDC-A30089CA7EDE}" srcOrd="0" destOrd="0" presId="urn:microsoft.com/office/officeart/2005/8/layout/orgChart1"/>
    <dgm:cxn modelId="{08712585-31F5-46DC-8998-E2F3D3E8EA4C}" type="presOf" srcId="{28504857-44F3-4D3F-BB39-A249C09D41E0}" destId="{2D4A26D9-2E36-4804-8E58-7EF1242D8264}" srcOrd="1" destOrd="0" presId="urn:microsoft.com/office/officeart/2005/8/layout/orgChart1"/>
    <dgm:cxn modelId="{B41D6C9B-B34C-48D8-9762-E7D0664BB0A3}" type="presOf" srcId="{05862A0E-C042-419A-A1FF-FDB6C21903FF}" destId="{31FB31A4-FEEA-4E3C-ADBE-1F3C915CC9F1}" srcOrd="0" destOrd="0" presId="urn:microsoft.com/office/officeart/2005/8/layout/orgChart1"/>
    <dgm:cxn modelId="{AD4446D1-6086-49A3-BE11-5425EFEAC1CC}" type="presOf" srcId="{3A71BBB2-52B5-44DE-B147-4D931AD37817}" destId="{DED1E0ED-8312-497A-BAFD-F25D61406286}" srcOrd="1" destOrd="0" presId="urn:microsoft.com/office/officeart/2005/8/layout/orgChart1"/>
    <dgm:cxn modelId="{EF3D5A7E-1AF6-45B5-AE91-EF91FAC077AC}" srcId="{0475EFE1-CF08-423E-974A-FFA514D4F811}" destId="{3A71BBB2-52B5-44DE-B147-4D931AD37817}" srcOrd="0" destOrd="0" parTransId="{A14B88AD-4A3B-4060-AB49-142A142E5058}" sibTransId="{FE1F13DA-93D4-42B3-8A66-BD102BEA75D6}"/>
    <dgm:cxn modelId="{B17D372E-142C-4F3E-B66A-9ACACBCCDB2B}" srcId="{38C4B130-FC0E-41DF-B19C-736B1CC5EFCE}" destId="{16344034-132A-4A55-9800-4E1F57645499}" srcOrd="1" destOrd="0" parTransId="{32127AC0-19A9-460E-AE91-9E27F7A61106}" sibTransId="{7C18FD34-690C-4C83-8165-F1A9471D1E5C}"/>
    <dgm:cxn modelId="{DA794229-673F-4C7C-BC14-E2A0A88613AA}" srcId="{28504857-44F3-4D3F-BB39-A249C09D41E0}" destId="{05862A0E-C042-419A-A1FF-FDB6C21903FF}" srcOrd="0" destOrd="0" parTransId="{C1BA7675-9C7A-4FE1-A73A-0C979F9FD94A}" sibTransId="{68E45B8E-4848-49F5-B313-F91994DCE235}"/>
    <dgm:cxn modelId="{2AAF35D6-AB85-4DC6-803F-36CC477256C1}" srcId="{38C4B130-FC0E-41DF-B19C-736B1CC5EFCE}" destId="{73C5AE5B-D408-488F-AADA-F7BA51BDE61D}" srcOrd="0" destOrd="0" parTransId="{BB375A16-AE1C-4267-AF10-2832A70FBF3D}" sibTransId="{02645746-F764-42AE-95F9-531483764EE6}"/>
    <dgm:cxn modelId="{35C352B5-21A7-4740-9316-3DFC628EA61E}" type="presOf" srcId="{73C5AE5B-D408-488F-AADA-F7BA51BDE61D}" destId="{7470FDDE-6FA0-44A3-9068-01C9B4DEC8D8}" srcOrd="1" destOrd="0" presId="urn:microsoft.com/office/officeart/2005/8/layout/orgChart1"/>
    <dgm:cxn modelId="{1CFBFA2D-0704-454B-B743-E48CD443FBAF}" type="presOf" srcId="{28504857-44F3-4D3F-BB39-A249C09D41E0}" destId="{B0DB8B66-A3CD-4688-9BA7-C4079B743A83}" srcOrd="0" destOrd="0" presId="urn:microsoft.com/office/officeart/2005/8/layout/orgChart1"/>
    <dgm:cxn modelId="{6175567D-E6B4-4949-BFC5-6F278E97C8A2}" type="presOf" srcId="{38C4B130-FC0E-41DF-B19C-736B1CC5EFCE}" destId="{68DD70CB-293A-4DA9-9C9A-D49701D7732F}" srcOrd="0" destOrd="0" presId="urn:microsoft.com/office/officeart/2005/8/layout/orgChart1"/>
    <dgm:cxn modelId="{BE099613-3263-4E38-B139-8D2F3236A038}" type="presOf" srcId="{16344034-132A-4A55-9800-4E1F57645499}" destId="{07A41648-8154-49E9-9EC8-41A857E49AD5}" srcOrd="1" destOrd="0" presId="urn:microsoft.com/office/officeart/2005/8/layout/orgChart1"/>
    <dgm:cxn modelId="{7D511E30-BEBD-4F5D-9572-0F30134BB29A}" type="presOf" srcId="{62786774-91A4-4A50-BDFC-084273044AAA}" destId="{B4CD0A7E-6482-44D3-90B8-D4FF41250B96}" srcOrd="0" destOrd="0" presId="urn:microsoft.com/office/officeart/2005/8/layout/orgChart1"/>
    <dgm:cxn modelId="{AD66CF8B-ACE1-4555-B5A2-60886A74A0EA}" srcId="{3A71BBB2-52B5-44DE-B147-4D931AD37817}" destId="{28504857-44F3-4D3F-BB39-A249C09D41E0}" srcOrd="1" destOrd="0" parTransId="{62786774-91A4-4A50-BDFC-084273044AAA}" sibTransId="{C56B6CFD-1F2A-4C91-BE86-E1365CBBEF05}"/>
    <dgm:cxn modelId="{A00A5CC2-D23F-4F1C-9942-A76D27854D70}" type="presParOf" srcId="{4E00C3BB-E0EA-4E64-AD7D-27537EACFF33}" destId="{84616D34-A810-4434-BC0C-C9CC6751B02A}" srcOrd="0" destOrd="0" presId="urn:microsoft.com/office/officeart/2005/8/layout/orgChart1"/>
    <dgm:cxn modelId="{5F13BEE1-1373-4296-B110-6A3B85F3C5A5}" type="presParOf" srcId="{84616D34-A810-4434-BC0C-C9CC6751B02A}" destId="{9B144D4E-91AA-45AF-B471-3B0790C6955D}" srcOrd="0" destOrd="0" presId="urn:microsoft.com/office/officeart/2005/8/layout/orgChart1"/>
    <dgm:cxn modelId="{6D831872-7716-43A1-A84B-0C5C1175BB19}" type="presParOf" srcId="{9B144D4E-91AA-45AF-B471-3B0790C6955D}" destId="{642AA48C-BD0A-4A4F-B8E7-4F4B0D6C3FA6}" srcOrd="0" destOrd="0" presId="urn:microsoft.com/office/officeart/2005/8/layout/orgChart1"/>
    <dgm:cxn modelId="{EAF4668B-E85E-4CB5-9057-318A4FDAFF62}" type="presParOf" srcId="{9B144D4E-91AA-45AF-B471-3B0790C6955D}" destId="{DED1E0ED-8312-497A-BAFD-F25D61406286}" srcOrd="1" destOrd="0" presId="urn:microsoft.com/office/officeart/2005/8/layout/orgChart1"/>
    <dgm:cxn modelId="{6D05087F-F173-425A-8DC9-4E04A49010B9}" type="presParOf" srcId="{84616D34-A810-4434-BC0C-C9CC6751B02A}" destId="{D1FC5B79-FE98-406C-B2EE-A25BFCBFF968}" srcOrd="1" destOrd="0" presId="urn:microsoft.com/office/officeart/2005/8/layout/orgChart1"/>
    <dgm:cxn modelId="{A86AF936-0F72-45F7-BEA9-504D523973B9}" type="presParOf" srcId="{84616D34-A810-4434-BC0C-C9CC6751B02A}" destId="{AD253077-8FEB-4B36-BDB4-B1AC13037DAB}" srcOrd="2" destOrd="0" presId="urn:microsoft.com/office/officeart/2005/8/layout/orgChart1"/>
    <dgm:cxn modelId="{E0238DD3-E328-4C8A-A4FE-87F8550C28D2}" type="presParOf" srcId="{AD253077-8FEB-4B36-BDB4-B1AC13037DAB}" destId="{A51E477E-226B-4411-9192-21850E884A82}" srcOrd="0" destOrd="0" presId="urn:microsoft.com/office/officeart/2005/8/layout/orgChart1"/>
    <dgm:cxn modelId="{3823BBAF-0404-49C8-81FD-73158F422826}" type="presParOf" srcId="{AD253077-8FEB-4B36-BDB4-B1AC13037DAB}" destId="{0E75C2C7-E483-4345-8324-80E6CFD920D8}" srcOrd="1" destOrd="0" presId="urn:microsoft.com/office/officeart/2005/8/layout/orgChart1"/>
    <dgm:cxn modelId="{2630F930-A91E-41C2-AF83-17F7A7BC63F0}" type="presParOf" srcId="{0E75C2C7-E483-4345-8324-80E6CFD920D8}" destId="{8C669FE0-8E80-4178-8F54-DD78A2B98A3B}" srcOrd="0" destOrd="0" presId="urn:microsoft.com/office/officeart/2005/8/layout/orgChart1"/>
    <dgm:cxn modelId="{1D48F811-0E5F-4E48-91B2-CCE7323E583C}" type="presParOf" srcId="{8C669FE0-8E80-4178-8F54-DD78A2B98A3B}" destId="{68DD70CB-293A-4DA9-9C9A-D49701D7732F}" srcOrd="0" destOrd="0" presId="urn:microsoft.com/office/officeart/2005/8/layout/orgChart1"/>
    <dgm:cxn modelId="{80C4E852-1559-4612-8E5D-FA4EBE7C3732}" type="presParOf" srcId="{8C669FE0-8E80-4178-8F54-DD78A2B98A3B}" destId="{7F0052B5-70EE-40F5-A448-B650CEF201AF}" srcOrd="1" destOrd="0" presId="urn:microsoft.com/office/officeart/2005/8/layout/orgChart1"/>
    <dgm:cxn modelId="{8D0AA33E-7CD3-48DF-AF62-617E9CAD4BEE}" type="presParOf" srcId="{0E75C2C7-E483-4345-8324-80E6CFD920D8}" destId="{0B136874-3CBE-49A2-A881-D5D87BCBF913}" srcOrd="1" destOrd="0" presId="urn:microsoft.com/office/officeart/2005/8/layout/orgChart1"/>
    <dgm:cxn modelId="{77056058-8F95-4ECA-88A5-58FB5F654BB1}" type="presParOf" srcId="{0E75C2C7-E483-4345-8324-80E6CFD920D8}" destId="{E0496808-A819-452E-8A7F-28CFDDAF9830}" srcOrd="2" destOrd="0" presId="urn:microsoft.com/office/officeart/2005/8/layout/orgChart1"/>
    <dgm:cxn modelId="{D3093025-69DB-450C-A623-73F254CB0B58}" type="presParOf" srcId="{E0496808-A819-452E-8A7F-28CFDDAF9830}" destId="{B981D0CE-CF9D-4033-889F-3B7C18F2DC1F}" srcOrd="0" destOrd="0" presId="urn:microsoft.com/office/officeart/2005/8/layout/orgChart1"/>
    <dgm:cxn modelId="{01658A20-7086-4E1A-9944-00C30EF6DBC7}" type="presParOf" srcId="{E0496808-A819-452E-8A7F-28CFDDAF9830}" destId="{C9860CC1-CC2B-44AD-8E5B-C063DEC4F09F}" srcOrd="1" destOrd="0" presId="urn:microsoft.com/office/officeart/2005/8/layout/orgChart1"/>
    <dgm:cxn modelId="{8F1EA84E-0360-438B-9A08-9C7471165B07}" type="presParOf" srcId="{C9860CC1-CC2B-44AD-8E5B-C063DEC4F09F}" destId="{76528B3B-77FF-48D9-87A5-E9658C56982F}" srcOrd="0" destOrd="0" presId="urn:microsoft.com/office/officeart/2005/8/layout/orgChart1"/>
    <dgm:cxn modelId="{43CC64D1-377F-41E3-A018-4B91ADDFC2A7}" type="presParOf" srcId="{76528B3B-77FF-48D9-87A5-E9658C56982F}" destId="{53A19050-FCDE-49A9-9103-45640110468C}" srcOrd="0" destOrd="0" presId="urn:microsoft.com/office/officeart/2005/8/layout/orgChart1"/>
    <dgm:cxn modelId="{F756EBA1-7197-4E6B-BA8B-6C9AD3396635}" type="presParOf" srcId="{76528B3B-77FF-48D9-87A5-E9658C56982F}" destId="{7470FDDE-6FA0-44A3-9068-01C9B4DEC8D8}" srcOrd="1" destOrd="0" presId="urn:microsoft.com/office/officeart/2005/8/layout/orgChart1"/>
    <dgm:cxn modelId="{D12D9965-3C3E-4B0D-98C1-66CAFB993E7B}" type="presParOf" srcId="{C9860CC1-CC2B-44AD-8E5B-C063DEC4F09F}" destId="{58F8D6F7-92C7-4127-A8D7-9340A6516381}" srcOrd="1" destOrd="0" presId="urn:microsoft.com/office/officeart/2005/8/layout/orgChart1"/>
    <dgm:cxn modelId="{0FB7F9C6-9E1F-4AB9-A40E-0B72BE2A2D6A}" type="presParOf" srcId="{C9860CC1-CC2B-44AD-8E5B-C063DEC4F09F}" destId="{7E1EE4CC-F6FF-4842-901C-7689DFE1C068}" srcOrd="2" destOrd="0" presId="urn:microsoft.com/office/officeart/2005/8/layout/orgChart1"/>
    <dgm:cxn modelId="{C070BFFB-46E5-4473-8FFD-E5D57C2E12F6}" type="presParOf" srcId="{E0496808-A819-452E-8A7F-28CFDDAF9830}" destId="{230C14D0-0672-41CE-9DDC-A30089CA7EDE}" srcOrd="2" destOrd="0" presId="urn:microsoft.com/office/officeart/2005/8/layout/orgChart1"/>
    <dgm:cxn modelId="{CD5EBF51-FB39-49CB-A261-A25BF47DB27C}" type="presParOf" srcId="{E0496808-A819-452E-8A7F-28CFDDAF9830}" destId="{6D10D323-6767-4F05-8A67-716D6FE7E7CB}" srcOrd="3" destOrd="0" presId="urn:microsoft.com/office/officeart/2005/8/layout/orgChart1"/>
    <dgm:cxn modelId="{DBC0D143-86D0-4CC4-8F44-36005D903D12}" type="presParOf" srcId="{6D10D323-6767-4F05-8A67-716D6FE7E7CB}" destId="{29608B08-A767-4252-9235-5CB80B81CA1A}" srcOrd="0" destOrd="0" presId="urn:microsoft.com/office/officeart/2005/8/layout/orgChart1"/>
    <dgm:cxn modelId="{EABCAD79-A651-4365-8F76-F6F862519932}" type="presParOf" srcId="{29608B08-A767-4252-9235-5CB80B81CA1A}" destId="{A4EA349A-7812-4BB5-A901-FA98D06821BC}" srcOrd="0" destOrd="0" presId="urn:microsoft.com/office/officeart/2005/8/layout/orgChart1"/>
    <dgm:cxn modelId="{492064DF-D16D-4E2E-9A5C-D25683E5D243}" type="presParOf" srcId="{29608B08-A767-4252-9235-5CB80B81CA1A}" destId="{07A41648-8154-49E9-9EC8-41A857E49AD5}" srcOrd="1" destOrd="0" presId="urn:microsoft.com/office/officeart/2005/8/layout/orgChart1"/>
    <dgm:cxn modelId="{7625B477-A98D-42C5-93F2-1530F16C23AC}" type="presParOf" srcId="{6D10D323-6767-4F05-8A67-716D6FE7E7CB}" destId="{E900C2C7-F12E-478B-A8FE-30DDD303CBBD}" srcOrd="1" destOrd="0" presId="urn:microsoft.com/office/officeart/2005/8/layout/orgChart1"/>
    <dgm:cxn modelId="{DF6CCFC4-2C09-42E4-BA32-166BA13B5629}" type="presParOf" srcId="{6D10D323-6767-4F05-8A67-716D6FE7E7CB}" destId="{94F19505-CF7F-48FE-A829-8DF9E1F76CF0}" srcOrd="2" destOrd="0" presId="urn:microsoft.com/office/officeart/2005/8/layout/orgChart1"/>
    <dgm:cxn modelId="{1D9A8C99-BEA5-495A-947D-FF4DD9DF13E9}" type="presParOf" srcId="{AD253077-8FEB-4B36-BDB4-B1AC13037DAB}" destId="{B4CD0A7E-6482-44D3-90B8-D4FF41250B96}" srcOrd="2" destOrd="0" presId="urn:microsoft.com/office/officeart/2005/8/layout/orgChart1"/>
    <dgm:cxn modelId="{BA65C40D-D88E-4D66-A148-D4D71564DDF1}" type="presParOf" srcId="{AD253077-8FEB-4B36-BDB4-B1AC13037DAB}" destId="{EA3EBACA-2744-4224-8304-DE76B858D0D7}" srcOrd="3" destOrd="0" presId="urn:microsoft.com/office/officeart/2005/8/layout/orgChart1"/>
    <dgm:cxn modelId="{0F37CBA7-370E-4350-A471-96D92A662CCE}" type="presParOf" srcId="{EA3EBACA-2744-4224-8304-DE76B858D0D7}" destId="{9E081F4B-0AFD-4195-BC22-608032108E0B}" srcOrd="0" destOrd="0" presId="urn:microsoft.com/office/officeart/2005/8/layout/orgChart1"/>
    <dgm:cxn modelId="{0D6BAEDD-221A-4BC7-8870-913D3191CD29}" type="presParOf" srcId="{9E081F4B-0AFD-4195-BC22-608032108E0B}" destId="{B0DB8B66-A3CD-4688-9BA7-C4079B743A83}" srcOrd="0" destOrd="0" presId="urn:microsoft.com/office/officeart/2005/8/layout/orgChart1"/>
    <dgm:cxn modelId="{621055CD-986D-457E-8DD0-913666DFD7F6}" type="presParOf" srcId="{9E081F4B-0AFD-4195-BC22-608032108E0B}" destId="{2D4A26D9-2E36-4804-8E58-7EF1242D8264}" srcOrd="1" destOrd="0" presId="urn:microsoft.com/office/officeart/2005/8/layout/orgChart1"/>
    <dgm:cxn modelId="{24FE1C7A-551C-482F-8066-4CD20E62C44A}" type="presParOf" srcId="{EA3EBACA-2744-4224-8304-DE76B858D0D7}" destId="{1D707686-A52E-4F5D-86BF-DFDA2646E49D}" srcOrd="1" destOrd="0" presId="urn:microsoft.com/office/officeart/2005/8/layout/orgChart1"/>
    <dgm:cxn modelId="{AD2540C5-C335-4E21-ABF4-DED9E69FF40D}" type="presParOf" srcId="{EA3EBACA-2744-4224-8304-DE76B858D0D7}" destId="{FCBBACDD-F66D-40D4-BEE3-5E0D59A58B7D}" srcOrd="2" destOrd="0" presId="urn:microsoft.com/office/officeart/2005/8/layout/orgChart1"/>
    <dgm:cxn modelId="{C2B79F9A-217B-4F99-96D9-DA5941955845}" type="presParOf" srcId="{FCBBACDD-F66D-40D4-BEE3-5E0D59A58B7D}" destId="{B464F732-0BB9-47DC-9A3E-AAEADAA789AE}" srcOrd="0" destOrd="0" presId="urn:microsoft.com/office/officeart/2005/8/layout/orgChart1"/>
    <dgm:cxn modelId="{04C5FD9C-E959-464F-BA3F-4B28C5C10211}" type="presParOf" srcId="{FCBBACDD-F66D-40D4-BEE3-5E0D59A58B7D}" destId="{DE87EB26-3778-4623-98DA-3A7AFEA9A067}" srcOrd="1" destOrd="0" presId="urn:microsoft.com/office/officeart/2005/8/layout/orgChart1"/>
    <dgm:cxn modelId="{6623F0C5-4D81-47F0-B22F-428C74A5CDE2}" type="presParOf" srcId="{DE87EB26-3778-4623-98DA-3A7AFEA9A067}" destId="{47680027-9CFC-4B78-9454-F7531B679A5F}" srcOrd="0" destOrd="0" presId="urn:microsoft.com/office/officeart/2005/8/layout/orgChart1"/>
    <dgm:cxn modelId="{87480181-E81F-4440-89DB-4572A52088AD}" type="presParOf" srcId="{47680027-9CFC-4B78-9454-F7531B679A5F}" destId="{31FB31A4-FEEA-4E3C-ADBE-1F3C915CC9F1}" srcOrd="0" destOrd="0" presId="urn:microsoft.com/office/officeart/2005/8/layout/orgChart1"/>
    <dgm:cxn modelId="{DF8B3409-3ED0-4F5E-B212-E9FAE6705804}" type="presParOf" srcId="{47680027-9CFC-4B78-9454-F7531B679A5F}" destId="{F1A300A7-2B7B-4BA5-99B1-D490DAC7860A}" srcOrd="1" destOrd="0" presId="urn:microsoft.com/office/officeart/2005/8/layout/orgChart1"/>
    <dgm:cxn modelId="{81E7EF55-C0CE-4649-9CAA-7999A6E5C520}" type="presParOf" srcId="{DE87EB26-3778-4623-98DA-3A7AFEA9A067}" destId="{A43A7A5F-D839-4950-AF91-33102652B005}" srcOrd="1" destOrd="0" presId="urn:microsoft.com/office/officeart/2005/8/layout/orgChart1"/>
    <dgm:cxn modelId="{830AA653-CF72-4608-94BD-405BAF57F2B2}" type="presParOf" srcId="{DE87EB26-3778-4623-98DA-3A7AFEA9A067}" destId="{0860F42D-DCB9-4FE2-B58F-C37A9D8DB00B}"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4F732-0BB9-47DC-9A3E-AAEADAA789AE}">
      <dsp:nvSpPr>
        <dsp:cNvPr id="0" name=""/>
        <dsp:cNvSpPr/>
      </dsp:nvSpPr>
      <dsp:spPr>
        <a:xfrm>
          <a:off x="7085100" y="2653793"/>
          <a:ext cx="217507" cy="952889"/>
        </a:xfrm>
        <a:custGeom>
          <a:avLst/>
          <a:gdLst/>
          <a:ahLst/>
          <a:cxnLst/>
          <a:rect l="0" t="0" r="0" b="0"/>
          <a:pathLst>
            <a:path>
              <a:moveTo>
                <a:pt x="217507" y="0"/>
              </a:moveTo>
              <a:lnTo>
                <a:pt x="217507" y="952889"/>
              </a:lnTo>
              <a:lnTo>
                <a:pt x="0"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D0A7E-6482-44D3-90B8-D4FF41250B96}">
      <dsp:nvSpPr>
        <dsp:cNvPr id="0" name=""/>
        <dsp:cNvSpPr/>
      </dsp:nvSpPr>
      <dsp:spPr>
        <a:xfrm>
          <a:off x="4796093" y="1183029"/>
          <a:ext cx="1470764" cy="952889"/>
        </a:xfrm>
        <a:custGeom>
          <a:avLst/>
          <a:gdLst/>
          <a:ahLst/>
          <a:cxnLst/>
          <a:rect l="0" t="0" r="0" b="0"/>
          <a:pathLst>
            <a:path>
              <a:moveTo>
                <a:pt x="0" y="0"/>
              </a:moveTo>
              <a:lnTo>
                <a:pt x="0" y="952889"/>
              </a:lnTo>
              <a:lnTo>
                <a:pt x="1470764" y="952889"/>
              </a:lnTo>
            </a:path>
          </a:pathLst>
        </a:custGeom>
        <a:noFill/>
        <a:ln w="9525" cap="flat" cmpd="sng" algn="ctr">
          <a:solidFill>
            <a:schemeClr val="accent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230C14D0-0672-41CE-9DDC-A30089CA7EDE}">
      <dsp:nvSpPr>
        <dsp:cNvPr id="0" name=""/>
        <dsp:cNvSpPr/>
      </dsp:nvSpPr>
      <dsp:spPr>
        <a:xfrm>
          <a:off x="2289579" y="2653793"/>
          <a:ext cx="217507" cy="952889"/>
        </a:xfrm>
        <a:custGeom>
          <a:avLst/>
          <a:gdLst/>
          <a:ahLst/>
          <a:cxnLst/>
          <a:rect l="0" t="0" r="0" b="0"/>
          <a:pathLst>
            <a:path>
              <a:moveTo>
                <a:pt x="0" y="0"/>
              </a:moveTo>
              <a:lnTo>
                <a:pt x="0" y="952889"/>
              </a:lnTo>
              <a:lnTo>
                <a:pt x="217507"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1D0CE-CF9D-4033-889F-3B7C18F2DC1F}">
      <dsp:nvSpPr>
        <dsp:cNvPr id="0" name=""/>
        <dsp:cNvSpPr/>
      </dsp:nvSpPr>
      <dsp:spPr>
        <a:xfrm>
          <a:off x="2072071" y="2653793"/>
          <a:ext cx="217507" cy="952889"/>
        </a:xfrm>
        <a:custGeom>
          <a:avLst/>
          <a:gdLst/>
          <a:ahLst/>
          <a:cxnLst/>
          <a:rect l="0" t="0" r="0" b="0"/>
          <a:pathLst>
            <a:path>
              <a:moveTo>
                <a:pt x="217507" y="0"/>
              </a:moveTo>
              <a:lnTo>
                <a:pt x="217507" y="952889"/>
              </a:lnTo>
              <a:lnTo>
                <a:pt x="0"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E477E-226B-4411-9192-21850E884A82}">
      <dsp:nvSpPr>
        <dsp:cNvPr id="0" name=""/>
        <dsp:cNvSpPr/>
      </dsp:nvSpPr>
      <dsp:spPr>
        <a:xfrm>
          <a:off x="3325329" y="1183029"/>
          <a:ext cx="1470764" cy="952889"/>
        </a:xfrm>
        <a:custGeom>
          <a:avLst/>
          <a:gdLst/>
          <a:ahLst/>
          <a:cxnLst/>
          <a:rect l="0" t="0" r="0" b="0"/>
          <a:pathLst>
            <a:path>
              <a:moveTo>
                <a:pt x="1470764" y="0"/>
              </a:moveTo>
              <a:lnTo>
                <a:pt x="1470764" y="952889"/>
              </a:lnTo>
              <a:lnTo>
                <a:pt x="0" y="952889"/>
              </a:lnTo>
            </a:path>
          </a:pathLst>
        </a:custGeom>
        <a:noFill/>
        <a:ln w="9525" cap="flat" cmpd="sng" algn="ctr">
          <a:solidFill>
            <a:schemeClr val="accent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642AA48C-BD0A-4A4F-B8E7-4F4B0D6C3FA6}">
      <dsp:nvSpPr>
        <dsp:cNvPr id="0" name=""/>
        <dsp:cNvSpPr/>
      </dsp:nvSpPr>
      <dsp:spPr>
        <a:xfrm>
          <a:off x="3760343" y="147279"/>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DC’s Lead Agency</a:t>
          </a:r>
        </a:p>
      </dsp:txBody>
      <dsp:txXfrm>
        <a:off x="3760343" y="147279"/>
        <a:ext cx="2071499" cy="1035749"/>
      </dsp:txXfrm>
    </dsp:sp>
    <dsp:sp modelId="{68DD70CB-293A-4DA9-9C9A-D49701D7732F}">
      <dsp:nvSpPr>
        <dsp:cNvPr id="0" name=""/>
        <dsp:cNvSpPr/>
      </dsp:nvSpPr>
      <dsp:spPr>
        <a:xfrm>
          <a:off x="1253829" y="1618044"/>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Agency A</a:t>
          </a:r>
          <a:endParaRPr lang="en-US" sz="3500" kern="1200" dirty="0"/>
        </a:p>
      </dsp:txBody>
      <dsp:txXfrm>
        <a:off x="1253829" y="1618044"/>
        <a:ext cx="2071499" cy="1035749"/>
      </dsp:txXfrm>
    </dsp:sp>
    <dsp:sp modelId="{53A19050-FCDE-49A9-9103-45640110468C}">
      <dsp:nvSpPr>
        <dsp:cNvPr id="0" name=""/>
        <dsp:cNvSpPr/>
      </dsp:nvSpPr>
      <dsp:spPr>
        <a:xfrm>
          <a:off x="572"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Program 1A</a:t>
          </a:r>
          <a:endParaRPr lang="en-US" sz="3500" kern="1200" dirty="0"/>
        </a:p>
      </dsp:txBody>
      <dsp:txXfrm>
        <a:off x="572" y="3088808"/>
        <a:ext cx="2071499" cy="1035749"/>
      </dsp:txXfrm>
    </dsp:sp>
    <dsp:sp modelId="{A4EA349A-7812-4BB5-A901-FA98D06821BC}">
      <dsp:nvSpPr>
        <dsp:cNvPr id="0" name=""/>
        <dsp:cNvSpPr/>
      </dsp:nvSpPr>
      <dsp:spPr>
        <a:xfrm>
          <a:off x="2507086"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Program 2A</a:t>
          </a:r>
          <a:endParaRPr lang="en-US" sz="3500" kern="1200" dirty="0"/>
        </a:p>
      </dsp:txBody>
      <dsp:txXfrm>
        <a:off x="2507086" y="3088808"/>
        <a:ext cx="2071499" cy="1035749"/>
      </dsp:txXfrm>
    </dsp:sp>
    <dsp:sp modelId="{B0DB8B66-A3CD-4688-9BA7-C4079B743A83}">
      <dsp:nvSpPr>
        <dsp:cNvPr id="0" name=""/>
        <dsp:cNvSpPr/>
      </dsp:nvSpPr>
      <dsp:spPr>
        <a:xfrm>
          <a:off x="6266858" y="1618044"/>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Agency B</a:t>
          </a:r>
          <a:endParaRPr lang="en-US" sz="3500" kern="1200" dirty="0"/>
        </a:p>
      </dsp:txBody>
      <dsp:txXfrm>
        <a:off x="6266858" y="1618044"/>
        <a:ext cx="2071499" cy="1035749"/>
      </dsp:txXfrm>
    </dsp:sp>
    <dsp:sp modelId="{31FB31A4-FEEA-4E3C-ADBE-1F3C915CC9F1}">
      <dsp:nvSpPr>
        <dsp:cNvPr id="0" name=""/>
        <dsp:cNvSpPr/>
      </dsp:nvSpPr>
      <dsp:spPr>
        <a:xfrm>
          <a:off x="5013600"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Program 1B</a:t>
          </a:r>
          <a:endParaRPr lang="en-US" sz="3500" kern="1200" dirty="0"/>
        </a:p>
      </dsp:txBody>
      <dsp:txXfrm>
        <a:off x="5013600" y="3088808"/>
        <a:ext cx="2071499" cy="10357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50F1-A023-49E2-9D9D-F480BBCE77E2}"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72A90-CF1C-470E-8EDB-A1020C6B32F6}" type="slidenum">
              <a:rPr lang="en-US" smtClean="0"/>
              <a:t>‹#›</a:t>
            </a:fld>
            <a:endParaRPr lang="en-US"/>
          </a:p>
        </p:txBody>
      </p:sp>
    </p:spTree>
    <p:extLst>
      <p:ext uri="{BB962C8B-B14F-4D97-AF65-F5344CB8AC3E}">
        <p14:creationId xmlns:p14="http://schemas.microsoft.com/office/powerpoint/2010/main" val="273641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a:t>
            </a:fld>
            <a:endParaRPr lang="en-US"/>
          </a:p>
        </p:txBody>
      </p:sp>
    </p:spTree>
    <p:extLst>
      <p:ext uri="{BB962C8B-B14F-4D97-AF65-F5344CB8AC3E}">
        <p14:creationId xmlns:p14="http://schemas.microsoft.com/office/powerpoint/2010/main" val="3151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33</a:t>
            </a:fld>
            <a:endParaRPr lang="en-US"/>
          </a:p>
        </p:txBody>
      </p:sp>
    </p:spTree>
    <p:extLst>
      <p:ext uri="{BB962C8B-B14F-4D97-AF65-F5344CB8AC3E}">
        <p14:creationId xmlns:p14="http://schemas.microsoft.com/office/powerpoint/2010/main" val="4597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36</a:t>
            </a:fld>
            <a:endParaRPr lang="en-US"/>
          </a:p>
        </p:txBody>
      </p:sp>
    </p:spTree>
    <p:extLst>
      <p:ext uri="{BB962C8B-B14F-4D97-AF65-F5344CB8AC3E}">
        <p14:creationId xmlns:p14="http://schemas.microsoft.com/office/powerpoint/2010/main" val="209547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Housing Move-In-Date will be detailed in the following slide.</a:t>
            </a:r>
          </a:p>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42</a:t>
            </a:fld>
            <a:endParaRPr lang="en-US"/>
          </a:p>
        </p:txBody>
      </p:sp>
    </p:spTree>
    <p:extLst>
      <p:ext uri="{BB962C8B-B14F-4D97-AF65-F5344CB8AC3E}">
        <p14:creationId xmlns:p14="http://schemas.microsoft.com/office/powerpoint/2010/main" val="241005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Additional Info about HMI Date: </a:t>
            </a:r>
            <a:r>
              <a:rPr lang="en-US" sz="1200" dirty="0" smtClean="0"/>
              <a:t>For RRH projects only, a </a:t>
            </a:r>
            <a:r>
              <a:rPr lang="en-US" sz="1200" i="1" dirty="0" smtClean="0"/>
              <a:t>Housing Move-in Date </a:t>
            </a:r>
            <a:r>
              <a:rPr lang="en-US" sz="1200" dirty="0" smtClean="0"/>
              <a:t>must be entered regardless of whether or not the RRH project is providing the rental assistance for the unit. For example, if an RRH project provides supportive services, but is not providing the rental assistance for the unit, a </a:t>
            </a:r>
            <a:r>
              <a:rPr lang="en-US" sz="1200" i="1" dirty="0" smtClean="0"/>
              <a:t>Housing Move-in Date </a:t>
            </a:r>
            <a:r>
              <a:rPr lang="en-US" sz="1200" dirty="0" smtClean="0"/>
              <a:t>must still be entered to differentiate RRH clients in housing from those still experiencing homelessness. </a:t>
            </a:r>
          </a:p>
          <a:p>
            <a:endParaRPr lang="en-US" sz="1200" dirty="0" smtClean="0"/>
          </a:p>
          <a:p>
            <a:r>
              <a:rPr lang="en-US" sz="1200" dirty="0" smtClean="0"/>
              <a:t>For any other project types that are typed as 'Permanent Housing' in the HMIS, clients who are receiving pre-housing placement services but are ultimately housed by another project or subsidy source should be exited from the PH project to the appropriate permanent </a:t>
            </a:r>
            <a:r>
              <a:rPr lang="en-US" sz="1200" i="1" dirty="0" smtClean="0"/>
              <a:t>Destination</a:t>
            </a:r>
            <a:r>
              <a:rPr lang="en-US" sz="1200" dirty="0" smtClean="0"/>
              <a:t>. If the client exits the permanent housing project for a different housing opportunity without physically moving into a housing unit associated with the project, do not enter a housing move-in date, simply exit the client and record the exit destination. </a:t>
            </a:r>
          </a:p>
          <a:p>
            <a:endParaRPr lang="en-US" dirty="0" smtClean="0"/>
          </a:p>
          <a:p>
            <a:r>
              <a:rPr lang="en-US" dirty="0" smtClean="0"/>
              <a:t>In the event that the client vacates a housing situation and the project stops paying rental assistance, staff should exit the client from the project with an accurate </a:t>
            </a:r>
            <a:r>
              <a:rPr lang="en-US" i="1" dirty="0" smtClean="0"/>
              <a:t>Project Exit Date </a:t>
            </a:r>
            <a:r>
              <a:rPr lang="en-US" dirty="0" smtClean="0"/>
              <a:t>and </a:t>
            </a:r>
            <a:r>
              <a:rPr lang="en-US" i="1" dirty="0" smtClean="0"/>
              <a:t>Destination </a:t>
            </a:r>
            <a:r>
              <a:rPr lang="en-US" dirty="0" smtClean="0"/>
              <a:t>and create a new </a:t>
            </a:r>
            <a:r>
              <a:rPr lang="en-US" i="1" dirty="0" smtClean="0"/>
              <a:t>Project Start Date </a:t>
            </a:r>
            <a:r>
              <a:rPr lang="en-US" dirty="0" smtClean="0"/>
              <a:t>in a second enrollment for the client on the same or following day. The project would continue working with the client until a new unit is found, at which point a new housing move-in date would be recorded on the second project record. This will ensure that the client’s history of housing is preserved. </a:t>
            </a:r>
          </a:p>
          <a:p>
            <a:r>
              <a:rPr lang="en-US" dirty="0" smtClean="0"/>
              <a:t>If the client moves directly from one unit into another unit, with no days of homelessness in between, it would not be necessary to exit and re-enter them, because their housing move-in date would still accurately reflect the day they entered permanent housing according to that enrollment record. </a:t>
            </a:r>
          </a:p>
          <a:p>
            <a:endParaRPr lang="en-US" dirty="0" smtClean="0"/>
          </a:p>
          <a:p>
            <a:r>
              <a:rPr lang="en-US" dirty="0" smtClean="0"/>
              <a:t>In the event a client is transferred into a PSH or RRH project having already moved into a permanent housing unit, the client’s </a:t>
            </a:r>
            <a:r>
              <a:rPr lang="en-US" i="1" dirty="0" smtClean="0"/>
              <a:t>Project Start Date </a:t>
            </a:r>
            <a:r>
              <a:rPr lang="en-US" dirty="0" smtClean="0"/>
              <a:t>and </a:t>
            </a:r>
            <a:r>
              <a:rPr lang="en-US" i="1" dirty="0" smtClean="0"/>
              <a:t>Housing Move-in Date </a:t>
            </a:r>
            <a:r>
              <a:rPr lang="en-US" dirty="0" smtClean="0"/>
              <a:t>will be the same date. It is not necessary or appropriate to have the </a:t>
            </a:r>
            <a:r>
              <a:rPr lang="en-US" i="1" dirty="0" smtClean="0"/>
              <a:t>Housing Move-in Date </a:t>
            </a:r>
            <a:r>
              <a:rPr lang="en-US" dirty="0" smtClean="0"/>
              <a:t>reflect the original move-in, since the purpose of the data element is to distinguish between housed and homeless statuses during a single enrollment. </a:t>
            </a:r>
          </a:p>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43</a:t>
            </a:fld>
            <a:endParaRPr lang="en-US"/>
          </a:p>
        </p:txBody>
      </p:sp>
    </p:spTree>
    <p:extLst>
      <p:ext uri="{BB962C8B-B14F-4D97-AF65-F5344CB8AC3E}">
        <p14:creationId xmlns:p14="http://schemas.microsoft.com/office/powerpoint/2010/main" val="400367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Updates should use the Interim Review</a:t>
            </a:r>
            <a:r>
              <a:rPr lang="en-US" baseline="0" dirty="0" smtClean="0"/>
              <a:t> Type “Update”</a:t>
            </a:r>
          </a:p>
          <a:p>
            <a:r>
              <a:rPr lang="en-US" baseline="0" dirty="0" smtClean="0"/>
              <a:t>Annual Assessments should use the Interim Review Type “Annual Assessment”</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47</a:t>
            </a:fld>
            <a:endParaRPr lang="en-US"/>
          </a:p>
        </p:txBody>
      </p:sp>
    </p:spTree>
    <p:extLst>
      <p:ext uri="{BB962C8B-B14F-4D97-AF65-F5344CB8AC3E}">
        <p14:creationId xmlns:p14="http://schemas.microsoft.com/office/powerpoint/2010/main" val="598916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way there is not an overlap</a:t>
            </a:r>
            <a:r>
              <a:rPr lang="en-US" baseline="0" dirty="0" smtClean="0"/>
              <a:t> in the Sub-assessment where a client appears to be both receiving and not receiving Food Stamps.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53</a:t>
            </a:fld>
            <a:endParaRPr lang="en-US"/>
          </a:p>
        </p:txBody>
      </p:sp>
    </p:spTree>
    <p:extLst>
      <p:ext uri="{BB962C8B-B14F-4D97-AF65-F5344CB8AC3E}">
        <p14:creationId xmlns:p14="http://schemas.microsoft.com/office/powerpoint/2010/main" val="92312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57</a:t>
            </a:fld>
            <a:endParaRPr lang="en-US"/>
          </a:p>
        </p:txBody>
      </p:sp>
    </p:spTree>
    <p:extLst>
      <p:ext uri="{BB962C8B-B14F-4D97-AF65-F5344CB8AC3E}">
        <p14:creationId xmlns:p14="http://schemas.microsoft.com/office/powerpoint/2010/main" val="65271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60</a:t>
            </a:fld>
            <a:endParaRPr lang="en-US"/>
          </a:p>
        </p:txBody>
      </p:sp>
    </p:spTree>
    <p:extLst>
      <p:ext uri="{BB962C8B-B14F-4D97-AF65-F5344CB8AC3E}">
        <p14:creationId xmlns:p14="http://schemas.microsoft.com/office/powerpoint/2010/main" val="2191921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C72A90-CF1C-470E-8EDB-A1020C6B32F6}" type="slidenum">
              <a:rPr lang="en-US" smtClean="0"/>
              <a:t>63</a:t>
            </a:fld>
            <a:endParaRPr lang="en-US"/>
          </a:p>
        </p:txBody>
      </p:sp>
    </p:spTree>
    <p:extLst>
      <p:ext uri="{BB962C8B-B14F-4D97-AF65-F5344CB8AC3E}">
        <p14:creationId xmlns:p14="http://schemas.microsoft.com/office/powerpoint/2010/main" val="4189174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64</a:t>
            </a:fld>
            <a:endParaRPr lang="en-US"/>
          </a:p>
        </p:txBody>
      </p:sp>
    </p:spTree>
    <p:extLst>
      <p:ext uri="{BB962C8B-B14F-4D97-AF65-F5344CB8AC3E}">
        <p14:creationId xmlns:p14="http://schemas.microsoft.com/office/powerpoint/2010/main" val="169424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 view the</a:t>
            </a:r>
            <a:r>
              <a:rPr lang="en-US" baseline="0" dirty="0" smtClean="0"/>
              <a:t> DC 100 training</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a:t>
            </a:fld>
            <a:endParaRPr lang="en-US"/>
          </a:p>
        </p:txBody>
      </p:sp>
    </p:spTree>
    <p:extLst>
      <p:ext uri="{BB962C8B-B14F-4D97-AF65-F5344CB8AC3E}">
        <p14:creationId xmlns:p14="http://schemas.microsoft.com/office/powerpoint/2010/main" val="3947543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65</a:t>
            </a:fld>
            <a:endParaRPr lang="en-US"/>
          </a:p>
        </p:txBody>
      </p:sp>
    </p:spTree>
    <p:extLst>
      <p:ext uri="{BB962C8B-B14F-4D97-AF65-F5344CB8AC3E}">
        <p14:creationId xmlns:p14="http://schemas.microsoft.com/office/powerpoint/2010/main" val="61216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agencies are able to see</a:t>
            </a:r>
            <a:r>
              <a:rPr lang="en-US" baseline="0" dirty="0" smtClean="0"/>
              <a:t> all of their own information. Only some information is shared across agencies.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5</a:t>
            </a:fld>
            <a:endParaRPr lang="en-US"/>
          </a:p>
        </p:txBody>
      </p:sp>
    </p:spTree>
    <p:extLst>
      <p:ext uri="{BB962C8B-B14F-4D97-AF65-F5344CB8AC3E}">
        <p14:creationId xmlns:p14="http://schemas.microsoft.com/office/powerpoint/2010/main" val="281264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for having these shared vs other data is that these are expected to not change and are used to identify the correct client file. The other data elements are expected to be collected at each project stay and is not necessary for the identification of the correct client file. </a:t>
            </a:r>
          </a:p>
          <a:p>
            <a:endParaRPr lang="en-US" baseline="0" dirty="0" smtClean="0"/>
          </a:p>
          <a:p>
            <a:r>
              <a:rPr lang="en-US" baseline="0" dirty="0" smtClean="0"/>
              <a:t>In order to share this more detailed information and ROI is needed.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a:t>
            </a:fld>
            <a:endParaRPr lang="en-US"/>
          </a:p>
        </p:txBody>
      </p:sp>
    </p:spTree>
    <p:extLst>
      <p:ext uri="{BB962C8B-B14F-4D97-AF65-F5344CB8AC3E}">
        <p14:creationId xmlns:p14="http://schemas.microsoft.com/office/powerpoint/2010/main" val="309728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Security</a:t>
            </a:r>
            <a:r>
              <a:rPr lang="en-US" baseline="0" dirty="0" smtClean="0"/>
              <a:t> is important!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a:t>
            </a:fld>
            <a:endParaRPr lang="en-US"/>
          </a:p>
        </p:txBody>
      </p:sp>
    </p:spTree>
    <p:extLst>
      <p:ext uri="{BB962C8B-B14F-4D97-AF65-F5344CB8AC3E}">
        <p14:creationId xmlns:p14="http://schemas.microsoft.com/office/powerpoint/2010/main" val="297354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Start or Entry means</a:t>
            </a:r>
            <a:r>
              <a:rPr lang="en-US" baseline="0" dirty="0" smtClean="0"/>
              <a:t> different things for different project types.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15</a:t>
            </a:fld>
            <a:endParaRPr lang="en-US"/>
          </a:p>
        </p:txBody>
      </p:sp>
    </p:spTree>
    <p:extLst>
      <p:ext uri="{BB962C8B-B14F-4D97-AF65-F5344CB8AC3E}">
        <p14:creationId xmlns:p14="http://schemas.microsoft.com/office/powerpoint/2010/main" val="396128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MUST search for the client record before you are able to create a new client record. </a:t>
            </a:r>
          </a:p>
          <a:p>
            <a:endParaRPr lang="en-US" baseline="0" dirty="0" smtClean="0"/>
          </a:p>
          <a:p>
            <a:r>
              <a:rPr lang="en-US" baseline="0" dirty="0" smtClean="0"/>
              <a:t>You MUST enter all the information indicated BEFORE you click “Add New Client With This Information”</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19</a:t>
            </a:fld>
            <a:endParaRPr lang="en-US"/>
          </a:p>
        </p:txBody>
      </p:sp>
    </p:spTree>
    <p:extLst>
      <p:ext uri="{BB962C8B-B14F-4D97-AF65-F5344CB8AC3E}">
        <p14:creationId xmlns:p14="http://schemas.microsoft.com/office/powerpoint/2010/main" val="316622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provider is RHY then use RHY</a:t>
            </a:r>
            <a:r>
              <a:rPr lang="en-US" baseline="0" dirty="0" smtClean="0"/>
              <a:t>, for all others use HUD.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30</a:t>
            </a:fld>
            <a:endParaRPr lang="en-US"/>
          </a:p>
        </p:txBody>
      </p:sp>
    </p:spTree>
    <p:extLst>
      <p:ext uri="{BB962C8B-B14F-4D97-AF65-F5344CB8AC3E}">
        <p14:creationId xmlns:p14="http://schemas.microsoft.com/office/powerpoint/2010/main" val="1063458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Client Demographics  are missing, go back up to the Client Demographics box on the Client Profile tab and add the information there. This will ensure the information on is visible to ALL users, not just you. If that section is complete but your assessment is not, add the information to the assessment.</a:t>
            </a:r>
          </a:p>
          <a:p>
            <a:endParaRPr lang="en-US" baseline="0" dirty="0" smtClean="0"/>
          </a:p>
          <a:p>
            <a:r>
              <a:rPr lang="en-US" baseline="0" dirty="0" smtClean="0"/>
              <a:t>It is important that you read each question and answer it as of the program start date/entry date.  </a:t>
            </a:r>
            <a:endParaRPr lang="en-US" dirty="0" smtClean="0"/>
          </a:p>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32</a:t>
            </a:fld>
            <a:endParaRPr lang="en-US"/>
          </a:p>
        </p:txBody>
      </p:sp>
    </p:spTree>
    <p:extLst>
      <p:ext uri="{BB962C8B-B14F-4D97-AF65-F5344CB8AC3E}">
        <p14:creationId xmlns:p14="http://schemas.microsoft.com/office/powerpoint/2010/main" val="119274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1374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41E230-C766-4591-9B5C-B3B39BB49BA9}" type="datetime1">
              <a:rPr lang="en-US" smtClean="0"/>
              <a:t>11/13/2019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hlinkClick r:id="rId2">
                  <a:extLst>
                    <a:ext uri="{A12FA001-AC4F-418D-AE19-62706E023703}">
                      <ahyp:hlinkClr xmlns="" xmlns:ahyp="http://schemas.microsoft.com/office/drawing/2018/hyperlinkcolor" val="tx"/>
                    </a:ext>
                  </a:extLst>
                </a:hlinkClick>
              </a:rPr>
              <a:t>http://www.community-partnership.org/ </a:t>
            </a:r>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C894855C-7D9A-42B0-8350-EAD80949D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5673" y="17543"/>
            <a:ext cx="1576327" cy="1324115"/>
          </a:xfrm>
          <a:prstGeom prst="rect">
            <a:avLst/>
          </a:prstGeom>
        </p:spPr>
      </p:pic>
    </p:spTree>
    <p:extLst>
      <p:ext uri="{BB962C8B-B14F-4D97-AF65-F5344CB8AC3E}">
        <p14:creationId xmlns:p14="http://schemas.microsoft.com/office/powerpoint/2010/main" val="6321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4BCAC1-CE0A-4FD8-89B7-FC463288A4D1}" type="datetime1">
              <a:rPr lang="en-US" smtClean="0"/>
              <a:t>11/13/2019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207472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967D1-1418-4CB5-A0CF-E73FD0193073}" type="datetime1">
              <a:rPr lang="en-US" smtClean="0"/>
              <a:t>11/13/2019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302584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pic>
        <p:nvPicPr>
          <p:cNvPr id="8" name="Picture 7" descr="A picture containing clipart&#10;&#10;Description automatically generated">
            <a:extLst>
              <a:ext uri="{FF2B5EF4-FFF2-40B4-BE49-F238E27FC236}">
                <a16:creationId xmlns:a16="http://schemas.microsoft.com/office/drawing/2014/main" id="{8BF45D0D-4D61-40DA-8AD2-874227EA8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41216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0A29B0-7D93-4553-88D9-4F30164F9EDE}" type="datetime1">
              <a:rPr lang="en-US" smtClean="0"/>
              <a:t>11/13/2019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clipart&#10;&#10;Description automatically generated">
            <a:extLst>
              <a:ext uri="{FF2B5EF4-FFF2-40B4-BE49-F238E27FC236}">
                <a16:creationId xmlns:a16="http://schemas.microsoft.com/office/drawing/2014/main" id="{3068C98C-D757-4AA0-AC7E-AC729DB1B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0183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17920" y="1845735"/>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pic>
        <p:nvPicPr>
          <p:cNvPr id="9" name="Picture 8" descr="A picture containing clipart&#10;&#10;Description automatically generated">
            <a:extLst>
              <a:ext uri="{FF2B5EF4-FFF2-40B4-BE49-F238E27FC236}">
                <a16:creationId xmlns:a16="http://schemas.microsoft.com/office/drawing/2014/main" id="{D1518642-13A6-4C27-A15F-42EBACE5D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8939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hasCustomPrompt="1"/>
          </p:nvPr>
        </p:nvSpPr>
        <p:spPr>
          <a:xfrm>
            <a:off x="109728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8D72B17-11CA-4DDE-9587-AF34C20F14D9}" type="datetime1">
              <a:rPr lang="en-US" smtClean="0"/>
              <a:t>11/13/2019</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4D6E5C64-DBC9-4544-A580-2C2A7B1F0C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317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E2B4E0-197F-4568-B0B1-3EAE63059E56}" type="datetime1">
              <a:rPr lang="en-US" smtClean="0"/>
              <a:t>11/13/2019</a:t>
            </a:fld>
            <a:endParaRPr lang="en-US"/>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a:t>
            </a:fld>
            <a:endParaRPr lang="en-US"/>
          </a:p>
        </p:txBody>
      </p:sp>
      <p:pic>
        <p:nvPicPr>
          <p:cNvPr id="6" name="Picture 5" descr="A picture containing clipart&#10;&#10;Description automatically generated">
            <a:extLst>
              <a:ext uri="{FF2B5EF4-FFF2-40B4-BE49-F238E27FC236}">
                <a16:creationId xmlns:a16="http://schemas.microsoft.com/office/drawing/2014/main" id="{E28B10BF-50BF-48A6-BB05-FFF7EA4D08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54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2477-4E16-4D78-9C3E-8B92D7FF6229}" type="datetime1">
              <a:rPr lang="en-US" smtClean="0"/>
              <a:t>11/13/2019</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3BBEE88C-492D-42D8-AA24-43B103419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9899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accent2"/>
                </a:solidFill>
              </a:defRPr>
            </a:lvl1pPr>
          </a:lstStyle>
          <a:p>
            <a:r>
              <a:rPr lang="en-US" dirty="0">
                <a:hlinkClick r:id="rId2">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E5E9E-24F7-472D-9BEB-6666E7887FA8}" type="slidenum">
              <a:rPr lang="en-US" smtClean="0"/>
              <a:t>‹#›</a:t>
            </a:fld>
            <a:endParaRPr lang="en-US" dirty="0"/>
          </a:p>
        </p:txBody>
      </p:sp>
      <p:pic>
        <p:nvPicPr>
          <p:cNvPr id="10" name="Picture 9" descr="A picture containing clipart&#10;&#10;Description automatically generated">
            <a:extLst>
              <a:ext uri="{FF2B5EF4-FFF2-40B4-BE49-F238E27FC236}">
                <a16:creationId xmlns:a16="http://schemas.microsoft.com/office/drawing/2014/main" id="{20697DA1-DA6C-4971-BBE7-55B8B13140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98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366881-81F2-4F44-98E4-B9278D2866F2}"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t>http://www.community-partnership.org/ </a:t>
            </a:r>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18906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ommunity-partnership.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E1725F-4DD5-4B26-8387-D8D44484A272}" type="datetime1">
              <a:rPr lang="en-US" smtClean="0"/>
              <a:t>11/13/2019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en-US" dirty="0">
                <a:hlinkClick r:id="rId13">
                  <a:extLst>
                    <a:ext uri="{A12FA001-AC4F-418D-AE19-62706E023703}">
                      <ahyp:hlinkClr xmlns=""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E5E9E-24F7-472D-9BEB-6666E7887F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4C68FB8A-A237-4F43-A28A-6D898CAD876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646892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community-partnership.org/" TargetMode="Externa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www.community-partnership.org/"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ommunity-partnership.org/"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community-partnership.org/"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image" Target="../media/image57.png"/></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hyperlink" Target="mailto:hmis@community-partnership.org" TargetMode="External"/><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hyperlink" Target="http://www.community-partnership.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F2E2-D196-4748-9B9C-842CBEED0D01}"/>
              </a:ext>
            </a:extLst>
          </p:cNvPr>
          <p:cNvSpPr>
            <a:spLocks noGrp="1"/>
          </p:cNvSpPr>
          <p:nvPr>
            <p:ph type="ctrTitle"/>
          </p:nvPr>
        </p:nvSpPr>
        <p:spPr/>
        <p:txBody>
          <a:bodyPr/>
          <a:lstStyle/>
          <a:p>
            <a:r>
              <a:rPr lang="en-US" dirty="0" smtClean="0"/>
              <a:t>HMIS Training</a:t>
            </a:r>
            <a:endParaRPr lang="en-US" dirty="0"/>
          </a:p>
        </p:txBody>
      </p:sp>
      <p:sp>
        <p:nvSpPr>
          <p:cNvPr id="3" name="Subtitle 2">
            <a:extLst>
              <a:ext uri="{FF2B5EF4-FFF2-40B4-BE49-F238E27FC236}">
                <a16:creationId xmlns:a16="http://schemas.microsoft.com/office/drawing/2014/main" id="{BDC56B12-369B-425A-9769-EB2012A940B6}"/>
              </a:ext>
            </a:extLst>
          </p:cNvPr>
          <p:cNvSpPr>
            <a:spLocks noGrp="1"/>
          </p:cNvSpPr>
          <p:nvPr>
            <p:ph type="subTitle" idx="1"/>
          </p:nvPr>
        </p:nvSpPr>
        <p:spPr/>
        <p:txBody>
          <a:bodyPr/>
          <a:lstStyle/>
          <a:p>
            <a:r>
              <a:rPr lang="en-US" dirty="0" smtClean="0"/>
              <a:t>DC 103: Youth Entry Exit Workflow</a:t>
            </a:r>
            <a:endParaRPr lang="en-US" dirty="0"/>
          </a:p>
        </p:txBody>
      </p:sp>
      <p:sp>
        <p:nvSpPr>
          <p:cNvPr id="4" name="Footer Placeholder 3"/>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 </a:t>
            </a:r>
            <a:endParaRPr lang="en-US" dirty="0"/>
          </a:p>
        </p:txBody>
      </p:sp>
      <p:sp>
        <p:nvSpPr>
          <p:cNvPr id="5" name="Date Placeholder 4"/>
          <p:cNvSpPr>
            <a:spLocks noGrp="1"/>
          </p:cNvSpPr>
          <p:nvPr>
            <p:ph type="dt" sz="half" idx="10"/>
          </p:nvPr>
        </p:nvSpPr>
        <p:spPr/>
        <p:txBody>
          <a:bodyPr/>
          <a:lstStyle/>
          <a:p>
            <a:fld id="{D39ADED8-6243-4A28-8D4A-8AA0EC8DA5D4}" type="datetime1">
              <a:rPr lang="en-US" smtClean="0"/>
              <a:t>11/13/2019</a:t>
            </a:fld>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a:t>
            </a:fld>
            <a:endParaRPr lang="en-US" dirty="0"/>
          </a:p>
        </p:txBody>
      </p:sp>
    </p:spTree>
    <p:extLst>
      <p:ext uri="{BB962C8B-B14F-4D97-AF65-F5344CB8AC3E}">
        <p14:creationId xmlns:p14="http://schemas.microsoft.com/office/powerpoint/2010/main" val="333248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Logging In</a:t>
            </a:r>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10</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
        <p:nvSpPr>
          <p:cNvPr id="7" name="TextBox 6"/>
          <p:cNvSpPr txBox="1"/>
          <p:nvPr/>
        </p:nvSpPr>
        <p:spPr>
          <a:xfrm>
            <a:off x="1013791" y="2256183"/>
            <a:ext cx="2763079" cy="923330"/>
          </a:xfrm>
          <a:prstGeom prst="rect">
            <a:avLst/>
          </a:prstGeom>
          <a:noFill/>
        </p:spPr>
        <p:txBody>
          <a:bodyPr wrap="square" rtlCol="0">
            <a:spAutoFit/>
          </a:bodyPr>
          <a:lstStyle/>
          <a:p>
            <a:r>
              <a:rPr lang="en-US" dirty="0"/>
              <a:t>Training site: </a:t>
            </a:r>
            <a:r>
              <a:rPr lang="en-US" dirty="0">
                <a:solidFill>
                  <a:schemeClr val="accent2">
                    <a:lumMod val="60000"/>
                    <a:lumOff val="40000"/>
                  </a:schemeClr>
                </a:solidFill>
              </a:rPr>
              <a:t>https://sp5.servicept.com/washdc_demo</a:t>
            </a:r>
            <a:r>
              <a:rPr lang="en-US" dirty="0" smtClean="0">
                <a:solidFill>
                  <a:schemeClr val="accent2">
                    <a:lumMod val="60000"/>
                    <a:lumOff val="40000"/>
                  </a:schemeClr>
                </a:solidFill>
              </a:rPr>
              <a:t>/ </a:t>
            </a:r>
            <a:endParaRPr lang="en-US" dirty="0">
              <a:solidFill>
                <a:schemeClr val="accent2">
                  <a:lumMod val="60000"/>
                  <a:lumOff val="40000"/>
                </a:schemeClr>
              </a:solidFill>
            </a:endParaRPr>
          </a:p>
        </p:txBody>
      </p:sp>
      <p:sp>
        <p:nvSpPr>
          <p:cNvPr id="8" name="TextBox 7"/>
          <p:cNvSpPr txBox="1"/>
          <p:nvPr/>
        </p:nvSpPr>
        <p:spPr>
          <a:xfrm>
            <a:off x="8140147" y="2256183"/>
            <a:ext cx="3279913" cy="646331"/>
          </a:xfrm>
          <a:prstGeom prst="rect">
            <a:avLst/>
          </a:prstGeom>
          <a:noFill/>
        </p:spPr>
        <p:txBody>
          <a:bodyPr wrap="square" rtlCol="0">
            <a:spAutoFit/>
          </a:bodyPr>
          <a:lstStyle/>
          <a:p>
            <a:r>
              <a:rPr lang="en-US" dirty="0" smtClean="0"/>
              <a:t>Live site: </a:t>
            </a:r>
            <a:r>
              <a:rPr lang="en-US" dirty="0" smtClean="0">
                <a:solidFill>
                  <a:schemeClr val="accent2">
                    <a:lumMod val="60000"/>
                    <a:lumOff val="40000"/>
                  </a:schemeClr>
                </a:solidFill>
              </a:rPr>
              <a:t>https://washdc.servicept.com  </a:t>
            </a:r>
            <a:endParaRPr lang="en-US" dirty="0">
              <a:solidFill>
                <a:schemeClr val="accent2">
                  <a:lumMod val="60000"/>
                  <a:lumOff val="40000"/>
                </a:schemeClr>
              </a:solidFill>
            </a:endParaRPr>
          </a:p>
        </p:txBody>
      </p:sp>
      <p:sp>
        <p:nvSpPr>
          <p:cNvPr id="9" name="TextBox 8"/>
          <p:cNvSpPr txBox="1"/>
          <p:nvPr/>
        </p:nvSpPr>
        <p:spPr>
          <a:xfrm>
            <a:off x="1097280" y="4025348"/>
            <a:ext cx="2675029" cy="369332"/>
          </a:xfrm>
          <a:prstGeom prst="rect">
            <a:avLst/>
          </a:prstGeom>
          <a:noFill/>
        </p:spPr>
        <p:txBody>
          <a:bodyPr wrap="square" rtlCol="0">
            <a:spAutoFit/>
          </a:bodyPr>
          <a:lstStyle/>
          <a:p>
            <a:r>
              <a:rPr lang="en-US" dirty="0" smtClean="0"/>
              <a:t>Forgot your password? </a:t>
            </a:r>
            <a:endParaRPr lang="en-US" dirty="0"/>
          </a:p>
        </p:txBody>
      </p:sp>
      <p:sp>
        <p:nvSpPr>
          <p:cNvPr id="11" name="TextBox 10"/>
          <p:cNvSpPr txBox="1"/>
          <p:nvPr/>
        </p:nvSpPr>
        <p:spPr>
          <a:xfrm>
            <a:off x="8096359" y="4025348"/>
            <a:ext cx="3059321" cy="369332"/>
          </a:xfrm>
          <a:prstGeom prst="rect">
            <a:avLst/>
          </a:prstGeom>
          <a:noFill/>
        </p:spPr>
        <p:txBody>
          <a:bodyPr wrap="square" rtlCol="0">
            <a:spAutoFit/>
          </a:bodyPr>
          <a:lstStyle/>
          <a:p>
            <a:r>
              <a:rPr lang="en-US" dirty="0" smtClean="0"/>
              <a:t>Click here! </a:t>
            </a:r>
            <a:endParaRPr lang="en-US" dirty="0"/>
          </a:p>
        </p:txBody>
      </p:sp>
      <p:sp>
        <p:nvSpPr>
          <p:cNvPr id="12" name="Right Arrow 11"/>
          <p:cNvSpPr/>
          <p:nvPr/>
        </p:nvSpPr>
        <p:spPr>
          <a:xfrm rot="9551657">
            <a:off x="7205834" y="4770769"/>
            <a:ext cx="870450" cy="272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046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2"/>
          <a:stretch>
            <a:fillRect/>
          </a:stretch>
        </p:blipFill>
        <p:spPr>
          <a:xfrm>
            <a:off x="5017256" y="1845734"/>
            <a:ext cx="6811478" cy="3938840"/>
          </a:xfrm>
          <a:prstGeom prst="rect">
            <a:avLst/>
          </a:prstGeom>
        </p:spPr>
      </p:pic>
      <p:sp>
        <p:nvSpPr>
          <p:cNvPr id="8" name="Title 7"/>
          <p:cNvSpPr>
            <a:spLocks noGrp="1"/>
          </p:cNvSpPr>
          <p:nvPr>
            <p:ph type="title"/>
          </p:nvPr>
        </p:nvSpPr>
        <p:spPr/>
        <p:txBody>
          <a:bodyPr/>
          <a:lstStyle/>
          <a:p>
            <a:r>
              <a:rPr lang="en-US" dirty="0" smtClean="0"/>
              <a:t>System News</a:t>
            </a:r>
            <a:endParaRPr lang="en-US" dirty="0"/>
          </a:p>
        </p:txBody>
      </p:sp>
      <p:sp>
        <p:nvSpPr>
          <p:cNvPr id="9" name="Content Placeholder 8"/>
          <p:cNvSpPr>
            <a:spLocks noGrp="1"/>
          </p:cNvSpPr>
          <p:nvPr>
            <p:ph sz="half" idx="1"/>
          </p:nvPr>
        </p:nvSpPr>
        <p:spPr>
          <a:xfrm>
            <a:off x="1097279" y="1845734"/>
            <a:ext cx="3772895" cy="4023360"/>
          </a:xfrm>
        </p:spPr>
        <p:txBody>
          <a:bodyPr/>
          <a:lstStyle/>
          <a:p>
            <a:r>
              <a:rPr lang="en-US" dirty="0" smtClean="0"/>
              <a:t>We are using System News to alert Users to changes in the system, as well as scheduled system down time. </a:t>
            </a:r>
            <a:endParaRPr lang="en-US" dirty="0"/>
          </a:p>
          <a:p>
            <a:r>
              <a:rPr lang="en-US" dirty="0" smtClean="0"/>
              <a:t>We will also be populating it with other resources so stay tuned… </a:t>
            </a:r>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11</a:t>
            </a:fld>
            <a:endParaRPr lang="en-US"/>
          </a:p>
        </p:txBody>
      </p:sp>
      <p:sp>
        <p:nvSpPr>
          <p:cNvPr id="6" name="Right Arrow 5"/>
          <p:cNvSpPr/>
          <p:nvPr/>
        </p:nvSpPr>
        <p:spPr>
          <a:xfrm rot="11565987" flipV="1">
            <a:off x="9259601" y="3581845"/>
            <a:ext cx="1260897" cy="466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940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Introduction to ClientPoint</a:t>
            </a:r>
            <a:endParaRPr lang="en-US" dirty="0"/>
          </a:p>
        </p:txBody>
      </p:sp>
      <p:sp>
        <p:nvSpPr>
          <p:cNvPr id="9" name="Content Placeholder 8"/>
          <p:cNvSpPr>
            <a:spLocks noGrp="1"/>
          </p:cNvSpPr>
          <p:nvPr>
            <p:ph idx="1"/>
          </p:nvPr>
        </p:nvSpPr>
        <p:spPr>
          <a:xfrm>
            <a:off x="4800600" y="2377441"/>
            <a:ext cx="6492240" cy="1928554"/>
          </a:xfrm>
        </p:spPr>
        <p:txBody>
          <a:bodyPr/>
          <a:lstStyle/>
          <a:p>
            <a:r>
              <a:rPr lang="en-US" dirty="0" smtClean="0"/>
              <a:t>ClientPoint is used by most Agencies in order to document program stays, case plans, services provided, and case managers. </a:t>
            </a:r>
          </a:p>
          <a:p>
            <a:r>
              <a:rPr lang="en-US" dirty="0" smtClean="0"/>
              <a:t>The primary method of tracking program stays in ClientPoint is Entry/Exits. </a:t>
            </a:r>
          </a:p>
          <a:p>
            <a:endParaRPr lang="en-US" dirty="0"/>
          </a:p>
          <a:p>
            <a:endParaRPr lang="en-US" dirty="0"/>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12</a:t>
            </a:fld>
            <a:endParaRPr lang="en-US"/>
          </a:p>
        </p:txBody>
      </p:sp>
    </p:spTree>
    <p:extLst>
      <p:ext uri="{BB962C8B-B14F-4D97-AF65-F5344CB8AC3E}">
        <p14:creationId xmlns:p14="http://schemas.microsoft.com/office/powerpoint/2010/main" val="2463030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13</a:t>
            </a:fld>
            <a:endParaRPr lang="en-US"/>
          </a:p>
        </p:txBody>
      </p:sp>
      <p:pic>
        <p:nvPicPr>
          <p:cNvPr id="5" name="Picture 4"/>
          <p:cNvPicPr>
            <a:picLocks noChangeAspect="1"/>
          </p:cNvPicPr>
          <p:nvPr/>
        </p:nvPicPr>
        <p:blipFill>
          <a:blip r:embed="rId3"/>
          <a:stretch>
            <a:fillRect/>
          </a:stretch>
        </p:blipFill>
        <p:spPr>
          <a:xfrm>
            <a:off x="2017483" y="1082387"/>
            <a:ext cx="8232110" cy="4760343"/>
          </a:xfrm>
          <a:prstGeom prst="rect">
            <a:avLst/>
          </a:prstGeom>
        </p:spPr>
      </p:pic>
      <p:sp>
        <p:nvSpPr>
          <p:cNvPr id="6" name="Right Arrow 5"/>
          <p:cNvSpPr/>
          <p:nvPr/>
        </p:nvSpPr>
        <p:spPr>
          <a:xfrm>
            <a:off x="1305098" y="3150524"/>
            <a:ext cx="712385" cy="224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217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Entry/Exit Workflow</a:t>
            </a:r>
            <a:endParaRPr lang="en-US" dirty="0"/>
          </a:p>
        </p:txBody>
      </p:sp>
      <p:sp>
        <p:nvSpPr>
          <p:cNvPr id="3" name="Content Placeholder 2"/>
          <p:cNvSpPr>
            <a:spLocks noGrp="1"/>
          </p:cNvSpPr>
          <p:nvPr>
            <p:ph idx="1"/>
          </p:nvPr>
        </p:nvSpPr>
        <p:spPr/>
        <p:txBody>
          <a:bodyPr>
            <a:normAutofit/>
          </a:bodyPr>
          <a:lstStyle/>
          <a:p>
            <a:r>
              <a:rPr lang="en-US" dirty="0"/>
              <a:t>Tracking clients served by a given provider using Program Entry Date and Program Exit is an Entry/Exit Workflow.</a:t>
            </a:r>
          </a:p>
          <a:p>
            <a:pPr marL="0" indent="0">
              <a:buNone/>
            </a:pPr>
            <a:endParaRPr lang="en-US" dirty="0"/>
          </a:p>
          <a:p>
            <a:r>
              <a:rPr lang="en-US" dirty="0"/>
              <a:t>Programs contributing data to the DC HMIS that use an Entry/Exit Workflow include:</a:t>
            </a:r>
          </a:p>
          <a:p>
            <a:pPr lvl="1"/>
            <a:r>
              <a:rPr lang="en-US" dirty="0"/>
              <a:t>Emergency and Temporary Shelters for Families;</a:t>
            </a:r>
          </a:p>
          <a:p>
            <a:pPr lvl="1"/>
            <a:r>
              <a:rPr lang="en-US" dirty="0"/>
              <a:t>Temporary Shelters for Singles;</a:t>
            </a:r>
          </a:p>
          <a:p>
            <a:pPr lvl="1"/>
            <a:r>
              <a:rPr lang="en-US" dirty="0"/>
              <a:t>Transitional Housing Programs for Families and Singles;</a:t>
            </a:r>
          </a:p>
          <a:p>
            <a:pPr lvl="1"/>
            <a:r>
              <a:rPr lang="en-US" dirty="0"/>
              <a:t>Permanent Supportive Housing Programs for Families and Singles; and</a:t>
            </a:r>
          </a:p>
          <a:p>
            <a:pPr lvl="1"/>
            <a:r>
              <a:rPr lang="en-US" dirty="0"/>
              <a:t>Rapid Rehousing Programs for Families and Singles.</a:t>
            </a:r>
          </a:p>
          <a:p>
            <a:pPr lvl="1"/>
            <a:endParaRPr lang="en-US" dirty="0"/>
          </a:p>
          <a:p>
            <a:r>
              <a:rPr lang="en-US" dirty="0"/>
              <a:t>If you are unsure which program type you operate, please contact the </a:t>
            </a:r>
            <a:r>
              <a:rPr lang="en-US" dirty="0" smtClean="0"/>
              <a:t>HMIS Helpdesk.</a:t>
            </a:r>
            <a:endParaRPr lang="en-US" dirty="0"/>
          </a:p>
          <a:p>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14</a:t>
            </a:fld>
            <a:endParaRPr lang="en-US" dirty="0"/>
          </a:p>
        </p:txBody>
      </p:sp>
    </p:spTree>
    <p:extLst>
      <p:ext uri="{BB962C8B-B14F-4D97-AF65-F5344CB8AC3E}">
        <p14:creationId xmlns:p14="http://schemas.microsoft.com/office/powerpoint/2010/main" val="1303511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Entry mean for my project type? </a:t>
            </a:r>
            <a:endParaRPr lang="en-US" dirty="0"/>
          </a:p>
        </p:txBody>
      </p:sp>
      <p:sp>
        <p:nvSpPr>
          <p:cNvPr id="3" name="Content Placeholder 2"/>
          <p:cNvSpPr>
            <a:spLocks noGrp="1"/>
          </p:cNvSpPr>
          <p:nvPr>
            <p:ph idx="1"/>
          </p:nvPr>
        </p:nvSpPr>
        <p:spPr>
          <a:xfrm>
            <a:off x="4239491" y="477983"/>
            <a:ext cx="7053349" cy="5746172"/>
          </a:xfrm>
        </p:spPr>
        <p:txBody>
          <a:bodyPr>
            <a:normAutofit lnSpcReduction="10000"/>
          </a:bodyPr>
          <a:lstStyle/>
          <a:p>
            <a:r>
              <a:rPr lang="en-US" b="1" dirty="0" smtClean="0"/>
              <a:t>Street Outreach:</a:t>
            </a:r>
          </a:p>
          <a:p>
            <a:pPr lvl="1"/>
            <a:r>
              <a:rPr lang="en-US" dirty="0" smtClean="0"/>
              <a:t>Date of first contact with the client</a:t>
            </a:r>
          </a:p>
          <a:p>
            <a:r>
              <a:rPr lang="en-US" b="1" dirty="0" smtClean="0"/>
              <a:t>Emergency Shelter:</a:t>
            </a:r>
          </a:p>
          <a:p>
            <a:pPr lvl="1"/>
            <a:r>
              <a:rPr lang="en-US" dirty="0" smtClean="0"/>
              <a:t>Night the client first stayed in shelter</a:t>
            </a:r>
          </a:p>
          <a:p>
            <a:r>
              <a:rPr lang="en-US" b="1" dirty="0" smtClean="0"/>
              <a:t>Transitional Housing</a:t>
            </a:r>
            <a:r>
              <a:rPr lang="en-US" dirty="0" smtClean="0"/>
              <a:t>:</a:t>
            </a:r>
          </a:p>
          <a:p>
            <a:pPr lvl="1"/>
            <a:r>
              <a:rPr lang="en-US" dirty="0" smtClean="0"/>
              <a:t>Date the client moves into the residential project (first night in residence)</a:t>
            </a:r>
          </a:p>
          <a:p>
            <a:r>
              <a:rPr lang="en-US" b="1" dirty="0" smtClean="0"/>
              <a:t>Permanent Housing </a:t>
            </a:r>
            <a:r>
              <a:rPr lang="en-US" dirty="0" smtClean="0"/>
              <a:t>including </a:t>
            </a:r>
            <a:r>
              <a:rPr lang="en-US" b="1" dirty="0" smtClean="0"/>
              <a:t>Rapid Re-housing:</a:t>
            </a:r>
          </a:p>
          <a:p>
            <a:pPr lvl="1"/>
            <a:r>
              <a:rPr lang="en-US" dirty="0" smtClean="0"/>
              <a:t>Date client was admitted into project</a:t>
            </a:r>
          </a:p>
          <a:p>
            <a:pPr lvl="1"/>
            <a:r>
              <a:rPr lang="en-US" dirty="0" smtClean="0"/>
              <a:t>To be admitted indicates the following factors have been met:</a:t>
            </a:r>
          </a:p>
          <a:p>
            <a:pPr lvl="2"/>
            <a:r>
              <a:rPr lang="en-US" dirty="0" smtClean="0"/>
              <a:t>Information provided by the client or from the referral indicates they meet the criteria for admission</a:t>
            </a:r>
          </a:p>
          <a:p>
            <a:pPr lvl="2"/>
            <a:r>
              <a:rPr lang="en-US" dirty="0" smtClean="0"/>
              <a:t>The client has indicated they want to be housed in this project</a:t>
            </a:r>
          </a:p>
          <a:p>
            <a:pPr lvl="2"/>
            <a:r>
              <a:rPr lang="en-US" dirty="0" smtClean="0"/>
              <a:t>The client is able to access services and housing through the project. The expectation is the project has a housing opening or expects to have on in a reasonably short amount of time</a:t>
            </a:r>
          </a:p>
          <a:p>
            <a:r>
              <a:rPr lang="en-US" b="1" dirty="0" smtClean="0"/>
              <a:t>Supportive Services Only, Day Shelters, Homelessness Prevention, Coordinated Entry: </a:t>
            </a:r>
          </a:p>
          <a:p>
            <a:pPr lvl="1"/>
            <a:r>
              <a:rPr lang="en-US" dirty="0" smtClean="0"/>
              <a:t>Date the client first began working with the project and generally received the first provision of service. </a:t>
            </a:r>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dirty="0" smtClean="0">
                <a:hlinkClick r:id="rId3">
                  <a:extLst>
                    <a:ext uri="{A12FA001-AC4F-418D-AE19-62706E023703}">
                      <ahyp:hlinkClr xmlns="" xmlns:ahyp="http://schemas.microsoft.com/office/drawing/2018/hyperlinkcolor" val="tx"/>
                    </a:ext>
                  </a:extLst>
                </a:hlinkClick>
              </a:rPr>
              <a:t>http://www.community-partnership.org/</a:t>
            </a:r>
            <a:endParaRPr lang="en-US" dirty="0"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15</a:t>
            </a:fld>
            <a:endParaRPr lang="en-US" dirty="0"/>
          </a:p>
        </p:txBody>
      </p:sp>
    </p:spTree>
    <p:extLst>
      <p:ext uri="{BB962C8B-B14F-4D97-AF65-F5344CB8AC3E}">
        <p14:creationId xmlns:p14="http://schemas.microsoft.com/office/powerpoint/2010/main" val="221522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 Client</a:t>
            </a:r>
            <a:endParaRPr lang="en-US" dirty="0"/>
          </a:p>
        </p:txBody>
      </p:sp>
      <p:sp>
        <p:nvSpPr>
          <p:cNvPr id="3" name="Content Placeholder 2"/>
          <p:cNvSpPr>
            <a:spLocks noGrp="1"/>
          </p:cNvSpPr>
          <p:nvPr>
            <p:ph idx="1"/>
          </p:nvPr>
        </p:nvSpPr>
        <p:spPr>
          <a:xfrm>
            <a:off x="4800600" y="2441864"/>
            <a:ext cx="6492240" cy="3547456"/>
          </a:xfrm>
        </p:spPr>
        <p:txBody>
          <a:bodyPr/>
          <a:lstStyle/>
          <a:p>
            <a:r>
              <a:rPr lang="en-US" dirty="0" smtClean="0"/>
              <a:t>You will need to search for a client in order to add the client to your program</a:t>
            </a:r>
          </a:p>
          <a:p>
            <a:endParaRPr lang="en-US" dirty="0"/>
          </a:p>
          <a:p>
            <a:r>
              <a:rPr lang="en-US" dirty="0" smtClean="0"/>
              <a:t>You can search for the client by name, or if you know the client’s ID #, you can use that. </a:t>
            </a:r>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16</a:t>
            </a:fld>
            <a:endParaRPr lang="en-US" dirty="0"/>
          </a:p>
        </p:txBody>
      </p:sp>
    </p:spTree>
    <p:extLst>
      <p:ext uri="{BB962C8B-B14F-4D97-AF65-F5344CB8AC3E}">
        <p14:creationId xmlns:p14="http://schemas.microsoft.com/office/powerpoint/2010/main" val="3012200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17</a:t>
            </a:fld>
            <a:endParaRPr lang="en-US"/>
          </a:p>
        </p:txBody>
      </p:sp>
      <p:pic>
        <p:nvPicPr>
          <p:cNvPr id="5" name="Picture 4"/>
          <p:cNvPicPr>
            <a:picLocks noChangeAspect="1"/>
          </p:cNvPicPr>
          <p:nvPr/>
        </p:nvPicPr>
        <p:blipFill>
          <a:blip r:embed="rId3"/>
          <a:stretch>
            <a:fillRect/>
          </a:stretch>
        </p:blipFill>
        <p:spPr>
          <a:xfrm>
            <a:off x="882110" y="893618"/>
            <a:ext cx="10071640" cy="4897582"/>
          </a:xfrm>
          <a:prstGeom prst="rect">
            <a:avLst/>
          </a:prstGeom>
        </p:spPr>
      </p:pic>
      <p:sp>
        <p:nvSpPr>
          <p:cNvPr id="6" name="Rounded Rectangle 5"/>
          <p:cNvSpPr/>
          <p:nvPr/>
        </p:nvSpPr>
        <p:spPr>
          <a:xfrm>
            <a:off x="1097280" y="1756064"/>
            <a:ext cx="3059084" cy="4052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486400" y="1756064"/>
            <a:ext cx="1683327" cy="3740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82110" y="5101936"/>
            <a:ext cx="3489424" cy="48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82110" y="4166755"/>
            <a:ext cx="1040208" cy="4156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97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client file</a:t>
            </a:r>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18</a:t>
            </a:fld>
            <a:endParaRPr lang="en-US" dirty="0"/>
          </a:p>
        </p:txBody>
      </p:sp>
      <p:sp>
        <p:nvSpPr>
          <p:cNvPr id="9" name="Content Placeholder 8"/>
          <p:cNvSpPr>
            <a:spLocks noGrp="1"/>
          </p:cNvSpPr>
          <p:nvPr>
            <p:ph idx="1"/>
          </p:nvPr>
        </p:nvSpPr>
        <p:spPr>
          <a:xfrm>
            <a:off x="4800600" y="2431472"/>
            <a:ext cx="6492240" cy="3557847"/>
          </a:xfrm>
        </p:spPr>
        <p:txBody>
          <a:bodyPr/>
          <a:lstStyle/>
          <a:p>
            <a:r>
              <a:rPr lang="en-US" dirty="0" smtClean="0"/>
              <a:t>If you do not find a client record for the client you are serving, you will need to create a new client record. </a:t>
            </a:r>
          </a:p>
          <a:p>
            <a:endParaRPr lang="en-US" dirty="0"/>
          </a:p>
          <a:p>
            <a:r>
              <a:rPr lang="en-US" dirty="0" smtClean="0"/>
              <a:t>This is done from the Search box in ClientPoint. </a:t>
            </a:r>
          </a:p>
          <a:p>
            <a:endParaRPr lang="en-US" dirty="0"/>
          </a:p>
          <a:p>
            <a:pPr marL="0" indent="0">
              <a:buNone/>
            </a:pPr>
            <a:endParaRPr lang="en-US" dirty="0"/>
          </a:p>
        </p:txBody>
      </p:sp>
    </p:spTree>
    <p:extLst>
      <p:ext uri="{BB962C8B-B14F-4D97-AF65-F5344CB8AC3E}">
        <p14:creationId xmlns:p14="http://schemas.microsoft.com/office/powerpoint/2010/main" val="3988984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19</a:t>
            </a:fld>
            <a:endParaRPr lang="en-US"/>
          </a:p>
        </p:txBody>
      </p:sp>
      <p:pic>
        <p:nvPicPr>
          <p:cNvPr id="7" name="Picture 6"/>
          <p:cNvPicPr>
            <a:picLocks noChangeAspect="1"/>
          </p:cNvPicPr>
          <p:nvPr/>
        </p:nvPicPr>
        <p:blipFill>
          <a:blip r:embed="rId4"/>
          <a:stretch>
            <a:fillRect/>
          </a:stretch>
        </p:blipFill>
        <p:spPr>
          <a:xfrm>
            <a:off x="717296" y="883227"/>
            <a:ext cx="10431826" cy="4925290"/>
          </a:xfrm>
          <a:prstGeom prst="rect">
            <a:avLst/>
          </a:prstGeom>
        </p:spPr>
      </p:pic>
      <p:sp>
        <p:nvSpPr>
          <p:cNvPr id="8" name="Rounded Rectangle 7"/>
          <p:cNvSpPr/>
          <p:nvPr/>
        </p:nvSpPr>
        <p:spPr>
          <a:xfrm>
            <a:off x="935182" y="1859973"/>
            <a:ext cx="3169227" cy="3948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96791" y="1880755"/>
            <a:ext cx="1797627" cy="3948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097280" y="2254827"/>
            <a:ext cx="4441075" cy="301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097280" y="2774373"/>
            <a:ext cx="3007129" cy="3532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97280" y="3179618"/>
            <a:ext cx="4150129" cy="301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97280" y="3512127"/>
            <a:ext cx="3266902" cy="3948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933209" y="2275609"/>
            <a:ext cx="2982191" cy="273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953991" y="2556164"/>
            <a:ext cx="4333009" cy="218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933209" y="2774373"/>
            <a:ext cx="5122718" cy="3532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933209" y="3179618"/>
            <a:ext cx="4592782" cy="3325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953990" y="3512127"/>
            <a:ext cx="4333009" cy="266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943600" y="3844637"/>
            <a:ext cx="3543300" cy="3774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2027" y="4395355"/>
            <a:ext cx="2535382"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26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8" name="Content Placeholder 7"/>
          <p:cNvSpPr>
            <a:spLocks noGrp="1"/>
          </p:cNvSpPr>
          <p:nvPr>
            <p:ph sz="half" idx="1"/>
          </p:nvPr>
        </p:nvSpPr>
        <p:spPr/>
        <p:txBody>
          <a:bodyPr>
            <a:normAutofit/>
          </a:bodyPr>
          <a:lstStyle/>
          <a:p>
            <a:r>
              <a:rPr lang="en-US" dirty="0"/>
              <a:t>HMIS Basics Recap</a:t>
            </a:r>
          </a:p>
          <a:p>
            <a:r>
              <a:rPr lang="en-US" dirty="0"/>
              <a:t>Introduction to ClientPoint</a:t>
            </a:r>
          </a:p>
          <a:p>
            <a:r>
              <a:rPr lang="en-US" dirty="0"/>
              <a:t>The Entry/Exit Workflow</a:t>
            </a:r>
          </a:p>
          <a:p>
            <a:r>
              <a:rPr lang="en-US" dirty="0"/>
              <a:t>What does entry mean for my project type?</a:t>
            </a:r>
          </a:p>
          <a:p>
            <a:r>
              <a:rPr lang="en-US" dirty="0"/>
              <a:t>Creating a new client</a:t>
            </a:r>
          </a:p>
          <a:p>
            <a:r>
              <a:rPr lang="en-US" dirty="0"/>
              <a:t>Completing Client Profile information</a:t>
            </a:r>
          </a:p>
          <a:p>
            <a:r>
              <a:rPr lang="en-US" dirty="0"/>
              <a:t>Creating an entry</a:t>
            </a:r>
          </a:p>
          <a:p>
            <a:r>
              <a:rPr lang="en-US" dirty="0"/>
              <a:t>Entry Assessment</a:t>
            </a:r>
          </a:p>
          <a:p>
            <a:endParaRPr lang="en-US" dirty="0"/>
          </a:p>
        </p:txBody>
      </p:sp>
      <p:sp>
        <p:nvSpPr>
          <p:cNvPr id="9" name="Content Placeholder 8"/>
          <p:cNvSpPr>
            <a:spLocks noGrp="1"/>
          </p:cNvSpPr>
          <p:nvPr>
            <p:ph sz="half" idx="2"/>
          </p:nvPr>
        </p:nvSpPr>
        <p:spPr/>
        <p:txBody>
          <a:bodyPr>
            <a:normAutofit/>
          </a:bodyPr>
          <a:lstStyle/>
          <a:p>
            <a:r>
              <a:rPr lang="en-US" dirty="0"/>
              <a:t>Rapid Re-housing and Permanent Housing</a:t>
            </a:r>
          </a:p>
          <a:p>
            <a:pPr lvl="1"/>
            <a:r>
              <a:rPr lang="en-US" dirty="0"/>
              <a:t>Housing Move In Date</a:t>
            </a:r>
          </a:p>
          <a:p>
            <a:pPr lvl="1"/>
            <a:r>
              <a:rPr lang="en-US" dirty="0"/>
              <a:t>Annual Assessments</a:t>
            </a:r>
          </a:p>
          <a:p>
            <a:r>
              <a:rPr lang="en-US" dirty="0"/>
              <a:t>Exiting a client</a:t>
            </a:r>
          </a:p>
          <a:p>
            <a:r>
              <a:rPr lang="en-US" dirty="0"/>
              <a:t>2020 Data Standards Changes</a:t>
            </a:r>
          </a:p>
          <a:p>
            <a:r>
              <a:rPr lang="en-US" dirty="0"/>
              <a:t>Common Data Entry Errors</a:t>
            </a:r>
          </a:p>
          <a:p>
            <a:r>
              <a:rPr lang="en-US" dirty="0"/>
              <a:t>Additional Resources</a:t>
            </a:r>
          </a:p>
          <a:p>
            <a:endParaRPr lang="en-US" dirty="0"/>
          </a:p>
        </p:txBody>
      </p:sp>
      <p:sp>
        <p:nvSpPr>
          <p:cNvPr id="6" name="Date Placeholder 5"/>
          <p:cNvSpPr>
            <a:spLocks noGrp="1"/>
          </p:cNvSpPr>
          <p:nvPr>
            <p:ph type="dt" sz="half" idx="10"/>
          </p:nvPr>
        </p:nvSpPr>
        <p:spPr/>
        <p:txBody>
          <a:bodyPr/>
          <a:lstStyle/>
          <a:p>
            <a:fld id="{DE9A3D2F-5E4C-492C-AAB2-96ECA74046E3}" type="datetime1">
              <a:rPr lang="en-US" smtClean="0"/>
              <a:t>11/13/2019</a:t>
            </a:fld>
            <a:endParaRPr lang="en-US"/>
          </a:p>
        </p:txBody>
      </p:sp>
      <p:sp>
        <p:nvSpPr>
          <p:cNvPr id="4" name="Footer Placeholder 3"/>
          <p:cNvSpPr>
            <a:spLocks noGrp="1"/>
          </p:cNvSpPr>
          <p:nvPr>
            <p:ph type="ftr" sz="quarter" idx="11"/>
          </p:nvPr>
        </p:nvSpPr>
        <p:spPr/>
        <p:txBody>
          <a:bodyPr/>
          <a:lstStyle/>
          <a:p>
            <a:r>
              <a:rPr lang="en-US" dirty="0" smtClean="0">
                <a:hlinkClick r:id="rId2">
                  <a:extLst>
                    <a:ext uri="{A12FA001-AC4F-418D-AE19-62706E023703}">
                      <ahyp:hlinkClr xmlns="" xmlns:ahyp="http://schemas.microsoft.com/office/drawing/2018/hyperlinkcolor" val="tx"/>
                    </a:ext>
                  </a:extLst>
                </a:hlinkClick>
              </a:rPr>
              <a:t>http://www.community-partnership.org/</a:t>
            </a:r>
            <a:endParaRPr lang="en-US" dirty="0"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a:t>
            </a:fld>
            <a:endParaRPr lang="en-US"/>
          </a:p>
        </p:txBody>
      </p:sp>
    </p:spTree>
    <p:extLst>
      <p:ext uri="{BB962C8B-B14F-4D97-AF65-F5344CB8AC3E}">
        <p14:creationId xmlns:p14="http://schemas.microsoft.com/office/powerpoint/2010/main" val="3831212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the Client Profile Information</a:t>
            </a:r>
            <a:endParaRPr lang="en-US" dirty="0"/>
          </a:p>
        </p:txBody>
      </p:sp>
      <p:sp>
        <p:nvSpPr>
          <p:cNvPr id="3" name="Content Placeholder 2"/>
          <p:cNvSpPr>
            <a:spLocks noGrp="1"/>
          </p:cNvSpPr>
          <p:nvPr>
            <p:ph idx="1"/>
          </p:nvPr>
        </p:nvSpPr>
        <p:spPr>
          <a:xfrm>
            <a:off x="4800600" y="2286000"/>
            <a:ext cx="6492240" cy="3703320"/>
          </a:xfrm>
        </p:spPr>
        <p:txBody>
          <a:bodyPr/>
          <a:lstStyle/>
          <a:p>
            <a:r>
              <a:rPr lang="en-US" dirty="0"/>
              <a:t>Once in the Client record in ClientPoint, navigate to the Client Profile. </a:t>
            </a:r>
            <a:endParaRPr lang="en-US" dirty="0" smtClean="0"/>
          </a:p>
          <a:p>
            <a:r>
              <a:rPr lang="en-US" dirty="0" smtClean="0"/>
              <a:t>If </a:t>
            </a:r>
            <a:r>
              <a:rPr lang="en-US" dirty="0"/>
              <a:t>there is any missing or incorrect information in the Client Record or Client Demographic sections, click the corresponding Edit Pencil(s) to make the necessary changes. </a:t>
            </a:r>
          </a:p>
          <a:p>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20</a:t>
            </a:fld>
            <a:endParaRPr lang="en-US" dirty="0"/>
          </a:p>
        </p:txBody>
      </p:sp>
    </p:spTree>
    <p:extLst>
      <p:ext uri="{BB962C8B-B14F-4D97-AF65-F5344CB8AC3E}">
        <p14:creationId xmlns:p14="http://schemas.microsoft.com/office/powerpoint/2010/main" val="1420115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21</a:t>
            </a:fld>
            <a:endParaRPr lang="en-US"/>
          </a:p>
        </p:txBody>
      </p:sp>
      <p:pic>
        <p:nvPicPr>
          <p:cNvPr id="5" name="Picture 4"/>
          <p:cNvPicPr>
            <a:picLocks noChangeAspect="1"/>
          </p:cNvPicPr>
          <p:nvPr/>
        </p:nvPicPr>
        <p:blipFill>
          <a:blip r:embed="rId3"/>
          <a:stretch>
            <a:fillRect/>
          </a:stretch>
        </p:blipFill>
        <p:spPr>
          <a:xfrm>
            <a:off x="1981055" y="204875"/>
            <a:ext cx="8235748" cy="5853026"/>
          </a:xfrm>
          <a:prstGeom prst="rect">
            <a:avLst/>
          </a:prstGeom>
        </p:spPr>
      </p:pic>
      <p:sp>
        <p:nvSpPr>
          <p:cNvPr id="6" name="Rounded Rectangle 5"/>
          <p:cNvSpPr/>
          <p:nvPr/>
        </p:nvSpPr>
        <p:spPr>
          <a:xfrm>
            <a:off x="2940627" y="1402773"/>
            <a:ext cx="924791" cy="2701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58736" y="1724891"/>
            <a:ext cx="301337" cy="3117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48345" y="3543300"/>
            <a:ext cx="311728" cy="301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969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Household</a:t>
            </a:r>
            <a:endParaRPr lang="en-US" dirty="0"/>
          </a:p>
        </p:txBody>
      </p:sp>
      <p:sp>
        <p:nvSpPr>
          <p:cNvPr id="3" name="Content Placeholder 2"/>
          <p:cNvSpPr>
            <a:spLocks noGrp="1"/>
          </p:cNvSpPr>
          <p:nvPr>
            <p:ph idx="1"/>
          </p:nvPr>
        </p:nvSpPr>
        <p:spPr>
          <a:xfrm>
            <a:off x="4720243" y="2042159"/>
            <a:ext cx="6492240" cy="3596640"/>
          </a:xfrm>
        </p:spPr>
        <p:txBody>
          <a:bodyPr/>
          <a:lstStyle/>
          <a:p>
            <a:r>
              <a:rPr lang="en-US" dirty="0" smtClean="0"/>
              <a:t>Often, existing client records are a part of existing households. </a:t>
            </a:r>
          </a:p>
          <a:p>
            <a:endParaRPr lang="en-US" dirty="0"/>
          </a:p>
          <a:p>
            <a:r>
              <a:rPr lang="en-US" dirty="0" smtClean="0"/>
              <a:t>Use existing households wherever possible. </a:t>
            </a:r>
          </a:p>
          <a:p>
            <a:endParaRPr lang="en-US" dirty="0"/>
          </a:p>
          <a:p>
            <a:r>
              <a:rPr lang="en-US" dirty="0" smtClean="0"/>
              <a:t>If the household does not yet exist, you will need to create a new one. </a:t>
            </a:r>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22</a:t>
            </a:fld>
            <a:endParaRPr lang="en-US" dirty="0"/>
          </a:p>
        </p:txBody>
      </p:sp>
    </p:spTree>
    <p:extLst>
      <p:ext uri="{BB962C8B-B14F-4D97-AF65-F5344CB8AC3E}">
        <p14:creationId xmlns:p14="http://schemas.microsoft.com/office/powerpoint/2010/main" val="2508034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52825" y="1311275"/>
            <a:ext cx="8639175" cy="2609850"/>
          </a:xfrm>
          <a:prstGeom prst="rect">
            <a:avLst/>
          </a:prstGeom>
        </p:spPr>
      </p:pic>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23</a:t>
            </a:fld>
            <a:endParaRPr lang="en-US" dirty="0"/>
          </a:p>
        </p:txBody>
      </p:sp>
      <p:sp>
        <p:nvSpPr>
          <p:cNvPr id="9" name="Rounded Rectangle 8"/>
          <p:cNvSpPr/>
          <p:nvPr/>
        </p:nvSpPr>
        <p:spPr>
          <a:xfrm>
            <a:off x="5484505" y="1558330"/>
            <a:ext cx="987415" cy="2743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8331" y="1889800"/>
            <a:ext cx="3411220" cy="2031325"/>
          </a:xfrm>
          <a:prstGeom prst="rect">
            <a:avLst/>
          </a:prstGeom>
          <a:noFill/>
        </p:spPr>
        <p:txBody>
          <a:bodyPr wrap="square" rtlCol="0">
            <a:spAutoFit/>
          </a:bodyPr>
          <a:lstStyle/>
          <a:p>
            <a:r>
              <a:rPr lang="en-US" dirty="0" smtClean="0"/>
              <a:t>To create a new Household, navigate to the Household Tab. </a:t>
            </a:r>
          </a:p>
          <a:p>
            <a:endParaRPr lang="en-US" dirty="0"/>
          </a:p>
          <a:p>
            <a:r>
              <a:rPr lang="en-US" dirty="0" smtClean="0"/>
              <a:t>Click “Start New Household” </a:t>
            </a:r>
          </a:p>
          <a:p>
            <a:endParaRPr lang="en-US" dirty="0"/>
          </a:p>
          <a:p>
            <a:endParaRPr lang="en-US" dirty="0" smtClean="0"/>
          </a:p>
          <a:p>
            <a:endParaRPr lang="en-US" dirty="0"/>
          </a:p>
        </p:txBody>
      </p:sp>
      <p:pic>
        <p:nvPicPr>
          <p:cNvPr id="12" name="Picture 11"/>
          <p:cNvPicPr>
            <a:picLocks noChangeAspect="1"/>
          </p:cNvPicPr>
          <p:nvPr/>
        </p:nvPicPr>
        <p:blipFill>
          <a:blip r:embed="rId4"/>
          <a:stretch>
            <a:fillRect/>
          </a:stretch>
        </p:blipFill>
        <p:spPr>
          <a:xfrm>
            <a:off x="1730374" y="4188500"/>
            <a:ext cx="8734425" cy="2114550"/>
          </a:xfrm>
          <a:prstGeom prst="rect">
            <a:avLst/>
          </a:prstGeom>
        </p:spPr>
      </p:pic>
      <p:sp>
        <p:nvSpPr>
          <p:cNvPr id="13" name="Rounded Rectangle 12"/>
          <p:cNvSpPr/>
          <p:nvPr/>
        </p:nvSpPr>
        <p:spPr>
          <a:xfrm>
            <a:off x="3686185" y="5709920"/>
            <a:ext cx="1483360" cy="335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6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24</a:t>
            </a:fld>
            <a:endParaRPr lang="en-US"/>
          </a:p>
        </p:txBody>
      </p:sp>
      <p:pic>
        <p:nvPicPr>
          <p:cNvPr id="5" name="Picture 4"/>
          <p:cNvPicPr>
            <a:picLocks noChangeAspect="1"/>
          </p:cNvPicPr>
          <p:nvPr/>
        </p:nvPicPr>
        <p:blipFill>
          <a:blip r:embed="rId3"/>
          <a:stretch>
            <a:fillRect/>
          </a:stretch>
        </p:blipFill>
        <p:spPr>
          <a:xfrm>
            <a:off x="4933970" y="280953"/>
            <a:ext cx="6015594" cy="5796597"/>
          </a:xfrm>
          <a:prstGeom prst="rect">
            <a:avLst/>
          </a:prstGeom>
        </p:spPr>
      </p:pic>
      <p:sp>
        <p:nvSpPr>
          <p:cNvPr id="6" name="Rounded Rectangle 5"/>
          <p:cNvSpPr/>
          <p:nvPr/>
        </p:nvSpPr>
        <p:spPr>
          <a:xfrm>
            <a:off x="5019040" y="4632960"/>
            <a:ext cx="2468880" cy="325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019040" y="487680"/>
            <a:ext cx="3007360" cy="4876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760" y="280953"/>
            <a:ext cx="4389120" cy="2308324"/>
          </a:xfrm>
          <a:prstGeom prst="rect">
            <a:avLst/>
          </a:prstGeom>
          <a:noFill/>
        </p:spPr>
        <p:txBody>
          <a:bodyPr wrap="square" rtlCol="0">
            <a:spAutoFit/>
          </a:bodyPr>
          <a:lstStyle/>
          <a:p>
            <a:r>
              <a:rPr lang="en-US" dirty="0" smtClean="0"/>
              <a:t>Choose the Household Type</a:t>
            </a:r>
          </a:p>
          <a:p>
            <a:endParaRPr lang="en-US" dirty="0"/>
          </a:p>
          <a:p>
            <a:r>
              <a:rPr lang="en-US" dirty="0" smtClean="0"/>
              <a:t>If you know the household member’s HMIS ID#, type it in the Client ID # and click “Submit” </a:t>
            </a:r>
          </a:p>
          <a:p>
            <a:endParaRPr lang="en-US" dirty="0"/>
          </a:p>
          <a:p>
            <a:r>
              <a:rPr lang="en-US" dirty="0" smtClean="0"/>
              <a:t>If you do not know the household member’s HMIS ID #, Search for the client</a:t>
            </a:r>
            <a:endParaRPr lang="en-US" dirty="0"/>
          </a:p>
        </p:txBody>
      </p:sp>
      <p:sp>
        <p:nvSpPr>
          <p:cNvPr id="9" name="Rounded Rectangle 8"/>
          <p:cNvSpPr/>
          <p:nvPr/>
        </p:nvSpPr>
        <p:spPr>
          <a:xfrm>
            <a:off x="5100320" y="1584960"/>
            <a:ext cx="162560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60640" y="1584960"/>
            <a:ext cx="1178560" cy="294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020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25</a:t>
            </a:fld>
            <a:endParaRPr lang="en-US"/>
          </a:p>
        </p:txBody>
      </p:sp>
      <p:sp>
        <p:nvSpPr>
          <p:cNvPr id="8" name="TextBox 7"/>
          <p:cNvSpPr txBox="1"/>
          <p:nvPr/>
        </p:nvSpPr>
        <p:spPr>
          <a:xfrm>
            <a:off x="365760" y="280953"/>
            <a:ext cx="4389120" cy="3693319"/>
          </a:xfrm>
          <a:prstGeom prst="rect">
            <a:avLst/>
          </a:prstGeom>
          <a:noFill/>
        </p:spPr>
        <p:txBody>
          <a:bodyPr wrap="square" rtlCol="0">
            <a:spAutoFit/>
          </a:bodyPr>
          <a:lstStyle/>
          <a:p>
            <a:r>
              <a:rPr lang="en-US" dirty="0" smtClean="0"/>
              <a:t>Choose the Household Type</a:t>
            </a:r>
          </a:p>
          <a:p>
            <a:endParaRPr lang="en-US" dirty="0"/>
          </a:p>
          <a:p>
            <a:r>
              <a:rPr lang="en-US" dirty="0" smtClean="0"/>
              <a:t>If you know the household member’s HMIS ID#, type it in the Client ID # and click “Submit” </a:t>
            </a:r>
          </a:p>
          <a:p>
            <a:endParaRPr lang="en-US" dirty="0"/>
          </a:p>
          <a:p>
            <a:r>
              <a:rPr lang="en-US" dirty="0" smtClean="0"/>
              <a:t>If you do not know the household member’s HMIS ID #, Search for the client</a:t>
            </a:r>
          </a:p>
          <a:p>
            <a:endParaRPr lang="en-US" dirty="0"/>
          </a:p>
          <a:p>
            <a:r>
              <a:rPr lang="en-US" dirty="0" smtClean="0"/>
              <a:t>If the client appears in the Client Results Section ensure it is the correct client, and then select the green plus sign to add the client to the household. </a:t>
            </a:r>
            <a:endParaRPr lang="en-US" dirty="0"/>
          </a:p>
        </p:txBody>
      </p:sp>
      <p:sp>
        <p:nvSpPr>
          <p:cNvPr id="10" name="Rounded Rectangle 9"/>
          <p:cNvSpPr/>
          <p:nvPr/>
        </p:nvSpPr>
        <p:spPr>
          <a:xfrm>
            <a:off x="7660640" y="1584960"/>
            <a:ext cx="1178560" cy="294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272875" y="101600"/>
            <a:ext cx="5562753" cy="6191933"/>
          </a:xfrm>
          <a:prstGeom prst="rect">
            <a:avLst/>
          </a:prstGeom>
        </p:spPr>
      </p:pic>
      <p:sp>
        <p:nvSpPr>
          <p:cNvPr id="12" name="Rounded Rectangle 11"/>
          <p:cNvSpPr/>
          <p:nvPr/>
        </p:nvSpPr>
        <p:spPr>
          <a:xfrm>
            <a:off x="5344160" y="4365112"/>
            <a:ext cx="5394960" cy="8571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181599" y="4765040"/>
            <a:ext cx="436881" cy="2133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53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26</a:t>
            </a:fld>
            <a:endParaRPr lang="en-US"/>
          </a:p>
        </p:txBody>
      </p:sp>
      <p:pic>
        <p:nvPicPr>
          <p:cNvPr id="5" name="Picture 4"/>
          <p:cNvPicPr>
            <a:picLocks noChangeAspect="1"/>
          </p:cNvPicPr>
          <p:nvPr/>
        </p:nvPicPr>
        <p:blipFill>
          <a:blip r:embed="rId3"/>
          <a:stretch>
            <a:fillRect/>
          </a:stretch>
        </p:blipFill>
        <p:spPr>
          <a:xfrm>
            <a:off x="5425440" y="99870"/>
            <a:ext cx="5552440" cy="6172660"/>
          </a:xfrm>
          <a:prstGeom prst="rect">
            <a:avLst/>
          </a:prstGeom>
        </p:spPr>
      </p:pic>
      <p:sp>
        <p:nvSpPr>
          <p:cNvPr id="7" name="TextBox 6"/>
          <p:cNvSpPr txBox="1"/>
          <p:nvPr/>
        </p:nvSpPr>
        <p:spPr>
          <a:xfrm>
            <a:off x="274320" y="243840"/>
            <a:ext cx="4876800" cy="2862322"/>
          </a:xfrm>
          <a:prstGeom prst="rect">
            <a:avLst/>
          </a:prstGeom>
          <a:noFill/>
        </p:spPr>
        <p:txBody>
          <a:bodyPr wrap="square" rtlCol="0">
            <a:spAutoFit/>
          </a:bodyPr>
          <a:lstStyle/>
          <a:p>
            <a:r>
              <a:rPr lang="en-US" dirty="0" smtClean="0"/>
              <a:t>If the client doesn’t appear in the search, add the new client in the Add New Household Tab. </a:t>
            </a:r>
          </a:p>
          <a:p>
            <a:endParaRPr lang="en-US" dirty="0"/>
          </a:p>
          <a:p>
            <a:r>
              <a:rPr lang="en-US" dirty="0"/>
              <a:t>You MUST search for the client record before you are able to create a new client record. </a:t>
            </a:r>
          </a:p>
          <a:p>
            <a:endParaRPr lang="en-US" dirty="0"/>
          </a:p>
          <a:p>
            <a:r>
              <a:rPr lang="en-US" dirty="0"/>
              <a:t>You MUST enter all the information indicated BEFORE you click “Add New Client With This Information”</a:t>
            </a:r>
          </a:p>
          <a:p>
            <a:r>
              <a:rPr lang="en-US" dirty="0" smtClean="0"/>
              <a:t> </a:t>
            </a:r>
            <a:endParaRPr lang="en-US" dirty="0"/>
          </a:p>
        </p:txBody>
      </p:sp>
      <p:sp>
        <p:nvSpPr>
          <p:cNvPr id="8" name="Rounded Rectangle 7"/>
          <p:cNvSpPr/>
          <p:nvPr/>
        </p:nvSpPr>
        <p:spPr>
          <a:xfrm>
            <a:off x="5537200" y="1198880"/>
            <a:ext cx="1544320" cy="2844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945120" y="1229360"/>
            <a:ext cx="1097280" cy="25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537200" y="1483360"/>
            <a:ext cx="2357120" cy="314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016240" y="1483360"/>
            <a:ext cx="163576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537200" y="2082800"/>
            <a:ext cx="161544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016240" y="1757680"/>
            <a:ext cx="2346960" cy="294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016240" y="2082800"/>
            <a:ext cx="296164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016240" y="2468880"/>
            <a:ext cx="2550160" cy="3979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016240" y="2866850"/>
            <a:ext cx="2682240" cy="242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8016240" y="3119120"/>
            <a:ext cx="1960880" cy="2133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537200" y="2346960"/>
            <a:ext cx="2407920" cy="447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608320" y="2794000"/>
            <a:ext cx="1859280" cy="314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664960" y="3454400"/>
            <a:ext cx="1524000" cy="264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89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27</a:t>
            </a:fld>
            <a:endParaRPr lang="en-US"/>
          </a:p>
        </p:txBody>
      </p:sp>
      <p:pic>
        <p:nvPicPr>
          <p:cNvPr id="5" name="Picture 4"/>
          <p:cNvPicPr>
            <a:picLocks noChangeAspect="1"/>
          </p:cNvPicPr>
          <p:nvPr/>
        </p:nvPicPr>
        <p:blipFill>
          <a:blip r:embed="rId3"/>
          <a:stretch>
            <a:fillRect/>
          </a:stretch>
        </p:blipFill>
        <p:spPr>
          <a:xfrm>
            <a:off x="3865562" y="1585595"/>
            <a:ext cx="8220075" cy="3829050"/>
          </a:xfrm>
          <a:prstGeom prst="rect">
            <a:avLst/>
          </a:prstGeom>
        </p:spPr>
      </p:pic>
      <p:sp>
        <p:nvSpPr>
          <p:cNvPr id="6" name="TextBox 5"/>
          <p:cNvSpPr txBox="1"/>
          <p:nvPr/>
        </p:nvSpPr>
        <p:spPr>
          <a:xfrm>
            <a:off x="406400" y="2692400"/>
            <a:ext cx="3459162" cy="1200329"/>
          </a:xfrm>
          <a:prstGeom prst="rect">
            <a:avLst/>
          </a:prstGeom>
          <a:noFill/>
        </p:spPr>
        <p:txBody>
          <a:bodyPr wrap="square" rtlCol="0">
            <a:spAutoFit/>
          </a:bodyPr>
          <a:lstStyle/>
          <a:p>
            <a:r>
              <a:rPr lang="en-US" dirty="0" smtClean="0"/>
              <a:t>Once the household is fully built, Click Continue. </a:t>
            </a:r>
          </a:p>
          <a:p>
            <a:endParaRPr lang="en-US" dirty="0"/>
          </a:p>
          <a:p>
            <a:endParaRPr lang="en-US" dirty="0"/>
          </a:p>
        </p:txBody>
      </p:sp>
      <p:sp>
        <p:nvSpPr>
          <p:cNvPr id="7" name="Rounded Rectangle 6"/>
          <p:cNvSpPr/>
          <p:nvPr/>
        </p:nvSpPr>
        <p:spPr>
          <a:xfrm>
            <a:off x="10078720" y="5069840"/>
            <a:ext cx="1036320" cy="3448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934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28</a:t>
            </a:fld>
            <a:endParaRPr lang="en-US"/>
          </a:p>
        </p:txBody>
      </p:sp>
      <p:pic>
        <p:nvPicPr>
          <p:cNvPr id="6" name="Picture 5"/>
          <p:cNvPicPr>
            <a:picLocks noChangeAspect="1"/>
          </p:cNvPicPr>
          <p:nvPr/>
        </p:nvPicPr>
        <p:blipFill>
          <a:blip r:embed="rId3"/>
          <a:stretch>
            <a:fillRect/>
          </a:stretch>
        </p:blipFill>
        <p:spPr>
          <a:xfrm>
            <a:off x="5692540" y="190113"/>
            <a:ext cx="5218030" cy="6035991"/>
          </a:xfrm>
          <a:prstGeom prst="rect">
            <a:avLst/>
          </a:prstGeom>
        </p:spPr>
      </p:pic>
      <p:sp>
        <p:nvSpPr>
          <p:cNvPr id="7" name="Rounded Rectangle 6"/>
          <p:cNvSpPr/>
          <p:nvPr/>
        </p:nvSpPr>
        <p:spPr>
          <a:xfrm>
            <a:off x="5692540" y="1229360"/>
            <a:ext cx="5218030" cy="1564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560560" y="5974080"/>
            <a:ext cx="751840" cy="252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65200" y="1638447"/>
            <a:ext cx="4074160" cy="3139321"/>
          </a:xfrm>
          <a:prstGeom prst="rect">
            <a:avLst/>
          </a:prstGeom>
          <a:noFill/>
        </p:spPr>
        <p:txBody>
          <a:bodyPr wrap="square" rtlCol="0">
            <a:spAutoFit/>
          </a:bodyPr>
          <a:lstStyle/>
          <a:p>
            <a:r>
              <a:rPr lang="en-US" dirty="0" smtClean="0"/>
              <a:t>In the Household Members section, assign 1 person as Head of Household = Yes. This will automatically make the client’s relationship to Head of Household = Self. </a:t>
            </a:r>
          </a:p>
          <a:p>
            <a:endParaRPr lang="en-US" dirty="0" smtClean="0"/>
          </a:p>
          <a:p>
            <a:r>
              <a:rPr lang="en-US" dirty="0" smtClean="0"/>
              <a:t>Then select the Relationship to Head of Household for the other household members. </a:t>
            </a:r>
          </a:p>
          <a:p>
            <a:endParaRPr lang="en-US" dirty="0"/>
          </a:p>
          <a:p>
            <a:r>
              <a:rPr lang="en-US" dirty="0" smtClean="0"/>
              <a:t>When complete, click “Save &amp; Exit”</a:t>
            </a:r>
            <a:endParaRPr lang="en-US" dirty="0"/>
          </a:p>
        </p:txBody>
      </p:sp>
    </p:spTree>
    <p:extLst>
      <p:ext uri="{BB962C8B-B14F-4D97-AF65-F5344CB8AC3E}">
        <p14:creationId xmlns:p14="http://schemas.microsoft.com/office/powerpoint/2010/main" val="42841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entry</a:t>
            </a:r>
            <a:endParaRPr lang="en-US" dirty="0"/>
          </a:p>
        </p:txBody>
      </p:sp>
      <p:sp>
        <p:nvSpPr>
          <p:cNvPr id="3" name="Content Placeholder 2"/>
          <p:cNvSpPr>
            <a:spLocks noGrp="1"/>
          </p:cNvSpPr>
          <p:nvPr>
            <p:ph idx="1"/>
          </p:nvPr>
        </p:nvSpPr>
        <p:spPr/>
        <p:txBody>
          <a:bodyPr/>
          <a:lstStyle/>
          <a:p>
            <a:r>
              <a:rPr lang="en-US" dirty="0" smtClean="0"/>
              <a:t>To document the client’s participation in the program, you need to create an Entry. </a:t>
            </a:r>
          </a:p>
          <a:p>
            <a:r>
              <a:rPr lang="en-US" dirty="0" smtClean="0"/>
              <a:t>Navigate to the Entry/Exit Tab. </a:t>
            </a:r>
            <a:endParaRPr lang="en-US" dirty="0"/>
          </a:p>
          <a:p>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29</a:t>
            </a:fld>
            <a:endParaRPr lang="en-US" dirty="0"/>
          </a:p>
        </p:txBody>
      </p:sp>
      <p:pic>
        <p:nvPicPr>
          <p:cNvPr id="8" name="Picture 7"/>
          <p:cNvPicPr>
            <a:picLocks noChangeAspect="1"/>
          </p:cNvPicPr>
          <p:nvPr/>
        </p:nvPicPr>
        <p:blipFill>
          <a:blip r:embed="rId3"/>
          <a:stretch>
            <a:fillRect/>
          </a:stretch>
        </p:blipFill>
        <p:spPr>
          <a:xfrm>
            <a:off x="4800600" y="2210709"/>
            <a:ext cx="6803859" cy="2299421"/>
          </a:xfrm>
          <a:prstGeom prst="rect">
            <a:avLst/>
          </a:prstGeom>
        </p:spPr>
      </p:pic>
      <p:sp>
        <p:nvSpPr>
          <p:cNvPr id="9" name="Rounded Rectangle 8"/>
          <p:cNvSpPr/>
          <p:nvPr/>
        </p:nvSpPr>
        <p:spPr>
          <a:xfrm>
            <a:off x="7803573" y="3044536"/>
            <a:ext cx="779318" cy="3158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7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HMIS Basics Recap</a:t>
            </a:r>
            <a:endParaRPr lang="en-US" dirty="0"/>
          </a:p>
        </p:txBody>
      </p:sp>
      <p:sp>
        <p:nvSpPr>
          <p:cNvPr id="9" name="Content Placeholder 8"/>
          <p:cNvSpPr>
            <a:spLocks noGrp="1"/>
          </p:cNvSpPr>
          <p:nvPr>
            <p:ph idx="1"/>
          </p:nvPr>
        </p:nvSpPr>
        <p:spPr>
          <a:xfrm>
            <a:off x="4800600" y="2213264"/>
            <a:ext cx="6492240" cy="2649681"/>
          </a:xfrm>
        </p:spPr>
        <p:txBody>
          <a:bodyPr/>
          <a:lstStyle/>
          <a:p>
            <a:r>
              <a:rPr lang="en-US" dirty="0" smtClean="0"/>
              <a:t>DC’s HMIS</a:t>
            </a:r>
          </a:p>
          <a:p>
            <a:endParaRPr lang="en-US" dirty="0"/>
          </a:p>
          <a:p>
            <a:r>
              <a:rPr lang="en-US" dirty="0" smtClean="0"/>
              <a:t>Visibility Basics</a:t>
            </a:r>
          </a:p>
          <a:p>
            <a:endParaRPr lang="en-US" dirty="0"/>
          </a:p>
          <a:p>
            <a:r>
              <a:rPr lang="en-US" dirty="0" smtClean="0"/>
              <a:t>Data Security</a:t>
            </a:r>
          </a:p>
          <a:p>
            <a:endParaRPr lang="en-US" dirty="0"/>
          </a:p>
          <a:p>
            <a:endParaRPr lang="en-US" dirty="0"/>
          </a:p>
        </p:txBody>
      </p:sp>
      <p:sp>
        <p:nvSpPr>
          <p:cNvPr id="10" name="Text Placeholder 9"/>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a:t>
            </a:fld>
            <a:endParaRPr lang="en-US"/>
          </a:p>
        </p:txBody>
      </p:sp>
    </p:spTree>
    <p:extLst>
      <p:ext uri="{BB962C8B-B14F-4D97-AF65-F5344CB8AC3E}">
        <p14:creationId xmlns:p14="http://schemas.microsoft.com/office/powerpoint/2010/main" val="2642000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126" y="305327"/>
            <a:ext cx="7521879" cy="2562564"/>
          </a:xfrm>
          <a:prstGeom prst="rect">
            <a:avLst/>
          </a:prstGeom>
        </p:spPr>
      </p:pic>
      <p:pic>
        <p:nvPicPr>
          <p:cNvPr id="13" name="Picture 12"/>
          <p:cNvPicPr>
            <a:picLocks noChangeAspect="1"/>
          </p:cNvPicPr>
          <p:nvPr/>
        </p:nvPicPr>
        <p:blipFill>
          <a:blip r:embed="rId4"/>
          <a:stretch>
            <a:fillRect/>
          </a:stretch>
        </p:blipFill>
        <p:spPr>
          <a:xfrm>
            <a:off x="5806259" y="2329329"/>
            <a:ext cx="5965542" cy="3869936"/>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5">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30</a:t>
            </a:fld>
            <a:endParaRPr lang="en-US"/>
          </a:p>
        </p:txBody>
      </p:sp>
      <p:sp>
        <p:nvSpPr>
          <p:cNvPr id="6" name="Rounded Rectangle 5"/>
          <p:cNvSpPr/>
          <p:nvPr/>
        </p:nvSpPr>
        <p:spPr>
          <a:xfrm>
            <a:off x="176645" y="2223654"/>
            <a:ext cx="1153391" cy="207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913997" y="4490921"/>
            <a:ext cx="5611091" cy="4675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912427" y="4957646"/>
            <a:ext cx="2379519" cy="2182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912427" y="5197010"/>
            <a:ext cx="5090380" cy="3064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46673" y="5933209"/>
            <a:ext cx="1381991" cy="2936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2561" y="3609125"/>
            <a:ext cx="4581832" cy="1477328"/>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t>Click “Add Entry/Exit” </a:t>
            </a:r>
          </a:p>
          <a:p>
            <a:pPr marL="285750" indent="-285750">
              <a:buClr>
                <a:schemeClr val="accent1"/>
              </a:buClr>
              <a:buFont typeface="Arial" panose="020B0604020202020204" pitchFamily="34" charset="0"/>
              <a:buChar char="•"/>
            </a:pPr>
            <a:r>
              <a:rPr lang="en-US" dirty="0" smtClean="0"/>
              <a:t>Choose the correct Provider</a:t>
            </a:r>
          </a:p>
          <a:p>
            <a:pPr marL="285750" indent="-285750">
              <a:buClr>
                <a:schemeClr val="accent1"/>
              </a:buClr>
              <a:buFont typeface="Arial" panose="020B0604020202020204" pitchFamily="34" charset="0"/>
              <a:buChar char="•"/>
            </a:pPr>
            <a:r>
              <a:rPr lang="en-US" dirty="0" smtClean="0"/>
              <a:t>Choose the correct Type</a:t>
            </a:r>
          </a:p>
          <a:p>
            <a:pPr marL="285750" indent="-285750">
              <a:buClr>
                <a:schemeClr val="accent1"/>
              </a:buClr>
              <a:buFont typeface="Arial" panose="020B0604020202020204" pitchFamily="34" charset="0"/>
              <a:buChar char="•"/>
            </a:pPr>
            <a:r>
              <a:rPr lang="en-US" dirty="0" smtClean="0"/>
              <a:t>Set the Project Start Date </a:t>
            </a:r>
          </a:p>
          <a:p>
            <a:pPr marL="285750" indent="-285750">
              <a:buClr>
                <a:schemeClr val="accent1"/>
              </a:buClr>
              <a:buFont typeface="Arial" panose="020B0604020202020204" pitchFamily="34" charset="0"/>
              <a:buChar char="•"/>
            </a:pPr>
            <a:r>
              <a:rPr lang="en-US" dirty="0" smtClean="0"/>
              <a:t>Click Save &amp; Continue</a:t>
            </a:r>
            <a:endParaRPr lang="en-US" dirty="0"/>
          </a:p>
        </p:txBody>
      </p:sp>
    </p:spTree>
    <p:extLst>
      <p:ext uri="{BB962C8B-B14F-4D97-AF65-F5344CB8AC3E}">
        <p14:creationId xmlns:p14="http://schemas.microsoft.com/office/powerpoint/2010/main" val="3616528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Entry Assessment</a:t>
            </a:r>
            <a:endParaRPr lang="en-US" dirty="0"/>
          </a:p>
        </p:txBody>
      </p:sp>
      <p:sp>
        <p:nvSpPr>
          <p:cNvPr id="3" name="Content Placeholder 2"/>
          <p:cNvSpPr>
            <a:spLocks noGrp="1"/>
          </p:cNvSpPr>
          <p:nvPr>
            <p:ph idx="1"/>
          </p:nvPr>
        </p:nvSpPr>
        <p:spPr>
          <a:xfrm>
            <a:off x="4800600" y="1963881"/>
            <a:ext cx="6492240" cy="3678383"/>
          </a:xfrm>
        </p:spPr>
        <p:txBody>
          <a:bodyPr>
            <a:normAutofit/>
          </a:bodyPr>
          <a:lstStyle/>
          <a:p>
            <a:r>
              <a:rPr lang="en-US" dirty="0"/>
              <a:t>The </a:t>
            </a:r>
            <a:r>
              <a:rPr lang="en-US" dirty="0" smtClean="0"/>
              <a:t>Entry Assessment captures </a:t>
            </a:r>
            <a:r>
              <a:rPr lang="en-US" dirty="0"/>
              <a:t>the universal data elements requested by the Federal </a:t>
            </a:r>
            <a:r>
              <a:rPr lang="en-US" dirty="0" smtClean="0"/>
              <a:t>Partners and DC CoC as well as any program specific data elements required for your agency’s funding source. </a:t>
            </a:r>
          </a:p>
          <a:p>
            <a:r>
              <a:rPr lang="en-US" dirty="0" smtClean="0"/>
              <a:t>Street Outreach, Emergency Shelters, and Safe Havens have a different set of assessments than all other project types. This is due to the way HUD captures Previous Living Situation information. </a:t>
            </a:r>
          </a:p>
          <a:p>
            <a:r>
              <a:rPr lang="en-US" dirty="0" smtClean="0">
                <a:solidFill>
                  <a:schemeClr val="tx1"/>
                </a:solidFill>
              </a:rPr>
              <a:t>Most programs (Non SO, ES, or SH) have the </a:t>
            </a:r>
            <a:r>
              <a:rPr lang="en-US" b="1" dirty="0">
                <a:solidFill>
                  <a:schemeClr val="tx1"/>
                </a:solidFill>
              </a:rPr>
              <a:t>Entry for Youth TH, HP, &amp; PH (2020) </a:t>
            </a:r>
            <a:r>
              <a:rPr lang="en-US" b="1" dirty="0" smtClean="0">
                <a:solidFill>
                  <a:schemeClr val="tx1"/>
                </a:solidFill>
              </a:rPr>
              <a:t>TCP </a:t>
            </a:r>
            <a:r>
              <a:rPr lang="en-US" dirty="0" smtClean="0"/>
              <a:t>assessment. This is the required assessment for all HUD CoC, DHS, and RHY funded programs. </a:t>
            </a:r>
            <a:endParaRPr lang="en-US" dirty="0"/>
          </a:p>
          <a:p>
            <a:endParaRPr lang="en-US" dirty="0" smtClean="0"/>
          </a:p>
          <a:p>
            <a:endParaRPr lang="en-US" b="1" dirty="0"/>
          </a:p>
          <a:p>
            <a:endParaRPr lang="en-US" dirty="0"/>
          </a:p>
        </p:txBody>
      </p:sp>
      <p:sp>
        <p:nvSpPr>
          <p:cNvPr id="4" name="Text Placeholder 3"/>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31</a:t>
            </a:fld>
            <a:endParaRPr lang="en-US" dirty="0"/>
          </a:p>
        </p:txBody>
      </p:sp>
    </p:spTree>
    <p:extLst>
      <p:ext uri="{BB962C8B-B14F-4D97-AF65-F5344CB8AC3E}">
        <p14:creationId xmlns:p14="http://schemas.microsoft.com/office/powerpoint/2010/main" val="3956490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32</a:t>
            </a:fld>
            <a:endParaRPr lang="en-US"/>
          </a:p>
        </p:txBody>
      </p:sp>
      <p:pic>
        <p:nvPicPr>
          <p:cNvPr id="5" name="Picture 4"/>
          <p:cNvPicPr>
            <a:picLocks noChangeAspect="1"/>
          </p:cNvPicPr>
          <p:nvPr/>
        </p:nvPicPr>
        <p:blipFill>
          <a:blip r:embed="rId4"/>
          <a:stretch>
            <a:fillRect/>
          </a:stretch>
        </p:blipFill>
        <p:spPr>
          <a:xfrm>
            <a:off x="2333415" y="213940"/>
            <a:ext cx="7854190" cy="5959502"/>
          </a:xfrm>
          <a:prstGeom prst="rect">
            <a:avLst/>
          </a:prstGeom>
        </p:spPr>
      </p:pic>
    </p:spTree>
    <p:extLst>
      <p:ext uri="{BB962C8B-B14F-4D97-AF65-F5344CB8AC3E}">
        <p14:creationId xmlns:p14="http://schemas.microsoft.com/office/powerpoint/2010/main" val="917424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33</a:t>
            </a:fld>
            <a:endParaRPr lang="en-US"/>
          </a:p>
        </p:txBody>
      </p:sp>
      <p:pic>
        <p:nvPicPr>
          <p:cNvPr id="5" name="Picture 4"/>
          <p:cNvPicPr>
            <a:picLocks noChangeAspect="1"/>
          </p:cNvPicPr>
          <p:nvPr/>
        </p:nvPicPr>
        <p:blipFill>
          <a:blip r:embed="rId4"/>
          <a:stretch>
            <a:fillRect/>
          </a:stretch>
        </p:blipFill>
        <p:spPr>
          <a:xfrm>
            <a:off x="1328277" y="71155"/>
            <a:ext cx="4025347" cy="6224990"/>
          </a:xfrm>
          <a:prstGeom prst="rect">
            <a:avLst/>
          </a:prstGeom>
        </p:spPr>
      </p:pic>
      <p:sp>
        <p:nvSpPr>
          <p:cNvPr id="6" name="Rectangle 5"/>
          <p:cNvSpPr/>
          <p:nvPr/>
        </p:nvSpPr>
        <p:spPr>
          <a:xfrm>
            <a:off x="5791200" y="2860485"/>
            <a:ext cx="6096000" cy="646331"/>
          </a:xfrm>
          <a:prstGeom prst="rect">
            <a:avLst/>
          </a:prstGeom>
        </p:spPr>
        <p:txBody>
          <a:bodyPr>
            <a:spAutoFit/>
          </a:bodyPr>
          <a:lstStyle/>
          <a:p>
            <a:r>
              <a:rPr lang="en-US" dirty="0"/>
              <a:t>These are DC’s Universal Data Elements. They are required regardless of your program’s funding. </a:t>
            </a:r>
          </a:p>
        </p:txBody>
      </p:sp>
    </p:spTree>
    <p:extLst>
      <p:ext uri="{BB962C8B-B14F-4D97-AF65-F5344CB8AC3E}">
        <p14:creationId xmlns:p14="http://schemas.microsoft.com/office/powerpoint/2010/main" val="245857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Domestic Violence questions </a:t>
            </a:r>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34</a:t>
            </a:fld>
            <a:endParaRPr lang="en-US"/>
          </a:p>
        </p:txBody>
      </p:sp>
      <p:pic>
        <p:nvPicPr>
          <p:cNvPr id="5" name="Picture 4"/>
          <p:cNvPicPr>
            <a:picLocks noChangeAspect="1"/>
          </p:cNvPicPr>
          <p:nvPr/>
        </p:nvPicPr>
        <p:blipFill>
          <a:blip r:embed="rId3"/>
          <a:stretch>
            <a:fillRect/>
          </a:stretch>
        </p:blipFill>
        <p:spPr>
          <a:xfrm>
            <a:off x="1097280" y="2365513"/>
            <a:ext cx="5364026" cy="1560444"/>
          </a:xfrm>
          <a:prstGeom prst="rect">
            <a:avLst/>
          </a:prstGeom>
        </p:spPr>
      </p:pic>
      <p:sp>
        <p:nvSpPr>
          <p:cNvPr id="6" name="Rectangle 5"/>
          <p:cNvSpPr/>
          <p:nvPr/>
        </p:nvSpPr>
        <p:spPr>
          <a:xfrm>
            <a:off x="6985040" y="2448629"/>
            <a:ext cx="4227443" cy="1477328"/>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Domestic Violence Questions should be completed for Heads of Households and Adults. </a:t>
            </a:r>
          </a:p>
          <a:p>
            <a:pPr marL="742950" lvl="1" indent="-285750">
              <a:buClr>
                <a:schemeClr val="accent1"/>
              </a:buClr>
              <a:buFont typeface="Courier New" panose="02070309020205020404" pitchFamily="49" charset="0"/>
              <a:buChar char="o"/>
            </a:pPr>
            <a:r>
              <a:rPr lang="en-US" dirty="0"/>
              <a:t>Verification is not necessary unless required by your funder. </a:t>
            </a:r>
          </a:p>
        </p:txBody>
      </p:sp>
    </p:spTree>
    <p:extLst>
      <p:ext uri="{BB962C8B-B14F-4D97-AF65-F5344CB8AC3E}">
        <p14:creationId xmlns:p14="http://schemas.microsoft.com/office/powerpoint/2010/main" val="23477166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35</a:t>
            </a:fld>
            <a:endParaRPr lang="en-US"/>
          </a:p>
        </p:txBody>
      </p:sp>
      <p:pic>
        <p:nvPicPr>
          <p:cNvPr id="5" name="Picture 4"/>
          <p:cNvPicPr>
            <a:picLocks noChangeAspect="1"/>
          </p:cNvPicPr>
          <p:nvPr/>
        </p:nvPicPr>
        <p:blipFill>
          <a:blip r:embed="rId3"/>
          <a:stretch>
            <a:fillRect/>
          </a:stretch>
        </p:blipFill>
        <p:spPr>
          <a:xfrm>
            <a:off x="47033" y="106506"/>
            <a:ext cx="9058275" cy="1200150"/>
          </a:xfrm>
          <a:prstGeom prst="rect">
            <a:avLst/>
          </a:prstGeom>
        </p:spPr>
      </p:pic>
      <p:pic>
        <p:nvPicPr>
          <p:cNvPr id="6" name="Picture 5"/>
          <p:cNvPicPr>
            <a:picLocks noChangeAspect="1"/>
          </p:cNvPicPr>
          <p:nvPr/>
        </p:nvPicPr>
        <p:blipFill>
          <a:blip r:embed="rId4"/>
          <a:stretch>
            <a:fillRect/>
          </a:stretch>
        </p:blipFill>
        <p:spPr>
          <a:xfrm>
            <a:off x="4291446" y="1306656"/>
            <a:ext cx="7620000" cy="4953000"/>
          </a:xfrm>
          <a:prstGeom prst="rect">
            <a:avLst/>
          </a:prstGeom>
        </p:spPr>
      </p:pic>
      <p:sp>
        <p:nvSpPr>
          <p:cNvPr id="7" name="Rounded Rectangle 6"/>
          <p:cNvSpPr/>
          <p:nvPr/>
        </p:nvSpPr>
        <p:spPr>
          <a:xfrm>
            <a:off x="7439891" y="106506"/>
            <a:ext cx="1665417" cy="3610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2171700"/>
            <a:ext cx="4374573" cy="1070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702136" y="4021282"/>
            <a:ext cx="415637"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788236" y="5922818"/>
            <a:ext cx="1226128" cy="3368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5381" y="2351995"/>
            <a:ext cx="3280940"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smtClean="0"/>
              <a:t>For </a:t>
            </a:r>
            <a:r>
              <a:rPr lang="en-US" dirty="0"/>
              <a:t>each Disability, add the disability type, determination, </a:t>
            </a:r>
            <a:r>
              <a:rPr lang="en-US" dirty="0" smtClean="0"/>
              <a:t>duration, and start date. </a:t>
            </a:r>
          </a:p>
          <a:p>
            <a:pPr marL="285750" indent="-285750">
              <a:buClr>
                <a:schemeClr val="accent1"/>
              </a:buClr>
              <a:buFont typeface="Arial" panose="020B0604020202020204" pitchFamily="34" charset="0"/>
              <a:buChar char="•"/>
            </a:pPr>
            <a:r>
              <a:rPr lang="en-US" dirty="0"/>
              <a:t>Once all </a:t>
            </a:r>
            <a:r>
              <a:rPr lang="en-US" dirty="0" smtClean="0"/>
              <a:t>Disabilities have </a:t>
            </a:r>
            <a:r>
              <a:rPr lang="en-US" dirty="0"/>
              <a:t>been recorded via the HUD Verification, click “Save &amp; Exit” </a:t>
            </a:r>
          </a:p>
          <a:p>
            <a:endParaRPr lang="en-US" dirty="0"/>
          </a:p>
        </p:txBody>
      </p:sp>
      <p:sp>
        <p:nvSpPr>
          <p:cNvPr id="12" name="Down Arrow 11"/>
          <p:cNvSpPr/>
          <p:nvPr/>
        </p:nvSpPr>
        <p:spPr>
          <a:xfrm>
            <a:off x="8508989" y="488476"/>
            <a:ext cx="446809" cy="1018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993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36</a:t>
            </a:fld>
            <a:endParaRPr lang="en-US"/>
          </a:p>
        </p:txBody>
      </p:sp>
      <p:pic>
        <p:nvPicPr>
          <p:cNvPr id="5" name="Picture 4"/>
          <p:cNvPicPr>
            <a:picLocks noChangeAspect="1"/>
          </p:cNvPicPr>
          <p:nvPr/>
        </p:nvPicPr>
        <p:blipFill>
          <a:blip r:embed="rId4"/>
          <a:stretch>
            <a:fillRect/>
          </a:stretch>
        </p:blipFill>
        <p:spPr>
          <a:xfrm>
            <a:off x="47033" y="106506"/>
            <a:ext cx="9058275" cy="1200150"/>
          </a:xfrm>
          <a:prstGeom prst="rect">
            <a:avLst/>
          </a:prstGeom>
        </p:spPr>
      </p:pic>
      <p:pic>
        <p:nvPicPr>
          <p:cNvPr id="6" name="Picture 5"/>
          <p:cNvPicPr>
            <a:picLocks noChangeAspect="1"/>
          </p:cNvPicPr>
          <p:nvPr/>
        </p:nvPicPr>
        <p:blipFill>
          <a:blip r:embed="rId5"/>
          <a:stretch>
            <a:fillRect/>
          </a:stretch>
        </p:blipFill>
        <p:spPr>
          <a:xfrm>
            <a:off x="4291446" y="1306656"/>
            <a:ext cx="7620000" cy="4953000"/>
          </a:xfrm>
          <a:prstGeom prst="rect">
            <a:avLst/>
          </a:prstGeom>
        </p:spPr>
      </p:pic>
      <p:pic>
        <p:nvPicPr>
          <p:cNvPr id="7" name="Picture 6"/>
          <p:cNvPicPr>
            <a:picLocks noChangeAspect="1"/>
          </p:cNvPicPr>
          <p:nvPr/>
        </p:nvPicPr>
        <p:blipFill>
          <a:blip r:embed="rId6"/>
          <a:stretch>
            <a:fillRect/>
          </a:stretch>
        </p:blipFill>
        <p:spPr>
          <a:xfrm>
            <a:off x="4291446" y="1325706"/>
            <a:ext cx="7620000" cy="4933950"/>
          </a:xfrm>
          <a:prstGeom prst="rect">
            <a:avLst/>
          </a:prstGeom>
        </p:spPr>
      </p:pic>
      <p:sp>
        <p:nvSpPr>
          <p:cNvPr id="8" name="Rounded Rectangle 7"/>
          <p:cNvSpPr/>
          <p:nvPr/>
        </p:nvSpPr>
        <p:spPr>
          <a:xfrm>
            <a:off x="5922818" y="2506806"/>
            <a:ext cx="3761509" cy="9118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333509" y="4488873"/>
            <a:ext cx="1080655" cy="3117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38263" y="2915518"/>
            <a:ext cx="3861954" cy="1754326"/>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For each Disability, add the disability type, determination, duration, and start date. </a:t>
            </a:r>
          </a:p>
          <a:p>
            <a:pPr marL="285750" indent="-285750">
              <a:buClr>
                <a:schemeClr val="accent1"/>
              </a:buClr>
              <a:buFont typeface="Arial" panose="020B0604020202020204" pitchFamily="34" charset="0"/>
              <a:buChar char="•"/>
            </a:pPr>
            <a:r>
              <a:rPr lang="en-US" dirty="0"/>
              <a:t>Once all Disabilities have been recorded via the HUD Verification, click “Save &amp; Exit” </a:t>
            </a:r>
          </a:p>
        </p:txBody>
      </p:sp>
      <p:sp>
        <p:nvSpPr>
          <p:cNvPr id="11" name="Rounded Rectangle 10"/>
          <p:cNvSpPr/>
          <p:nvPr/>
        </p:nvSpPr>
        <p:spPr>
          <a:xfrm>
            <a:off x="9798627" y="5881255"/>
            <a:ext cx="1257299" cy="3013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666018" y="488373"/>
            <a:ext cx="439290" cy="10494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14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473" y="220761"/>
            <a:ext cx="7757260" cy="1387277"/>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37</a:t>
            </a:fld>
            <a:endParaRPr lang="en-US"/>
          </a:p>
        </p:txBody>
      </p:sp>
      <p:sp>
        <p:nvSpPr>
          <p:cNvPr id="7" name="Rounded Rectangle 6"/>
          <p:cNvSpPr/>
          <p:nvPr/>
        </p:nvSpPr>
        <p:spPr>
          <a:xfrm>
            <a:off x="6546272" y="455338"/>
            <a:ext cx="1356461" cy="365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7105394" y="907646"/>
            <a:ext cx="628533" cy="23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5413664" y="1373458"/>
            <a:ext cx="6441064" cy="4957765"/>
          </a:xfrm>
          <a:prstGeom prst="rect">
            <a:avLst/>
          </a:prstGeom>
        </p:spPr>
      </p:pic>
      <p:sp>
        <p:nvSpPr>
          <p:cNvPr id="11" name="Rounded Rectangle 10"/>
          <p:cNvSpPr/>
          <p:nvPr/>
        </p:nvSpPr>
        <p:spPr>
          <a:xfrm>
            <a:off x="5829300" y="2171700"/>
            <a:ext cx="3325091"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110355" y="6026727"/>
            <a:ext cx="976745" cy="30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9936" y="2698178"/>
            <a:ext cx="4208318"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smtClean="0"/>
              <a:t>For each source of income, add the income source, receiving income source = Yes, monthly amount and start date. </a:t>
            </a:r>
          </a:p>
          <a:p>
            <a:pPr marL="285750" indent="-285750">
              <a:buClr>
                <a:schemeClr val="accent1"/>
              </a:buClr>
              <a:buFont typeface="Arial" panose="020B0604020202020204" pitchFamily="34" charset="0"/>
              <a:buChar char="•"/>
            </a:pPr>
            <a:r>
              <a:rPr lang="en-US" dirty="0" smtClean="0"/>
              <a:t>Once all income sources have been recorded via the HUD Verification, click “Save &amp; Exit” </a:t>
            </a:r>
            <a:endParaRPr lang="en-US" dirty="0"/>
          </a:p>
        </p:txBody>
      </p:sp>
      <p:sp>
        <p:nvSpPr>
          <p:cNvPr id="14" name="Rounded Rectangle 13"/>
          <p:cNvSpPr/>
          <p:nvPr/>
        </p:nvSpPr>
        <p:spPr>
          <a:xfrm>
            <a:off x="145473" y="220761"/>
            <a:ext cx="4166754" cy="234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956964" y="3709555"/>
            <a:ext cx="363681" cy="1427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739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473" y="220761"/>
            <a:ext cx="7757260" cy="1387277"/>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38</a:t>
            </a:fld>
            <a:endParaRPr lang="en-US"/>
          </a:p>
        </p:txBody>
      </p:sp>
      <p:sp>
        <p:nvSpPr>
          <p:cNvPr id="7" name="Rounded Rectangle 6"/>
          <p:cNvSpPr/>
          <p:nvPr/>
        </p:nvSpPr>
        <p:spPr>
          <a:xfrm>
            <a:off x="6546272" y="455338"/>
            <a:ext cx="1356461" cy="365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7105394" y="907646"/>
            <a:ext cx="628533" cy="23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5413664" y="1373458"/>
            <a:ext cx="6441064" cy="4957765"/>
          </a:xfrm>
          <a:prstGeom prst="rect">
            <a:avLst/>
          </a:prstGeom>
        </p:spPr>
      </p:pic>
      <p:sp>
        <p:nvSpPr>
          <p:cNvPr id="11" name="Rounded Rectangle 10"/>
          <p:cNvSpPr/>
          <p:nvPr/>
        </p:nvSpPr>
        <p:spPr>
          <a:xfrm>
            <a:off x="5829300" y="2171700"/>
            <a:ext cx="3325091"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110355" y="6026727"/>
            <a:ext cx="976745" cy="30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19559" y="2682966"/>
            <a:ext cx="4208318"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endParaRPr lang="en-US" dirty="0" smtClean="0"/>
          </a:p>
          <a:p>
            <a:pPr marL="285750" indent="-285750">
              <a:buClr>
                <a:schemeClr val="accent1"/>
              </a:buClr>
              <a:buFont typeface="Arial" panose="020B0604020202020204" pitchFamily="34" charset="0"/>
              <a:buChar char="•"/>
            </a:pPr>
            <a:r>
              <a:rPr lang="en-US" dirty="0" smtClean="0"/>
              <a:t>For each source of income, add the income source, receiving income source = Yes, monthly amount and start date. </a:t>
            </a:r>
          </a:p>
          <a:p>
            <a:pPr marL="285750" indent="-285750">
              <a:buClr>
                <a:schemeClr val="accent1"/>
              </a:buClr>
              <a:buFont typeface="Arial" panose="020B0604020202020204" pitchFamily="34" charset="0"/>
              <a:buChar char="•"/>
            </a:pPr>
            <a:r>
              <a:rPr lang="en-US" dirty="0" smtClean="0"/>
              <a:t>Once all income sources have been recorded via the HUD Verification, click “Save &amp; Exit” </a:t>
            </a:r>
            <a:endParaRPr lang="en-US" dirty="0"/>
          </a:p>
        </p:txBody>
      </p:sp>
      <p:pic>
        <p:nvPicPr>
          <p:cNvPr id="5" name="Picture 4"/>
          <p:cNvPicPr>
            <a:picLocks noChangeAspect="1"/>
          </p:cNvPicPr>
          <p:nvPr/>
        </p:nvPicPr>
        <p:blipFill>
          <a:blip r:embed="rId5"/>
          <a:stretch>
            <a:fillRect/>
          </a:stretch>
        </p:blipFill>
        <p:spPr>
          <a:xfrm>
            <a:off x="5413664" y="1341223"/>
            <a:ext cx="6430673" cy="4991811"/>
          </a:xfrm>
          <a:prstGeom prst="rect">
            <a:avLst/>
          </a:prstGeom>
        </p:spPr>
      </p:pic>
      <p:sp>
        <p:nvSpPr>
          <p:cNvPr id="6" name="Rounded Rectangle 5"/>
          <p:cNvSpPr/>
          <p:nvPr/>
        </p:nvSpPr>
        <p:spPr>
          <a:xfrm>
            <a:off x="6743700" y="2992582"/>
            <a:ext cx="3252355" cy="48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801100" y="3738990"/>
            <a:ext cx="966355" cy="230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2736" y="220760"/>
            <a:ext cx="4187537" cy="309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4902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39</a:t>
            </a:fld>
            <a:endParaRPr lang="en-US"/>
          </a:p>
        </p:txBody>
      </p:sp>
      <p:pic>
        <p:nvPicPr>
          <p:cNvPr id="5" name="Picture 4"/>
          <p:cNvPicPr>
            <a:picLocks noChangeAspect="1"/>
          </p:cNvPicPr>
          <p:nvPr/>
        </p:nvPicPr>
        <p:blipFill>
          <a:blip r:embed="rId3"/>
          <a:stretch>
            <a:fillRect/>
          </a:stretch>
        </p:blipFill>
        <p:spPr>
          <a:xfrm>
            <a:off x="0" y="77498"/>
            <a:ext cx="9163050" cy="1133475"/>
          </a:xfrm>
          <a:prstGeom prst="rect">
            <a:avLst/>
          </a:prstGeom>
        </p:spPr>
      </p:pic>
      <p:pic>
        <p:nvPicPr>
          <p:cNvPr id="6" name="Picture 5"/>
          <p:cNvPicPr>
            <a:picLocks noChangeAspect="1"/>
          </p:cNvPicPr>
          <p:nvPr/>
        </p:nvPicPr>
        <p:blipFill>
          <a:blip r:embed="rId4"/>
          <a:stretch>
            <a:fillRect/>
          </a:stretch>
        </p:blipFill>
        <p:spPr>
          <a:xfrm>
            <a:off x="4407477" y="1414462"/>
            <a:ext cx="7658100" cy="4257675"/>
          </a:xfrm>
          <a:prstGeom prst="rect">
            <a:avLst/>
          </a:prstGeom>
        </p:spPr>
      </p:pic>
      <p:sp>
        <p:nvSpPr>
          <p:cNvPr id="7" name="Rounded Rectangle 6"/>
          <p:cNvSpPr/>
          <p:nvPr/>
        </p:nvSpPr>
        <p:spPr>
          <a:xfrm>
            <a:off x="7471064" y="384464"/>
            <a:ext cx="1691986" cy="259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12327" y="2431473"/>
            <a:ext cx="3688773" cy="83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634845" y="3927764"/>
            <a:ext cx="52820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900458" y="5351318"/>
            <a:ext cx="1312025" cy="320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11727" y="77498"/>
            <a:ext cx="4675909" cy="3069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1277" y="2112138"/>
            <a:ext cx="3886200"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endParaRPr lang="en-US" dirty="0" smtClean="0"/>
          </a:p>
          <a:p>
            <a:pPr marL="285750" indent="-285750">
              <a:buClr>
                <a:schemeClr val="accent1"/>
              </a:buClr>
              <a:buFont typeface="Arial" panose="020B0604020202020204" pitchFamily="34" charset="0"/>
              <a:buChar char="•"/>
            </a:pPr>
            <a:r>
              <a:rPr lang="en-US" dirty="0" smtClean="0"/>
              <a:t>For </a:t>
            </a:r>
            <a:r>
              <a:rPr lang="en-US" dirty="0"/>
              <a:t>each source of Non-Cash Benefits, add the Non-Cash Benefit source, receiving benefit </a:t>
            </a:r>
            <a:r>
              <a:rPr lang="en-US" dirty="0" smtClean="0"/>
              <a:t>= “</a:t>
            </a:r>
            <a:r>
              <a:rPr lang="en-US" dirty="0"/>
              <a:t>Yes”, </a:t>
            </a:r>
            <a:r>
              <a:rPr lang="en-US" dirty="0" smtClean="0"/>
              <a:t>and </a:t>
            </a:r>
            <a:r>
              <a:rPr lang="en-US" dirty="0"/>
              <a:t>start date</a:t>
            </a:r>
          </a:p>
          <a:p>
            <a:pPr marL="285750" indent="-285750">
              <a:buClr>
                <a:schemeClr val="accent1"/>
              </a:buClr>
              <a:buFont typeface="Arial" panose="020B0604020202020204" pitchFamily="34" charset="0"/>
              <a:buChar char="•"/>
            </a:pPr>
            <a:r>
              <a:rPr lang="en-US" dirty="0"/>
              <a:t>Once all </a:t>
            </a:r>
            <a:r>
              <a:rPr lang="en-US" dirty="0" smtClean="0"/>
              <a:t>Non-Cash sources </a:t>
            </a:r>
            <a:r>
              <a:rPr lang="en-US" dirty="0"/>
              <a:t>have been recorded via the HUD Verification, click “Save &amp; Exit” </a:t>
            </a:r>
          </a:p>
          <a:p>
            <a:endParaRPr lang="en-US" dirty="0"/>
          </a:p>
        </p:txBody>
      </p:sp>
      <p:sp>
        <p:nvSpPr>
          <p:cNvPr id="13" name="Down Arrow 12"/>
          <p:cNvSpPr/>
          <p:nvPr/>
        </p:nvSpPr>
        <p:spPr>
          <a:xfrm>
            <a:off x="8536997" y="644235"/>
            <a:ext cx="361950" cy="904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6330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ServicePoint – DC’s HMIS Software</a:t>
            </a:r>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Tree>
    <p:extLst>
      <p:ext uri="{BB962C8B-B14F-4D97-AF65-F5344CB8AC3E}">
        <p14:creationId xmlns:p14="http://schemas.microsoft.com/office/powerpoint/2010/main" val="4935430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40</a:t>
            </a:fld>
            <a:endParaRPr lang="en-US"/>
          </a:p>
        </p:txBody>
      </p:sp>
      <p:pic>
        <p:nvPicPr>
          <p:cNvPr id="5" name="Picture 4"/>
          <p:cNvPicPr>
            <a:picLocks noChangeAspect="1"/>
          </p:cNvPicPr>
          <p:nvPr/>
        </p:nvPicPr>
        <p:blipFill>
          <a:blip r:embed="rId3"/>
          <a:stretch>
            <a:fillRect/>
          </a:stretch>
        </p:blipFill>
        <p:spPr>
          <a:xfrm>
            <a:off x="0" y="105206"/>
            <a:ext cx="9220200" cy="1285875"/>
          </a:xfrm>
          <a:prstGeom prst="rect">
            <a:avLst/>
          </a:prstGeom>
        </p:spPr>
      </p:pic>
      <p:pic>
        <p:nvPicPr>
          <p:cNvPr id="6" name="Picture 5"/>
          <p:cNvPicPr>
            <a:picLocks noChangeAspect="1"/>
          </p:cNvPicPr>
          <p:nvPr/>
        </p:nvPicPr>
        <p:blipFill>
          <a:blip r:embed="rId4"/>
          <a:stretch>
            <a:fillRect/>
          </a:stretch>
        </p:blipFill>
        <p:spPr>
          <a:xfrm>
            <a:off x="4436918" y="1267691"/>
            <a:ext cx="7620000" cy="5029200"/>
          </a:xfrm>
          <a:prstGeom prst="rect">
            <a:avLst/>
          </a:prstGeom>
        </p:spPr>
      </p:pic>
      <p:sp>
        <p:nvSpPr>
          <p:cNvPr id="7" name="Rounded Rectangle 6"/>
          <p:cNvSpPr/>
          <p:nvPr/>
        </p:nvSpPr>
        <p:spPr>
          <a:xfrm>
            <a:off x="7346373" y="353291"/>
            <a:ext cx="1873827" cy="4779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8600" y="103909"/>
            <a:ext cx="4769427" cy="3740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00600" y="2327564"/>
            <a:ext cx="4540827" cy="852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603673" y="3719945"/>
            <a:ext cx="616527" cy="270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00458" y="5881255"/>
            <a:ext cx="1312025" cy="4156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4615" y="2489629"/>
            <a:ext cx="3657600"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t>Begin by setting all incomplete values to “No” </a:t>
            </a:r>
          </a:p>
          <a:p>
            <a:pPr marL="285750" indent="-285750">
              <a:buClr>
                <a:schemeClr val="accent1"/>
              </a:buClr>
              <a:buFont typeface="Arial" panose="020B0604020202020204" pitchFamily="34" charset="0"/>
              <a:buChar char="•"/>
            </a:pPr>
            <a:r>
              <a:rPr lang="en-US" dirty="0" smtClean="0"/>
              <a:t>For </a:t>
            </a:r>
            <a:r>
              <a:rPr lang="en-US" dirty="0"/>
              <a:t>each type of Health Insurance, add the Health Insurance type, covered</a:t>
            </a:r>
            <a:r>
              <a:rPr lang="en-US" dirty="0" smtClean="0"/>
              <a:t>? =  </a:t>
            </a:r>
            <a:r>
              <a:rPr lang="en-US" dirty="0"/>
              <a:t>“Yes</a:t>
            </a:r>
            <a:r>
              <a:rPr lang="en-US" dirty="0" smtClean="0"/>
              <a:t>”</a:t>
            </a:r>
            <a:endParaRPr lang="en-US" dirty="0"/>
          </a:p>
          <a:p>
            <a:pPr marL="285750" indent="-285750">
              <a:buClr>
                <a:schemeClr val="accent1"/>
              </a:buClr>
              <a:buFont typeface="Arial" panose="020B0604020202020204" pitchFamily="34" charset="0"/>
              <a:buChar char="•"/>
            </a:pPr>
            <a:r>
              <a:rPr lang="en-US" dirty="0"/>
              <a:t>Once all </a:t>
            </a:r>
            <a:r>
              <a:rPr lang="en-US" dirty="0" smtClean="0"/>
              <a:t>Health Insurance </a:t>
            </a:r>
            <a:r>
              <a:rPr lang="en-US" dirty="0"/>
              <a:t>sources have been recorded via the HUD Verification, click “Save &amp; Exit” </a:t>
            </a:r>
          </a:p>
          <a:p>
            <a:endParaRPr lang="en-US" dirty="0"/>
          </a:p>
        </p:txBody>
      </p:sp>
      <p:sp>
        <p:nvSpPr>
          <p:cNvPr id="13" name="Down Arrow 12"/>
          <p:cNvSpPr/>
          <p:nvPr/>
        </p:nvSpPr>
        <p:spPr>
          <a:xfrm>
            <a:off x="8749145" y="829592"/>
            <a:ext cx="325582" cy="64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092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41</a:t>
            </a:fld>
            <a:endParaRPr lang="en-US"/>
          </a:p>
        </p:txBody>
      </p:sp>
      <p:pic>
        <p:nvPicPr>
          <p:cNvPr id="5" name="Picture 4"/>
          <p:cNvPicPr>
            <a:picLocks noChangeAspect="1"/>
          </p:cNvPicPr>
          <p:nvPr/>
        </p:nvPicPr>
        <p:blipFill>
          <a:blip r:embed="rId3"/>
          <a:stretch>
            <a:fillRect/>
          </a:stretch>
        </p:blipFill>
        <p:spPr>
          <a:xfrm>
            <a:off x="770075" y="213691"/>
            <a:ext cx="6238875" cy="5715000"/>
          </a:xfrm>
          <a:prstGeom prst="rect">
            <a:avLst/>
          </a:prstGeom>
        </p:spPr>
      </p:pic>
      <p:sp>
        <p:nvSpPr>
          <p:cNvPr id="6" name="TextBox 5"/>
          <p:cNvSpPr txBox="1"/>
          <p:nvPr/>
        </p:nvSpPr>
        <p:spPr>
          <a:xfrm>
            <a:off x="8100391" y="2055528"/>
            <a:ext cx="3419061" cy="2031325"/>
          </a:xfrm>
          <a:prstGeom prst="rect">
            <a:avLst/>
          </a:prstGeom>
          <a:noFill/>
        </p:spPr>
        <p:txBody>
          <a:bodyPr wrap="square" rtlCol="0">
            <a:spAutoFit/>
          </a:bodyPr>
          <a:lstStyle/>
          <a:p>
            <a:r>
              <a:rPr lang="en-US" dirty="0" smtClean="0"/>
              <a:t>These are questions that are specific for youth providers. </a:t>
            </a:r>
          </a:p>
          <a:p>
            <a:endParaRPr lang="en-US" dirty="0"/>
          </a:p>
          <a:p>
            <a:r>
              <a:rPr lang="en-US" dirty="0" smtClean="0"/>
              <a:t>These are required for all heads of household and adults. </a:t>
            </a:r>
          </a:p>
          <a:p>
            <a:endParaRPr lang="en-US" dirty="0"/>
          </a:p>
          <a:p>
            <a:endParaRPr lang="en-US" dirty="0"/>
          </a:p>
        </p:txBody>
      </p:sp>
    </p:spTree>
    <p:extLst>
      <p:ext uri="{BB962C8B-B14F-4D97-AF65-F5344CB8AC3E}">
        <p14:creationId xmlns:p14="http://schemas.microsoft.com/office/powerpoint/2010/main" val="23885772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42</a:t>
            </a:fld>
            <a:endParaRPr lang="en-US"/>
          </a:p>
        </p:txBody>
      </p:sp>
      <p:pic>
        <p:nvPicPr>
          <p:cNvPr id="5" name="Picture 4"/>
          <p:cNvPicPr>
            <a:picLocks noChangeAspect="1"/>
          </p:cNvPicPr>
          <p:nvPr/>
        </p:nvPicPr>
        <p:blipFill>
          <a:blip r:embed="rId4"/>
          <a:stretch>
            <a:fillRect/>
          </a:stretch>
        </p:blipFill>
        <p:spPr>
          <a:xfrm>
            <a:off x="582474" y="384520"/>
            <a:ext cx="4467225" cy="5572125"/>
          </a:xfrm>
          <a:prstGeom prst="rect">
            <a:avLst/>
          </a:prstGeom>
        </p:spPr>
      </p:pic>
      <p:sp>
        <p:nvSpPr>
          <p:cNvPr id="6" name="Rectangle 5"/>
          <p:cNvSpPr/>
          <p:nvPr/>
        </p:nvSpPr>
        <p:spPr>
          <a:xfrm>
            <a:off x="6600728" y="1967948"/>
            <a:ext cx="4611755" cy="1754326"/>
          </a:xfrm>
          <a:prstGeom prst="rect">
            <a:avLst/>
          </a:prstGeom>
        </p:spPr>
        <p:txBody>
          <a:bodyPr wrap="square">
            <a:spAutoFit/>
          </a:bodyPr>
          <a:lstStyle/>
          <a:p>
            <a:pPr marL="285750" indent="-285750">
              <a:buClr>
                <a:schemeClr val="accent1"/>
              </a:buClr>
              <a:buFont typeface="Arial" panose="020B0604020202020204" pitchFamily="34" charset="0"/>
              <a:buChar char="•"/>
            </a:pPr>
            <a:endParaRPr lang="en-US" dirty="0" smtClean="0"/>
          </a:p>
          <a:p>
            <a:pPr marL="285750" indent="-285750">
              <a:buClr>
                <a:schemeClr val="accent1"/>
              </a:buClr>
              <a:buFont typeface="Arial" panose="020B0604020202020204" pitchFamily="34" charset="0"/>
              <a:buChar char="•"/>
            </a:pPr>
            <a:r>
              <a:rPr lang="en-US" dirty="0" smtClean="0"/>
              <a:t>This is a continuation of the youth specific questions. </a:t>
            </a:r>
          </a:p>
          <a:p>
            <a:pPr marL="285750" indent="-285750">
              <a:buClr>
                <a:schemeClr val="accent1"/>
              </a:buClr>
              <a:buFont typeface="Arial" panose="020B0604020202020204" pitchFamily="34" charset="0"/>
              <a:buChar char="•"/>
            </a:pPr>
            <a:endParaRPr lang="en-US" dirty="0" smtClean="0"/>
          </a:p>
          <a:p>
            <a:pPr marL="285750" indent="-285750">
              <a:buClr>
                <a:schemeClr val="accent1"/>
              </a:buClr>
              <a:buFont typeface="Arial" panose="020B0604020202020204" pitchFamily="34" charset="0"/>
              <a:buChar char="•"/>
            </a:pPr>
            <a:r>
              <a:rPr lang="en-US" dirty="0" smtClean="0"/>
              <a:t>Housing </a:t>
            </a:r>
            <a:r>
              <a:rPr lang="en-US" dirty="0"/>
              <a:t>Move-In-Date will be detailed in the following slide.</a:t>
            </a:r>
          </a:p>
        </p:txBody>
      </p:sp>
    </p:spTree>
    <p:extLst>
      <p:ext uri="{BB962C8B-B14F-4D97-AF65-F5344CB8AC3E}">
        <p14:creationId xmlns:p14="http://schemas.microsoft.com/office/powerpoint/2010/main" val="227984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Re-housing and Permanent Housing</a:t>
            </a:r>
            <a:endParaRPr lang="en-US" dirty="0"/>
          </a:p>
        </p:txBody>
      </p:sp>
      <p:pic>
        <p:nvPicPr>
          <p:cNvPr id="8" name="Content Placeholder 7"/>
          <p:cNvPicPr>
            <a:picLocks noGrp="1" noChangeAspect="1"/>
          </p:cNvPicPr>
          <p:nvPr>
            <p:ph idx="1"/>
          </p:nvPr>
        </p:nvPicPr>
        <p:blipFill>
          <a:blip r:embed="rId3"/>
          <a:stretch>
            <a:fillRect/>
          </a:stretch>
        </p:blipFill>
        <p:spPr>
          <a:xfrm>
            <a:off x="4463819" y="999837"/>
            <a:ext cx="5823181" cy="1216608"/>
          </a:xfrm>
          <a:prstGeom prst="rect">
            <a:avLst/>
          </a:prstGeom>
        </p:spPr>
      </p:pic>
      <p:sp>
        <p:nvSpPr>
          <p:cNvPr id="4" name="Text Placeholder 3"/>
          <p:cNvSpPr>
            <a:spLocks noGrp="1"/>
          </p:cNvSpPr>
          <p:nvPr>
            <p:ph type="body" sz="half" idx="2"/>
          </p:nvPr>
        </p:nvSpPr>
        <p:spPr/>
        <p:txBody>
          <a:bodyPr/>
          <a:lstStyle/>
          <a:p>
            <a:r>
              <a:rPr lang="en-US" dirty="0" smtClean="0"/>
              <a:t>Housing Move In Date</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4">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43</a:t>
            </a:fld>
            <a:endParaRPr lang="en-US" dirty="0"/>
          </a:p>
        </p:txBody>
      </p:sp>
      <p:sp>
        <p:nvSpPr>
          <p:cNvPr id="9" name="TextBox 8"/>
          <p:cNvSpPr txBox="1"/>
          <p:nvPr/>
        </p:nvSpPr>
        <p:spPr>
          <a:xfrm>
            <a:off x="4603173" y="2395030"/>
            <a:ext cx="7086600" cy="4247317"/>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dirty="0" smtClean="0"/>
              <a:t>For clients </a:t>
            </a:r>
            <a:r>
              <a:rPr lang="en-US" dirty="0"/>
              <a:t>with a Project Start Date in a permanent housing project of any </a:t>
            </a:r>
            <a:r>
              <a:rPr lang="en-US" dirty="0" smtClean="0"/>
              <a:t>kind (including Rapid Re-housing), record </a:t>
            </a:r>
            <a:r>
              <a:rPr lang="en-US" dirty="0"/>
              <a:t>the date a client or </a:t>
            </a:r>
            <a:r>
              <a:rPr lang="en-US" dirty="0" smtClean="0"/>
              <a:t>household </a:t>
            </a:r>
            <a:r>
              <a:rPr lang="en-US" dirty="0"/>
              <a:t>moves into a permanent housing unit. </a:t>
            </a:r>
          </a:p>
          <a:p>
            <a:pPr marL="171450" indent="-171450">
              <a:buClr>
                <a:schemeClr val="accent1"/>
              </a:buClr>
              <a:buFont typeface="Arial" panose="020B0604020202020204" pitchFamily="34" charset="0"/>
              <a:buChar char="•"/>
            </a:pPr>
            <a:r>
              <a:rPr lang="en-US" dirty="0" smtClean="0"/>
              <a:t>When Entering a client into your program, you will want to make sure any Date that populates in the Housing Move-in </a:t>
            </a:r>
            <a:r>
              <a:rPr lang="en-US" dirty="0"/>
              <a:t>D</a:t>
            </a:r>
            <a:r>
              <a:rPr lang="en-US" dirty="0" smtClean="0"/>
              <a:t>ate is cleared so that the new, correct date may be entered for your program. </a:t>
            </a:r>
          </a:p>
          <a:p>
            <a:pPr marL="171450" indent="-171450">
              <a:buClr>
                <a:schemeClr val="accent1"/>
              </a:buClr>
              <a:buFont typeface="Arial" panose="020B0604020202020204" pitchFamily="34" charset="0"/>
              <a:buChar char="•"/>
            </a:pPr>
            <a:r>
              <a:rPr lang="en-US" dirty="0" smtClean="0"/>
              <a:t>This Housing Move-in Date </a:t>
            </a:r>
            <a:r>
              <a:rPr lang="en-US" b="1" dirty="0" smtClean="0"/>
              <a:t>MAY </a:t>
            </a:r>
            <a:r>
              <a:rPr lang="en-US" dirty="0" smtClean="0"/>
              <a:t>be the same date as the Entry </a:t>
            </a:r>
            <a:r>
              <a:rPr lang="en-US" dirty="0"/>
              <a:t>D</a:t>
            </a:r>
            <a:r>
              <a:rPr lang="en-US" dirty="0" smtClean="0"/>
              <a:t>ate, but more likely it will occur AFTER the entry date. </a:t>
            </a:r>
          </a:p>
          <a:p>
            <a:pPr marL="628650" lvl="1" indent="-171450">
              <a:buClr>
                <a:schemeClr val="accent1"/>
              </a:buClr>
              <a:buFont typeface="Arial" panose="020B0604020202020204" pitchFamily="34" charset="0"/>
              <a:buChar char="•"/>
            </a:pPr>
            <a:r>
              <a:rPr lang="en-US" dirty="0" smtClean="0"/>
              <a:t>IF it is on the same date as the Entry Date you MAY enter it on the Entry Assessment.</a:t>
            </a:r>
          </a:p>
          <a:p>
            <a:pPr marL="628650" lvl="1" indent="-171450">
              <a:buClr>
                <a:schemeClr val="accent1"/>
              </a:buClr>
              <a:buFont typeface="Arial" panose="020B0604020202020204" pitchFamily="34" charset="0"/>
              <a:buChar char="•"/>
            </a:pPr>
            <a:r>
              <a:rPr lang="en-US" dirty="0" smtClean="0"/>
              <a:t>If it is AFTER the Entry Date, you MUST enter it in an Update. </a:t>
            </a:r>
          </a:p>
          <a:p>
            <a:pPr marL="285750" indent="-285750">
              <a:buClr>
                <a:schemeClr val="accent1"/>
              </a:buClr>
              <a:buFont typeface="Arial" panose="020B0604020202020204" pitchFamily="34" charset="0"/>
              <a:buChar char="•"/>
            </a:pPr>
            <a:r>
              <a:rPr lang="en-US" dirty="0" smtClean="0"/>
              <a:t>It is also possible that you may begin serving the client with the housing search, but end up unable to house the client. In this case the Housing Move-in Date will remain Blank and the client will be exited from your program. </a:t>
            </a:r>
            <a:endParaRPr lang="en-US" dirty="0"/>
          </a:p>
        </p:txBody>
      </p:sp>
    </p:spTree>
    <p:extLst>
      <p:ext uri="{BB962C8B-B14F-4D97-AF65-F5344CB8AC3E}">
        <p14:creationId xmlns:p14="http://schemas.microsoft.com/office/powerpoint/2010/main" val="3274836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Updates and Annual Assessments</a:t>
            </a:r>
            <a:endParaRPr lang="en-US" dirty="0"/>
          </a:p>
        </p:txBody>
      </p:sp>
      <p:sp>
        <p:nvSpPr>
          <p:cNvPr id="11" name="Content Placeholder 10"/>
          <p:cNvSpPr>
            <a:spLocks noGrp="1"/>
          </p:cNvSpPr>
          <p:nvPr>
            <p:ph idx="1"/>
          </p:nvPr>
        </p:nvSpPr>
        <p:spPr>
          <a:xfrm>
            <a:off x="4998027" y="2184168"/>
            <a:ext cx="6492240" cy="3063240"/>
          </a:xfrm>
        </p:spPr>
        <p:txBody>
          <a:bodyPr/>
          <a:lstStyle/>
          <a:p>
            <a:r>
              <a:rPr lang="en-US" b="1" dirty="0" smtClean="0"/>
              <a:t>Updates </a:t>
            </a:r>
            <a:r>
              <a:rPr lang="en-US" dirty="0" smtClean="0"/>
              <a:t>are required for some data elements, including Housing Move-in Date. </a:t>
            </a:r>
          </a:p>
          <a:p>
            <a:r>
              <a:rPr lang="en-US" b="1" dirty="0" smtClean="0"/>
              <a:t>Annual Assessments </a:t>
            </a:r>
            <a:r>
              <a:rPr lang="en-US" dirty="0" smtClean="0"/>
              <a:t>are required to be entered within +/- 30 days of the Head of Household’s Entry Anniversary. </a:t>
            </a:r>
            <a:endParaRPr lang="en-US" dirty="0"/>
          </a:p>
          <a:p>
            <a:r>
              <a:rPr lang="en-US" dirty="0" smtClean="0"/>
              <a:t>Updates and Annual Assessments have fewer questions to complete and/or update compared to the Entry Assessment.</a:t>
            </a:r>
          </a:p>
          <a:p>
            <a:r>
              <a:rPr lang="en-US" dirty="0" smtClean="0"/>
              <a:t>If you do not complete these, the system does not recognize the change in income and non-cash benefits that occur.  </a:t>
            </a:r>
            <a:endParaRPr lang="en-US" dirty="0"/>
          </a:p>
        </p:txBody>
      </p:sp>
      <p:sp>
        <p:nvSpPr>
          <p:cNvPr id="12" name="Text Placeholder 11"/>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44</a:t>
            </a:fld>
            <a:endParaRPr lang="en-US" dirty="0"/>
          </a:p>
        </p:txBody>
      </p:sp>
    </p:spTree>
    <p:extLst>
      <p:ext uri="{BB962C8B-B14F-4D97-AF65-F5344CB8AC3E}">
        <p14:creationId xmlns:p14="http://schemas.microsoft.com/office/powerpoint/2010/main" val="588950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Update/Annual Assessment</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45</a:t>
            </a:fld>
            <a:endParaRPr lang="en-US" dirty="0"/>
          </a:p>
        </p:txBody>
      </p:sp>
      <p:pic>
        <p:nvPicPr>
          <p:cNvPr id="10" name="Picture 9"/>
          <p:cNvPicPr>
            <a:picLocks noChangeAspect="1"/>
          </p:cNvPicPr>
          <p:nvPr/>
        </p:nvPicPr>
        <p:blipFill>
          <a:blip r:embed="rId3"/>
          <a:stretch>
            <a:fillRect/>
          </a:stretch>
        </p:blipFill>
        <p:spPr>
          <a:xfrm>
            <a:off x="1330324" y="1937471"/>
            <a:ext cx="9534525" cy="2505075"/>
          </a:xfrm>
          <a:prstGeom prst="rect">
            <a:avLst/>
          </a:prstGeom>
          <a:noFill/>
        </p:spPr>
      </p:pic>
      <p:sp>
        <p:nvSpPr>
          <p:cNvPr id="11" name="Rounded Rectangle 10"/>
          <p:cNvSpPr/>
          <p:nvPr/>
        </p:nvSpPr>
        <p:spPr>
          <a:xfrm>
            <a:off x="9008918" y="309649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571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Update/Annual Assessment</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46</a:t>
            </a:fld>
            <a:endParaRPr lang="en-US" dirty="0"/>
          </a:p>
        </p:txBody>
      </p:sp>
      <p:pic>
        <p:nvPicPr>
          <p:cNvPr id="10" name="Picture 9"/>
          <p:cNvPicPr>
            <a:picLocks noChangeAspect="1"/>
          </p:cNvPicPr>
          <p:nvPr/>
        </p:nvPicPr>
        <p:blipFill>
          <a:blip r:embed="rId3"/>
          <a:stretch>
            <a:fillRect/>
          </a:stretch>
        </p:blipFill>
        <p:spPr>
          <a:xfrm>
            <a:off x="1330324" y="1937471"/>
            <a:ext cx="9534525" cy="2505075"/>
          </a:xfrm>
          <a:prstGeom prst="rect">
            <a:avLst/>
          </a:prstGeom>
          <a:noFill/>
        </p:spPr>
      </p:pic>
      <p:sp>
        <p:nvSpPr>
          <p:cNvPr id="11" name="Rounded Rectangle 10"/>
          <p:cNvSpPr/>
          <p:nvPr/>
        </p:nvSpPr>
        <p:spPr>
          <a:xfrm>
            <a:off x="9008918" y="309649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p:cNvPicPr>
            <a:picLocks noGrp="1" noChangeAspect="1"/>
          </p:cNvPicPr>
          <p:nvPr>
            <p:ph idx="1"/>
          </p:nvPr>
        </p:nvPicPr>
        <p:blipFill>
          <a:blip r:embed="rId4"/>
          <a:stretch>
            <a:fillRect/>
          </a:stretch>
        </p:blipFill>
        <p:spPr>
          <a:xfrm>
            <a:off x="1301749" y="1937471"/>
            <a:ext cx="9563100" cy="3343275"/>
          </a:xfrm>
          <a:prstGeom prst="rect">
            <a:avLst/>
          </a:prstGeom>
        </p:spPr>
      </p:pic>
      <p:sp>
        <p:nvSpPr>
          <p:cNvPr id="3" name="Rounded Rectangle 2"/>
          <p:cNvSpPr/>
          <p:nvPr/>
        </p:nvSpPr>
        <p:spPr>
          <a:xfrm>
            <a:off x="2462645" y="3688773"/>
            <a:ext cx="1330037"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063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Update/Annual Assessment</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47</a:t>
            </a:fld>
            <a:endParaRPr lang="en-US" dirty="0"/>
          </a:p>
        </p:txBody>
      </p:sp>
      <p:pic>
        <p:nvPicPr>
          <p:cNvPr id="10" name="Picture 9"/>
          <p:cNvPicPr>
            <a:picLocks noChangeAspect="1"/>
          </p:cNvPicPr>
          <p:nvPr/>
        </p:nvPicPr>
        <p:blipFill>
          <a:blip r:embed="rId4"/>
          <a:stretch>
            <a:fillRect/>
          </a:stretch>
        </p:blipFill>
        <p:spPr>
          <a:xfrm>
            <a:off x="1330324" y="1937471"/>
            <a:ext cx="9534525" cy="2505075"/>
          </a:xfrm>
          <a:prstGeom prst="rect">
            <a:avLst/>
          </a:prstGeom>
          <a:noFill/>
        </p:spPr>
      </p:pic>
      <p:sp>
        <p:nvSpPr>
          <p:cNvPr id="11" name="Rounded Rectangle 10"/>
          <p:cNvSpPr/>
          <p:nvPr/>
        </p:nvSpPr>
        <p:spPr>
          <a:xfrm>
            <a:off x="9008918" y="309649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p:cNvPicPr>
            <a:picLocks noGrp="1" noChangeAspect="1"/>
          </p:cNvPicPr>
          <p:nvPr>
            <p:ph idx="1"/>
          </p:nvPr>
        </p:nvPicPr>
        <p:blipFill>
          <a:blip r:embed="rId5"/>
          <a:stretch>
            <a:fillRect/>
          </a:stretch>
        </p:blipFill>
        <p:spPr>
          <a:xfrm>
            <a:off x="1301749" y="1937471"/>
            <a:ext cx="9563100" cy="3343275"/>
          </a:xfrm>
          <a:prstGeom prst="rect">
            <a:avLst/>
          </a:prstGeom>
        </p:spPr>
      </p:pic>
      <p:sp>
        <p:nvSpPr>
          <p:cNvPr id="3" name="Rounded Rectangle 2"/>
          <p:cNvSpPr/>
          <p:nvPr/>
        </p:nvSpPr>
        <p:spPr>
          <a:xfrm>
            <a:off x="2462645" y="3688773"/>
            <a:ext cx="1330037"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1273174" y="1937471"/>
            <a:ext cx="9591675" cy="4225204"/>
          </a:xfrm>
          <a:prstGeom prst="rect">
            <a:avLst/>
          </a:prstGeom>
        </p:spPr>
      </p:pic>
      <p:sp>
        <p:nvSpPr>
          <p:cNvPr id="9" name="Rounded Rectangle 8"/>
          <p:cNvSpPr/>
          <p:nvPr/>
        </p:nvSpPr>
        <p:spPr>
          <a:xfrm>
            <a:off x="2990850" y="3514724"/>
            <a:ext cx="3162300" cy="2253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127663" y="3740086"/>
            <a:ext cx="5048250"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38950" y="5591175"/>
            <a:ext cx="1336963"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304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Review Assessment</a:t>
            </a:r>
            <a:endParaRPr lang="en-US" dirty="0"/>
          </a:p>
        </p:txBody>
      </p:sp>
      <p:sp>
        <p:nvSpPr>
          <p:cNvPr id="8" name="Content Placeholder 7"/>
          <p:cNvSpPr>
            <a:spLocks noGrp="1"/>
          </p:cNvSpPr>
          <p:nvPr>
            <p:ph sz="half" idx="2"/>
          </p:nvPr>
        </p:nvSpPr>
        <p:spPr>
          <a:xfrm>
            <a:off x="950595" y="1807635"/>
            <a:ext cx="4937760" cy="4023360"/>
          </a:xfrm>
        </p:spPr>
        <p:txBody>
          <a:bodyPr/>
          <a:lstStyle/>
          <a:p>
            <a:r>
              <a:rPr lang="en-US" dirty="0" smtClean="0"/>
              <a:t>The questions in the Interim review(Update or Annual Assessment) will depend upon the funding source of your program. </a:t>
            </a:r>
          </a:p>
          <a:p>
            <a:endParaRPr lang="en-US" dirty="0"/>
          </a:p>
          <a:p>
            <a:r>
              <a:rPr lang="en-US" dirty="0" smtClean="0"/>
              <a:t>Interim reviews generally contain data elements that may change over time. </a:t>
            </a:r>
          </a:p>
          <a:p>
            <a:endParaRPr lang="en-US" dirty="0"/>
          </a:p>
          <a:p>
            <a:r>
              <a:rPr lang="en-US" dirty="0" smtClean="0"/>
              <a:t>Review all information in the Interim Review to ensure it is still up-to-date. Make updates as needed.  </a:t>
            </a: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48</a:t>
            </a:fld>
            <a:endParaRPr lang="en-US"/>
          </a:p>
        </p:txBody>
      </p:sp>
      <p:pic>
        <p:nvPicPr>
          <p:cNvPr id="3" name="Picture 2"/>
          <p:cNvPicPr>
            <a:picLocks noChangeAspect="1"/>
          </p:cNvPicPr>
          <p:nvPr/>
        </p:nvPicPr>
        <p:blipFill>
          <a:blip r:embed="rId3"/>
          <a:stretch>
            <a:fillRect/>
          </a:stretch>
        </p:blipFill>
        <p:spPr>
          <a:xfrm>
            <a:off x="6291470" y="1908312"/>
            <a:ext cx="5509645" cy="4151785"/>
          </a:xfrm>
          <a:prstGeom prst="rect">
            <a:avLst/>
          </a:prstGeom>
        </p:spPr>
      </p:pic>
    </p:spTree>
    <p:extLst>
      <p:ext uri="{BB962C8B-B14F-4D97-AF65-F5344CB8AC3E}">
        <p14:creationId xmlns:p14="http://schemas.microsoft.com/office/powerpoint/2010/main" val="31484533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Sub-assessments</a:t>
            </a:r>
            <a:endParaRPr lang="en-US" dirty="0"/>
          </a:p>
        </p:txBody>
      </p:sp>
      <p:sp>
        <p:nvSpPr>
          <p:cNvPr id="3" name="Content Placeholder 2"/>
          <p:cNvSpPr>
            <a:spLocks noGrp="1"/>
          </p:cNvSpPr>
          <p:nvPr>
            <p:ph idx="1"/>
          </p:nvPr>
        </p:nvSpPr>
        <p:spPr/>
        <p:txBody>
          <a:bodyPr/>
          <a:lstStyle/>
          <a:p>
            <a:r>
              <a:rPr lang="en-US" dirty="0" smtClean="0"/>
              <a:t>If information in a sub-assessment has changed, we need to end the old information, and create new, accurate information. </a:t>
            </a:r>
          </a:p>
          <a:p>
            <a:r>
              <a:rPr lang="en-US" dirty="0" smtClean="0"/>
              <a:t>We do not want to Delete any information that used to be correct. </a:t>
            </a:r>
          </a:p>
          <a:p>
            <a:r>
              <a:rPr lang="en-US" dirty="0" smtClean="0"/>
              <a:t>We will add an End Date to the information that is no longer true, and then Add a new line in the sub-assessment with the new information. </a:t>
            </a: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49</a:t>
            </a:fld>
            <a:endParaRPr lang="en-US"/>
          </a:p>
        </p:txBody>
      </p:sp>
    </p:spTree>
    <p:extLst>
      <p:ext uri="{BB962C8B-B14F-4D97-AF65-F5344CB8AC3E}">
        <p14:creationId xmlns:p14="http://schemas.microsoft.com/office/powerpoint/2010/main" val="2685455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Visibility Basics – Current Structure</a:t>
            </a:r>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a:t>
            </a:fld>
            <a:endParaRPr lang="en-US"/>
          </a:p>
        </p:txBody>
      </p:sp>
      <p:graphicFrame>
        <p:nvGraphicFramePr>
          <p:cNvPr id="6" name="Diagram 5"/>
          <p:cNvGraphicFramePr/>
          <p:nvPr>
            <p:extLst/>
          </p:nvPr>
        </p:nvGraphicFramePr>
        <p:xfrm>
          <a:off x="1878496" y="1920240"/>
          <a:ext cx="8338930" cy="427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Left-Right Arrow 9"/>
          <p:cNvSpPr/>
          <p:nvPr/>
        </p:nvSpPr>
        <p:spPr>
          <a:xfrm>
            <a:off x="3694840" y="5685160"/>
            <a:ext cx="899400" cy="18886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3674119">
            <a:off x="4851436" y="4661466"/>
            <a:ext cx="904935" cy="178904"/>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769951">
            <a:off x="3290085" y="4692203"/>
            <a:ext cx="814389" cy="16896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17434538">
            <a:off x="8571607" y="4653778"/>
            <a:ext cx="841158" cy="245813"/>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440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50</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504493"/>
            <a:ext cx="3657600" cy="2031325"/>
          </a:xfrm>
          <a:prstGeom prst="rect">
            <a:avLst/>
          </a:prstGeom>
          <a:noFill/>
        </p:spPr>
        <p:txBody>
          <a:bodyPr wrap="square" rtlCol="0">
            <a:spAutoFit/>
          </a:bodyPr>
          <a:lstStyle/>
          <a:p>
            <a:r>
              <a:rPr lang="en-US" dirty="0" smtClean="0"/>
              <a:t>Here we have the details of the Non-Cash Benefits sub-assessment. </a:t>
            </a:r>
          </a:p>
          <a:p>
            <a:endParaRPr lang="en-US" dirty="0"/>
          </a:p>
          <a:p>
            <a:r>
              <a:rPr lang="en-US" dirty="0" smtClean="0"/>
              <a:t>In my update, I find out that the client now has Food Stamps. I will want to update this information in HMIS.</a:t>
            </a:r>
            <a:endParaRPr lang="en-US" dirty="0"/>
          </a:p>
        </p:txBody>
      </p:sp>
    </p:spTree>
    <p:extLst>
      <p:ext uri="{BB962C8B-B14F-4D97-AF65-F5344CB8AC3E}">
        <p14:creationId xmlns:p14="http://schemas.microsoft.com/office/powerpoint/2010/main" val="293606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51</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382836"/>
            <a:ext cx="3657600" cy="3139321"/>
          </a:xfrm>
          <a:prstGeom prst="rect">
            <a:avLst/>
          </a:prstGeom>
          <a:noFill/>
        </p:spPr>
        <p:txBody>
          <a:bodyPr wrap="square" rtlCol="0">
            <a:spAutoFit/>
          </a:bodyPr>
          <a:lstStyle/>
          <a:p>
            <a:r>
              <a:rPr lang="en-US" dirty="0" smtClean="0"/>
              <a:t>Here we have the details of the Non-Cash Benefits sub-assessment. </a:t>
            </a:r>
          </a:p>
          <a:p>
            <a:endParaRPr lang="en-US" dirty="0"/>
          </a:p>
          <a:p>
            <a:r>
              <a:rPr lang="en-US" dirty="0" smtClean="0"/>
              <a:t>In my update, I find out that the client now has Food Stamps. I will want to update this information in HMIS.</a:t>
            </a:r>
          </a:p>
          <a:p>
            <a:endParaRPr lang="en-US" dirty="0"/>
          </a:p>
          <a:p>
            <a:r>
              <a:rPr lang="en-US" dirty="0" smtClean="0"/>
              <a:t>This information is no longer true. I will add an End Date to this record for yesterday. </a:t>
            </a:r>
            <a:endParaRPr lang="en-US" dirty="0"/>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60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52</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382836"/>
            <a:ext cx="3657600" cy="4247317"/>
          </a:xfrm>
          <a:prstGeom prst="rect">
            <a:avLst/>
          </a:prstGeom>
          <a:noFill/>
        </p:spPr>
        <p:txBody>
          <a:bodyPr wrap="square" rtlCol="0">
            <a:spAutoFit/>
          </a:bodyPr>
          <a:lstStyle/>
          <a:p>
            <a:r>
              <a:rPr lang="en-US" dirty="0" smtClean="0"/>
              <a:t>Here we have the details of the Non-Cash Benefits sub-assessment. </a:t>
            </a:r>
          </a:p>
          <a:p>
            <a:endParaRPr lang="en-US" dirty="0"/>
          </a:p>
          <a:p>
            <a:r>
              <a:rPr lang="en-US" dirty="0" smtClean="0"/>
              <a:t>In my update, I find out that the client now has Food Stamps. I will want to update this information in HMIS.</a:t>
            </a:r>
          </a:p>
          <a:p>
            <a:endParaRPr lang="en-US" dirty="0"/>
          </a:p>
          <a:p>
            <a:r>
              <a:rPr lang="en-US" dirty="0" smtClean="0"/>
              <a:t>This information is no longer true. I will add an End Date to this record for yesterday. </a:t>
            </a:r>
          </a:p>
          <a:p>
            <a:endParaRPr lang="en-US" dirty="0"/>
          </a:p>
          <a:p>
            <a:r>
              <a:rPr lang="en-US" dirty="0" smtClean="0"/>
              <a:t>Once the End Date has been added, I will need to Add a new record for Food Stamps.</a:t>
            </a:r>
            <a:endParaRPr lang="en-US" dirty="0"/>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387850" y="382836"/>
            <a:ext cx="6354914" cy="5521347"/>
          </a:xfrm>
          <a:prstGeom prst="rect">
            <a:avLst/>
          </a:prstGeom>
        </p:spPr>
      </p:pic>
      <p:sp>
        <p:nvSpPr>
          <p:cNvPr id="9" name="Rounded Rectangle 8"/>
          <p:cNvSpPr/>
          <p:nvPr/>
        </p:nvSpPr>
        <p:spPr>
          <a:xfrm>
            <a:off x="4457700" y="4800600"/>
            <a:ext cx="238125"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67325" y="2724150"/>
            <a:ext cx="2924175" cy="183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43900" y="2946723"/>
            <a:ext cx="946767" cy="25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82175" y="4800600"/>
            <a:ext cx="800100"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7700" y="5295900"/>
            <a:ext cx="733425"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9719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53</a:t>
            </a:fld>
            <a:endParaRPr lang="en-US"/>
          </a:p>
        </p:txBody>
      </p:sp>
      <p:pic>
        <p:nvPicPr>
          <p:cNvPr id="7" name="Picture 6"/>
          <p:cNvPicPr>
            <a:picLocks noChangeAspect="1"/>
          </p:cNvPicPr>
          <p:nvPr/>
        </p:nvPicPr>
        <p:blipFill>
          <a:blip r:embed="rId4"/>
          <a:stretch>
            <a:fillRect/>
          </a:stretch>
        </p:blipFill>
        <p:spPr>
          <a:xfrm>
            <a:off x="4387850" y="382836"/>
            <a:ext cx="6374894" cy="5455990"/>
          </a:xfrm>
          <a:prstGeom prst="rect">
            <a:avLst/>
          </a:prstGeom>
        </p:spPr>
      </p:pic>
      <p:sp>
        <p:nvSpPr>
          <p:cNvPr id="8" name="TextBox 7"/>
          <p:cNvSpPr txBox="1"/>
          <p:nvPr/>
        </p:nvSpPr>
        <p:spPr>
          <a:xfrm>
            <a:off x="730250" y="382836"/>
            <a:ext cx="3657600" cy="5909310"/>
          </a:xfrm>
          <a:prstGeom prst="rect">
            <a:avLst/>
          </a:prstGeom>
          <a:noFill/>
        </p:spPr>
        <p:txBody>
          <a:bodyPr wrap="square" rtlCol="0">
            <a:spAutoFit/>
          </a:bodyPr>
          <a:lstStyle/>
          <a:p>
            <a:r>
              <a:rPr lang="en-US" dirty="0" smtClean="0"/>
              <a:t>Here we have the details of the Non-Cash Benefits sub-assessment. </a:t>
            </a:r>
          </a:p>
          <a:p>
            <a:endParaRPr lang="en-US" dirty="0"/>
          </a:p>
          <a:p>
            <a:r>
              <a:rPr lang="en-US" dirty="0" smtClean="0"/>
              <a:t>In my update, I find out that the client now has Food Stamps. I will want to update this information in HMIS.</a:t>
            </a:r>
          </a:p>
          <a:p>
            <a:endParaRPr lang="en-US" dirty="0"/>
          </a:p>
          <a:p>
            <a:r>
              <a:rPr lang="en-US" dirty="0" smtClean="0"/>
              <a:t>This information is no longer true. I will add an End Date to this record for yesterday. </a:t>
            </a:r>
          </a:p>
          <a:p>
            <a:endParaRPr lang="en-US" dirty="0"/>
          </a:p>
          <a:p>
            <a:r>
              <a:rPr lang="en-US" dirty="0" smtClean="0"/>
              <a:t>Once the End Date has been added, I will need to Add a new record for Food Stamps.</a:t>
            </a:r>
          </a:p>
          <a:p>
            <a:endParaRPr lang="en-US" dirty="0"/>
          </a:p>
          <a:p>
            <a:r>
              <a:rPr lang="en-US" dirty="0" smtClean="0"/>
              <a:t>Since the client is receiving food stamps now, I answer “Receiving Benefit” = “Yes. </a:t>
            </a:r>
          </a:p>
          <a:p>
            <a:endParaRPr lang="en-US" dirty="0"/>
          </a:p>
          <a:p>
            <a:r>
              <a:rPr lang="en-US" dirty="0" smtClean="0"/>
              <a:t>The Start Date = today’s date. </a:t>
            </a:r>
            <a:endParaRPr lang="en-US" dirty="0"/>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387850" y="382836"/>
            <a:ext cx="6354914" cy="5521347"/>
          </a:xfrm>
          <a:prstGeom prst="rect">
            <a:avLst/>
          </a:prstGeom>
        </p:spPr>
      </p:pic>
      <p:sp>
        <p:nvSpPr>
          <p:cNvPr id="9" name="Rounded Rectangle 8"/>
          <p:cNvSpPr/>
          <p:nvPr/>
        </p:nvSpPr>
        <p:spPr>
          <a:xfrm>
            <a:off x="4457700" y="4800600"/>
            <a:ext cx="238125"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67325" y="2724150"/>
            <a:ext cx="2924175" cy="183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43900" y="2946723"/>
            <a:ext cx="946767" cy="25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82175" y="4800600"/>
            <a:ext cx="800100"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7700" y="5295900"/>
            <a:ext cx="733425"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4387851" y="382836"/>
            <a:ext cx="6374894" cy="5558446"/>
          </a:xfrm>
          <a:prstGeom prst="rect">
            <a:avLst/>
          </a:prstGeom>
        </p:spPr>
      </p:pic>
      <p:sp>
        <p:nvSpPr>
          <p:cNvPr id="16" name="Rounded Rectangle 15"/>
          <p:cNvSpPr/>
          <p:nvPr/>
        </p:nvSpPr>
        <p:spPr>
          <a:xfrm>
            <a:off x="4457700" y="5295900"/>
            <a:ext cx="77152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267325" y="1038225"/>
            <a:ext cx="4781550" cy="266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267325" y="1304925"/>
            <a:ext cx="2543175"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67325" y="2524125"/>
            <a:ext cx="2924175" cy="200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6669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Exiting a client</a:t>
            </a:r>
            <a:endParaRPr lang="en-US" dirty="0"/>
          </a:p>
        </p:txBody>
      </p:sp>
      <p:sp>
        <p:nvSpPr>
          <p:cNvPr id="9" name="Content Placeholder 8"/>
          <p:cNvSpPr>
            <a:spLocks noGrp="1"/>
          </p:cNvSpPr>
          <p:nvPr>
            <p:ph idx="1"/>
          </p:nvPr>
        </p:nvSpPr>
        <p:spPr>
          <a:xfrm>
            <a:off x="4800600" y="2880358"/>
            <a:ext cx="6492240" cy="3108961"/>
          </a:xfrm>
        </p:spPr>
        <p:txBody>
          <a:bodyPr/>
          <a:lstStyle/>
          <a:p>
            <a:r>
              <a:rPr lang="en-US" dirty="0" smtClean="0"/>
              <a:t>Sometimes, clients leave your program before the entire household leaves. You will need to create an exit for this client that is separate from the other members of the household. </a:t>
            </a:r>
          </a:p>
          <a:p>
            <a:r>
              <a:rPr lang="en-US" dirty="0" smtClean="0"/>
              <a:t>Navigate to the exiting client’s ClientPoint record. </a:t>
            </a:r>
            <a:endParaRPr lang="en-US" dirty="0"/>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54</a:t>
            </a:fld>
            <a:endParaRPr lang="en-US" dirty="0"/>
          </a:p>
        </p:txBody>
      </p:sp>
    </p:spTree>
    <p:extLst>
      <p:ext uri="{BB962C8B-B14F-4D97-AF65-F5344CB8AC3E}">
        <p14:creationId xmlns:p14="http://schemas.microsoft.com/office/powerpoint/2010/main" val="31273973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4208" y="2113280"/>
            <a:ext cx="8086170" cy="2933849"/>
          </a:xfrm>
          <a:prstGeom prst="rect">
            <a:avLst/>
          </a:prstGeom>
        </p:spPr>
      </p:pic>
      <p:sp>
        <p:nvSpPr>
          <p:cNvPr id="4" name="Title 3"/>
          <p:cNvSpPr>
            <a:spLocks noGrp="1"/>
          </p:cNvSpPr>
          <p:nvPr>
            <p:ph type="title"/>
          </p:nvPr>
        </p:nvSpPr>
        <p:spPr/>
        <p:txBody>
          <a:bodyPr/>
          <a:lstStyle/>
          <a:p>
            <a:r>
              <a:rPr lang="en-US" dirty="0" smtClean="0"/>
              <a:t>Exiting a single client</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55</a:t>
            </a:fld>
            <a:endParaRPr lang="en-US" dirty="0"/>
          </a:p>
        </p:txBody>
      </p:sp>
      <p:sp>
        <p:nvSpPr>
          <p:cNvPr id="9" name="Rounded Rectangle 8"/>
          <p:cNvSpPr/>
          <p:nvPr/>
        </p:nvSpPr>
        <p:spPr>
          <a:xfrm>
            <a:off x="7447281" y="3068320"/>
            <a:ext cx="914400" cy="295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281160" y="4068566"/>
            <a:ext cx="40957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5095" y="2775905"/>
            <a:ext cx="3780790" cy="2585323"/>
          </a:xfrm>
          <a:prstGeom prst="rect">
            <a:avLst/>
          </a:prstGeom>
          <a:noFill/>
        </p:spPr>
        <p:txBody>
          <a:bodyPr wrap="square" rtlCol="0">
            <a:spAutoFit/>
          </a:bodyPr>
          <a:lstStyle/>
          <a:p>
            <a:r>
              <a:rPr lang="en-US" dirty="0" smtClean="0"/>
              <a:t>Find the correct entry/exit – the client count is a way to make sure it is the entry you are looking for as well as the Provider name and the Project Start Date. </a:t>
            </a:r>
          </a:p>
          <a:p>
            <a:endParaRPr lang="en-US" dirty="0"/>
          </a:p>
          <a:p>
            <a:r>
              <a:rPr lang="en-US" dirty="0" smtClean="0"/>
              <a:t>Click on the Edit Pencil for the Exit Date.  </a:t>
            </a:r>
            <a:endParaRPr lang="en-US" dirty="0"/>
          </a:p>
          <a:p>
            <a:endParaRPr lang="en-US" dirty="0"/>
          </a:p>
        </p:txBody>
      </p:sp>
      <p:sp>
        <p:nvSpPr>
          <p:cNvPr id="3" name="Rounded Rectangle 2"/>
          <p:cNvSpPr/>
          <p:nvPr/>
        </p:nvSpPr>
        <p:spPr>
          <a:xfrm>
            <a:off x="11212483" y="3892377"/>
            <a:ext cx="441949" cy="519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761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Exiting a single client</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56</a:t>
            </a:fld>
            <a:endParaRPr lang="en-US" dirty="0"/>
          </a:p>
        </p:txBody>
      </p:sp>
      <p:sp>
        <p:nvSpPr>
          <p:cNvPr id="9" name="Rounded Rectangle 8"/>
          <p:cNvSpPr/>
          <p:nvPr/>
        </p:nvSpPr>
        <p:spPr>
          <a:xfrm>
            <a:off x="7447281" y="3068320"/>
            <a:ext cx="914400" cy="295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281160" y="4068566"/>
            <a:ext cx="40957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4487" y="2000804"/>
            <a:ext cx="3780790" cy="3970318"/>
          </a:xfrm>
          <a:prstGeom prst="rect">
            <a:avLst/>
          </a:prstGeom>
          <a:noFill/>
        </p:spPr>
        <p:txBody>
          <a:bodyPr wrap="square" rtlCol="0">
            <a:spAutoFit/>
          </a:bodyPr>
          <a:lstStyle/>
          <a:p>
            <a:endParaRPr lang="en-US" dirty="0" smtClean="0"/>
          </a:p>
          <a:p>
            <a:r>
              <a:rPr lang="en-US" dirty="0" smtClean="0"/>
              <a:t>Make sure the correct client is selected. </a:t>
            </a:r>
          </a:p>
          <a:p>
            <a:endParaRPr lang="en-US" dirty="0"/>
          </a:p>
          <a:p>
            <a:r>
              <a:rPr lang="en-US" dirty="0" smtClean="0"/>
              <a:t>Set </a:t>
            </a:r>
            <a:r>
              <a:rPr lang="en-US" dirty="0"/>
              <a:t>the exit date to the date the client left your program and the time to the standard 12:01:00 A.M</a:t>
            </a:r>
            <a:r>
              <a:rPr lang="en-US" dirty="0" smtClean="0"/>
              <a:t>.</a:t>
            </a:r>
          </a:p>
          <a:p>
            <a:endParaRPr lang="en-US" dirty="0"/>
          </a:p>
          <a:p>
            <a:r>
              <a:rPr lang="en-US" dirty="0" smtClean="0"/>
              <a:t>Set </a:t>
            </a:r>
            <a:r>
              <a:rPr lang="en-US" dirty="0"/>
              <a:t>the exit Destination. The destinations with “(VW)” next to them are specific to Virginia Williams.</a:t>
            </a:r>
          </a:p>
          <a:p>
            <a:endParaRPr lang="en-US" dirty="0"/>
          </a:p>
          <a:p>
            <a:endParaRPr lang="en-US" dirty="0" smtClean="0"/>
          </a:p>
          <a:p>
            <a:endParaRPr lang="en-US" dirty="0"/>
          </a:p>
        </p:txBody>
      </p:sp>
      <p:sp>
        <p:nvSpPr>
          <p:cNvPr id="3" name="Rounded Rectangle 2"/>
          <p:cNvSpPr/>
          <p:nvPr/>
        </p:nvSpPr>
        <p:spPr>
          <a:xfrm>
            <a:off x="11212483" y="3892377"/>
            <a:ext cx="441949" cy="519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427632" y="2000804"/>
            <a:ext cx="6226799" cy="4239694"/>
          </a:xfrm>
          <a:prstGeom prst="rect">
            <a:avLst/>
          </a:prstGeom>
        </p:spPr>
      </p:pic>
      <p:sp>
        <p:nvSpPr>
          <p:cNvPr id="11" name="Rounded Rectangle 10"/>
          <p:cNvSpPr/>
          <p:nvPr/>
        </p:nvSpPr>
        <p:spPr>
          <a:xfrm>
            <a:off x="5455920" y="2792128"/>
            <a:ext cx="2103120" cy="865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608320" y="3985963"/>
            <a:ext cx="4082415" cy="332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608320" y="4674910"/>
            <a:ext cx="6015055" cy="4558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900458" y="5971122"/>
            <a:ext cx="1173942" cy="269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51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57</a:t>
            </a:fld>
            <a:endParaRPr lang="en-US"/>
          </a:p>
        </p:txBody>
      </p:sp>
      <p:sp>
        <p:nvSpPr>
          <p:cNvPr id="6" name="TextBox 5"/>
          <p:cNvSpPr txBox="1"/>
          <p:nvPr/>
        </p:nvSpPr>
        <p:spPr>
          <a:xfrm>
            <a:off x="285750" y="495300"/>
            <a:ext cx="3171825" cy="526297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smtClean="0"/>
              <a:t>On the Entry/Exit Data pop-up you will now see that one client is exited while the other two household members are still in the program.</a:t>
            </a:r>
          </a:p>
          <a:p>
            <a:pPr>
              <a:buClr>
                <a:schemeClr val="accent1"/>
              </a:buClr>
            </a:pPr>
            <a:r>
              <a:rPr lang="en-US" sz="1600" dirty="0" smtClean="0"/>
              <a:t> </a:t>
            </a:r>
          </a:p>
          <a:p>
            <a:pPr marL="285750" indent="-285750">
              <a:buClr>
                <a:schemeClr val="accent1"/>
              </a:buClr>
              <a:buFont typeface="Arial" panose="020B0604020202020204" pitchFamily="34" charset="0"/>
              <a:buChar char="•"/>
            </a:pPr>
            <a:r>
              <a:rPr lang="en-US" sz="1600" dirty="0" smtClean="0"/>
              <a:t>The </a:t>
            </a:r>
            <a:r>
              <a:rPr lang="en-US" sz="1600" dirty="0"/>
              <a:t>Exit </a:t>
            </a:r>
            <a:r>
              <a:rPr lang="en-US" sz="1600" dirty="0" smtClean="0"/>
              <a:t>Assessment </a:t>
            </a:r>
            <a:r>
              <a:rPr lang="en-US" sz="1600" dirty="0"/>
              <a:t>is similar to the Update and Annual Assessment in that you can update the same fields if anything changes the day the client leaves your </a:t>
            </a:r>
            <a:r>
              <a:rPr lang="en-US" sz="1600" dirty="0" smtClean="0"/>
              <a:t>program</a:t>
            </a:r>
          </a:p>
          <a:p>
            <a:pPr marL="285750" indent="-285750">
              <a:buClr>
                <a:schemeClr val="accent1"/>
              </a:buClr>
              <a:buFont typeface="Arial" panose="020B0604020202020204" pitchFamily="34" charset="0"/>
              <a:buChar char="•"/>
            </a:pPr>
            <a:endParaRPr lang="en-US" sz="1600" dirty="0" smtClean="0"/>
          </a:p>
          <a:p>
            <a:pPr marL="285750" indent="-285750">
              <a:buClr>
                <a:schemeClr val="accent1"/>
              </a:buClr>
              <a:buFont typeface="Arial" panose="020B0604020202020204" pitchFamily="34" charset="0"/>
              <a:buChar char="•"/>
            </a:pPr>
            <a:r>
              <a:rPr lang="en-US" sz="1600" dirty="0" smtClean="0"/>
              <a:t>Depending on your program’s funding source, you may have additional questions that only appear at Exit. </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smtClean="0"/>
              <a:t>Be careful to read the assessment carefully to ensure you are answering all questions. </a:t>
            </a:r>
            <a:endParaRPr lang="en-US" sz="1600" dirty="0"/>
          </a:p>
        </p:txBody>
      </p:sp>
      <p:pic>
        <p:nvPicPr>
          <p:cNvPr id="7" name="Picture 6"/>
          <p:cNvPicPr>
            <a:picLocks noChangeAspect="1"/>
          </p:cNvPicPr>
          <p:nvPr/>
        </p:nvPicPr>
        <p:blipFill>
          <a:blip r:embed="rId4"/>
          <a:stretch>
            <a:fillRect/>
          </a:stretch>
        </p:blipFill>
        <p:spPr>
          <a:xfrm>
            <a:off x="3569551" y="1200050"/>
            <a:ext cx="7983850" cy="4631789"/>
          </a:xfrm>
          <a:prstGeom prst="rect">
            <a:avLst/>
          </a:prstGeom>
        </p:spPr>
      </p:pic>
      <p:sp>
        <p:nvSpPr>
          <p:cNvPr id="8" name="Rounded Rectangle 7"/>
          <p:cNvSpPr/>
          <p:nvPr/>
        </p:nvSpPr>
        <p:spPr>
          <a:xfrm>
            <a:off x="3686185" y="2631440"/>
            <a:ext cx="4248775" cy="1239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6362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Exiting a Household</a:t>
            </a:r>
            <a:endParaRPr lang="en-US" dirty="0"/>
          </a:p>
        </p:txBody>
      </p:sp>
      <p:sp>
        <p:nvSpPr>
          <p:cNvPr id="3" name="Content Placeholder 2"/>
          <p:cNvSpPr>
            <a:spLocks noGrp="1"/>
          </p:cNvSpPr>
          <p:nvPr>
            <p:ph idx="1"/>
          </p:nvPr>
        </p:nvSpPr>
        <p:spPr>
          <a:xfrm>
            <a:off x="4394200" y="406400"/>
            <a:ext cx="6492240" cy="1615440"/>
          </a:xfrm>
        </p:spPr>
        <p:txBody>
          <a:bodyPr/>
          <a:lstStyle/>
          <a:p>
            <a:r>
              <a:rPr lang="en-US" dirty="0" smtClean="0"/>
              <a:t> When the household exits your program, you will need to create an exit for all household members. </a:t>
            </a:r>
          </a:p>
          <a:p>
            <a:r>
              <a:rPr lang="en-US" dirty="0" smtClean="0"/>
              <a:t>Navigate to the Head of Household’s client record in ClientPoint and then go to the Entry/Exit Tab.</a:t>
            </a:r>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58</a:t>
            </a:fld>
            <a:endParaRPr lang="en-US" dirty="0"/>
          </a:p>
        </p:txBody>
      </p:sp>
      <p:pic>
        <p:nvPicPr>
          <p:cNvPr id="8" name="Picture 7"/>
          <p:cNvPicPr>
            <a:picLocks noChangeAspect="1"/>
          </p:cNvPicPr>
          <p:nvPr/>
        </p:nvPicPr>
        <p:blipFill>
          <a:blip r:embed="rId3"/>
          <a:stretch>
            <a:fillRect/>
          </a:stretch>
        </p:blipFill>
        <p:spPr>
          <a:xfrm>
            <a:off x="4376422" y="2397760"/>
            <a:ext cx="7619311" cy="2793999"/>
          </a:xfrm>
          <a:prstGeom prst="rect">
            <a:avLst/>
          </a:prstGeom>
        </p:spPr>
      </p:pic>
      <p:sp>
        <p:nvSpPr>
          <p:cNvPr id="9" name="Rounded Rectangle 8"/>
          <p:cNvSpPr/>
          <p:nvPr/>
        </p:nvSpPr>
        <p:spPr>
          <a:xfrm>
            <a:off x="7741920" y="3271520"/>
            <a:ext cx="873760" cy="335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448800" y="4226560"/>
            <a:ext cx="243840" cy="314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1990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Exiting a Household</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59</a:t>
            </a:fld>
            <a:endParaRPr lang="en-US" dirty="0"/>
          </a:p>
        </p:txBody>
      </p:sp>
      <p:pic>
        <p:nvPicPr>
          <p:cNvPr id="9" name="Picture 8"/>
          <p:cNvPicPr>
            <a:picLocks noChangeAspect="1"/>
          </p:cNvPicPr>
          <p:nvPr/>
        </p:nvPicPr>
        <p:blipFill>
          <a:blip r:embed="rId3"/>
          <a:stretch>
            <a:fillRect/>
          </a:stretch>
        </p:blipFill>
        <p:spPr>
          <a:xfrm>
            <a:off x="5672671" y="1946341"/>
            <a:ext cx="6293586" cy="4304463"/>
          </a:xfrm>
          <a:prstGeom prst="rect">
            <a:avLst/>
          </a:prstGeom>
        </p:spPr>
      </p:pic>
      <p:sp>
        <p:nvSpPr>
          <p:cNvPr id="10" name="TextBox 9"/>
          <p:cNvSpPr txBox="1"/>
          <p:nvPr/>
        </p:nvSpPr>
        <p:spPr>
          <a:xfrm>
            <a:off x="701040" y="1849120"/>
            <a:ext cx="3789680" cy="3693319"/>
          </a:xfrm>
          <a:prstGeom prst="rect">
            <a:avLst/>
          </a:prstGeom>
          <a:noFill/>
        </p:spPr>
        <p:txBody>
          <a:bodyPr wrap="square" rtlCol="0">
            <a:spAutoFit/>
          </a:bodyPr>
          <a:lstStyle/>
          <a:p>
            <a:r>
              <a:rPr lang="en-US" dirty="0"/>
              <a:t>Make sure the correct </a:t>
            </a:r>
            <a:r>
              <a:rPr lang="en-US" dirty="0" smtClean="0"/>
              <a:t>clients are selected</a:t>
            </a:r>
            <a:r>
              <a:rPr lang="en-US" dirty="0"/>
              <a:t>. </a:t>
            </a:r>
            <a:r>
              <a:rPr lang="en-US" dirty="0" smtClean="0"/>
              <a:t>In this household, one of the clients was exited earlier. Select the other clients in the household. </a:t>
            </a:r>
            <a:endParaRPr lang="en-US" dirty="0"/>
          </a:p>
          <a:p>
            <a:endParaRPr lang="en-US" dirty="0"/>
          </a:p>
          <a:p>
            <a:r>
              <a:rPr lang="en-US" dirty="0"/>
              <a:t>Set the exit date to the date the client left your program and the time to the standard 12:01:00 A.M.</a:t>
            </a:r>
          </a:p>
          <a:p>
            <a:endParaRPr lang="en-US" dirty="0"/>
          </a:p>
          <a:p>
            <a:r>
              <a:rPr lang="en-US" dirty="0"/>
              <a:t>Set the exit Destination. The destinations with “(VW)” next to them are specific to Virginia Williams.</a:t>
            </a:r>
          </a:p>
          <a:p>
            <a:endParaRPr lang="en-US" dirty="0"/>
          </a:p>
        </p:txBody>
      </p:sp>
      <p:sp>
        <p:nvSpPr>
          <p:cNvPr id="11" name="Rounded Rectangle 10"/>
          <p:cNvSpPr/>
          <p:nvPr/>
        </p:nvSpPr>
        <p:spPr>
          <a:xfrm>
            <a:off x="5811520" y="2773680"/>
            <a:ext cx="2697469" cy="924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02960" y="3992880"/>
            <a:ext cx="3997498" cy="223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13120" y="4612640"/>
            <a:ext cx="5943600" cy="447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190480" y="5902960"/>
            <a:ext cx="1137920" cy="25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101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4659" y="4357018"/>
            <a:ext cx="2192573" cy="1863687"/>
          </a:xfrm>
          <a:prstGeom prst="rect">
            <a:avLst/>
          </a:prstGeom>
        </p:spPr>
      </p:pic>
      <p:sp>
        <p:nvSpPr>
          <p:cNvPr id="2" name="Title 1"/>
          <p:cNvSpPr>
            <a:spLocks noGrp="1"/>
          </p:cNvSpPr>
          <p:nvPr>
            <p:ph type="title"/>
          </p:nvPr>
        </p:nvSpPr>
        <p:spPr/>
        <p:txBody>
          <a:bodyPr/>
          <a:lstStyle/>
          <a:p>
            <a:r>
              <a:rPr lang="en-US" dirty="0" smtClean="0"/>
              <a:t>HUD UDEs – What’s Shared &amp; What Isn’t</a:t>
            </a:r>
            <a:endParaRPr lang="en-US" dirty="0"/>
          </a:p>
        </p:txBody>
      </p:sp>
      <p:sp>
        <p:nvSpPr>
          <p:cNvPr id="10" name="Text Placeholder 9"/>
          <p:cNvSpPr>
            <a:spLocks noGrp="1"/>
          </p:cNvSpPr>
          <p:nvPr>
            <p:ph type="body" idx="1"/>
          </p:nvPr>
        </p:nvSpPr>
        <p:spPr/>
        <p:txBody>
          <a:bodyPr/>
          <a:lstStyle/>
          <a:p>
            <a:r>
              <a:rPr lang="en-US" dirty="0" smtClean="0"/>
              <a:t>Universal Identifiers (one answer per client record)</a:t>
            </a:r>
            <a:endParaRPr lang="en-US" dirty="0"/>
          </a:p>
        </p:txBody>
      </p:sp>
      <p:sp>
        <p:nvSpPr>
          <p:cNvPr id="11" name="Content Placeholder 10"/>
          <p:cNvSpPr>
            <a:spLocks noGrp="1"/>
          </p:cNvSpPr>
          <p:nvPr>
            <p:ph sz="half" idx="2"/>
          </p:nvPr>
        </p:nvSpPr>
        <p:spPr>
          <a:xfrm>
            <a:off x="1097280" y="2582334"/>
            <a:ext cx="4937760" cy="3679318"/>
          </a:xfrm>
        </p:spPr>
        <p:txBody>
          <a:bodyPr>
            <a:normAutofit fontScale="85000" lnSpcReduction="20000"/>
          </a:bodyPr>
          <a:lstStyle/>
          <a:p>
            <a:r>
              <a:rPr lang="en-US" dirty="0" smtClean="0"/>
              <a:t>Name</a:t>
            </a:r>
          </a:p>
          <a:p>
            <a:r>
              <a:rPr lang="en-US" dirty="0" smtClean="0"/>
              <a:t>Name Data Quality</a:t>
            </a:r>
          </a:p>
          <a:p>
            <a:r>
              <a:rPr lang="en-US" dirty="0" smtClean="0"/>
              <a:t>Social Security Number</a:t>
            </a:r>
          </a:p>
          <a:p>
            <a:r>
              <a:rPr lang="en-US" dirty="0" smtClean="0"/>
              <a:t>Social Security Number Data Quality</a:t>
            </a:r>
          </a:p>
          <a:p>
            <a:r>
              <a:rPr lang="en-US" dirty="0" smtClean="0"/>
              <a:t>Date of Birth</a:t>
            </a:r>
          </a:p>
          <a:p>
            <a:r>
              <a:rPr lang="en-US" dirty="0" smtClean="0"/>
              <a:t>Date of Birth Data Quality</a:t>
            </a:r>
          </a:p>
          <a:p>
            <a:r>
              <a:rPr lang="en-US" dirty="0" smtClean="0"/>
              <a:t>Race</a:t>
            </a:r>
          </a:p>
          <a:p>
            <a:r>
              <a:rPr lang="en-US" dirty="0" smtClean="0"/>
              <a:t>Ethnicity </a:t>
            </a:r>
          </a:p>
          <a:p>
            <a:r>
              <a:rPr lang="en-US" dirty="0" smtClean="0"/>
              <a:t>Gender</a:t>
            </a:r>
          </a:p>
          <a:p>
            <a:r>
              <a:rPr lang="en-US" dirty="0" smtClean="0"/>
              <a:t>Veteran Status</a:t>
            </a:r>
            <a:endParaRPr lang="en-US" dirty="0"/>
          </a:p>
        </p:txBody>
      </p:sp>
      <p:sp>
        <p:nvSpPr>
          <p:cNvPr id="12" name="Text Placeholder 11"/>
          <p:cNvSpPr>
            <a:spLocks noGrp="1"/>
          </p:cNvSpPr>
          <p:nvPr>
            <p:ph type="body" sz="quarter" idx="3"/>
          </p:nvPr>
        </p:nvSpPr>
        <p:spPr/>
        <p:txBody>
          <a:bodyPr/>
          <a:lstStyle/>
          <a:p>
            <a:r>
              <a:rPr lang="en-US" dirty="0" smtClean="0"/>
              <a:t>Universal Project Stay elements (One or more values per project stay)</a:t>
            </a:r>
            <a:endParaRPr lang="en-US" dirty="0"/>
          </a:p>
        </p:txBody>
      </p:sp>
      <p:sp>
        <p:nvSpPr>
          <p:cNvPr id="13" name="Content Placeholder 12"/>
          <p:cNvSpPr>
            <a:spLocks noGrp="1"/>
          </p:cNvSpPr>
          <p:nvPr>
            <p:ph sz="quarter" idx="4"/>
          </p:nvPr>
        </p:nvSpPr>
        <p:spPr>
          <a:xfrm>
            <a:off x="6217920" y="2582334"/>
            <a:ext cx="4937760" cy="3679318"/>
          </a:xfrm>
        </p:spPr>
        <p:txBody>
          <a:bodyPr>
            <a:normAutofit fontScale="92500" lnSpcReduction="10000"/>
          </a:bodyPr>
          <a:lstStyle/>
          <a:p>
            <a:r>
              <a:rPr lang="en-US" dirty="0" smtClean="0"/>
              <a:t>Disabling Condition (Yes/No)</a:t>
            </a:r>
          </a:p>
          <a:p>
            <a:r>
              <a:rPr lang="en-US" dirty="0" smtClean="0"/>
              <a:t>Project Start Date</a:t>
            </a:r>
          </a:p>
          <a:p>
            <a:r>
              <a:rPr lang="en-US" dirty="0" smtClean="0"/>
              <a:t>Project Exit Date</a:t>
            </a:r>
          </a:p>
          <a:p>
            <a:r>
              <a:rPr lang="en-US" dirty="0" smtClean="0"/>
              <a:t>Destination</a:t>
            </a:r>
          </a:p>
          <a:p>
            <a:r>
              <a:rPr lang="en-US" dirty="0" smtClean="0"/>
              <a:t>Relationship to Head of Household</a:t>
            </a:r>
          </a:p>
          <a:p>
            <a:r>
              <a:rPr lang="en-US" dirty="0" smtClean="0"/>
              <a:t>Client Location</a:t>
            </a:r>
          </a:p>
          <a:p>
            <a:r>
              <a:rPr lang="en-US" dirty="0" smtClean="0"/>
              <a:t>Housing Move in Date (for RRH and Permanent Housing projects)</a:t>
            </a:r>
          </a:p>
          <a:p>
            <a:r>
              <a:rPr lang="en-US" dirty="0" smtClean="0"/>
              <a:t>Prior Living Situation </a:t>
            </a: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11/13/2019</a:t>
            </a:fld>
            <a:endParaRPr lang="en-US"/>
          </a:p>
        </p:txBody>
      </p:sp>
      <p:sp>
        <p:nvSpPr>
          <p:cNvPr id="5" name="Footer Placeholder 4"/>
          <p:cNvSpPr>
            <a:spLocks noGrp="1"/>
          </p:cNvSpPr>
          <p:nvPr>
            <p:ph type="ftr" sz="quarter" idx="11"/>
          </p:nvPr>
        </p:nvSpPr>
        <p:spPr/>
        <p:txBody>
          <a:bodyPr/>
          <a:lstStyle/>
          <a:p>
            <a:r>
              <a:rPr lang="en-US" smtClean="0">
                <a:hlinkClick r:id="rId4">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6</a:t>
            </a:fld>
            <a:endParaRPr lang="en-US"/>
          </a:p>
        </p:txBody>
      </p:sp>
      <p:sp>
        <p:nvSpPr>
          <p:cNvPr id="3" name="&quot;No&quot; Symbol 2"/>
          <p:cNvSpPr/>
          <p:nvPr/>
        </p:nvSpPr>
        <p:spPr>
          <a:xfrm>
            <a:off x="6569765" y="2384201"/>
            <a:ext cx="4045227" cy="3836504"/>
          </a:xfrm>
          <a:prstGeom prst="noSmoking">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6954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E2B4E0-197F-4568-B0B1-3EAE63059E56}" type="datetime1">
              <a:rPr lang="en-US" smtClean="0"/>
              <a:t>11/13/2019</a:t>
            </a:fld>
            <a:endParaRPr lang="en-US"/>
          </a:p>
        </p:txBody>
      </p:sp>
      <p:sp>
        <p:nvSpPr>
          <p:cNvPr id="4" name="Footer Placeholder 3"/>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60</a:t>
            </a:fld>
            <a:endParaRPr lang="en-US"/>
          </a:p>
        </p:txBody>
      </p:sp>
      <p:pic>
        <p:nvPicPr>
          <p:cNvPr id="6" name="Picture 5"/>
          <p:cNvPicPr>
            <a:picLocks noChangeAspect="1"/>
          </p:cNvPicPr>
          <p:nvPr/>
        </p:nvPicPr>
        <p:blipFill>
          <a:blip r:embed="rId4"/>
          <a:stretch>
            <a:fillRect/>
          </a:stretch>
        </p:blipFill>
        <p:spPr>
          <a:xfrm>
            <a:off x="3820160" y="1091016"/>
            <a:ext cx="7827962" cy="5091026"/>
          </a:xfrm>
          <a:prstGeom prst="rect">
            <a:avLst/>
          </a:prstGeom>
        </p:spPr>
      </p:pic>
      <p:sp>
        <p:nvSpPr>
          <p:cNvPr id="7" name="Rectangle 6"/>
          <p:cNvSpPr/>
          <p:nvPr/>
        </p:nvSpPr>
        <p:spPr>
          <a:xfrm>
            <a:off x="386080" y="518953"/>
            <a:ext cx="3058160" cy="5755422"/>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1600" dirty="0"/>
              <a:t>On the Entry/Exit Data pop-up you will now see that </a:t>
            </a:r>
            <a:r>
              <a:rPr lang="en-US" sz="1600" dirty="0" smtClean="0"/>
              <a:t>all clients are </a:t>
            </a:r>
            <a:r>
              <a:rPr lang="en-US" sz="1600" dirty="0"/>
              <a:t>exited </a:t>
            </a:r>
            <a:r>
              <a:rPr lang="en-US" sz="1600" dirty="0" smtClean="0"/>
              <a:t>with two different exit dates because the different household members exited on different dates. </a:t>
            </a:r>
            <a:endParaRPr lang="en-US" sz="1600" dirty="0"/>
          </a:p>
          <a:p>
            <a:pPr>
              <a:buClr>
                <a:schemeClr val="accent1"/>
              </a:buClr>
            </a:pPr>
            <a:r>
              <a:rPr lang="en-US" sz="1600" dirty="0"/>
              <a:t> </a:t>
            </a:r>
          </a:p>
          <a:p>
            <a:pPr marL="285750" indent="-285750">
              <a:buClr>
                <a:schemeClr val="accent1"/>
              </a:buClr>
              <a:buFont typeface="Arial" panose="020B0604020202020204" pitchFamily="34" charset="0"/>
              <a:buChar char="•"/>
            </a:pPr>
            <a:r>
              <a:rPr lang="en-US" sz="1600" dirty="0"/>
              <a:t>The Exit Assessment is similar to the Update and Annual Assessment in that you can update the same fields if anything changes the day the client leaves your program</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Depending on your program’s funding source, you may have additional questions that only appear at Exit. </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Be careful to read the assessment carefully to ensure you are answering all questions. </a:t>
            </a:r>
          </a:p>
        </p:txBody>
      </p:sp>
      <p:sp>
        <p:nvSpPr>
          <p:cNvPr id="8" name="Rounded Rectangle 7"/>
          <p:cNvSpPr/>
          <p:nvPr/>
        </p:nvSpPr>
        <p:spPr>
          <a:xfrm>
            <a:off x="3911600" y="2489200"/>
            <a:ext cx="7736522" cy="1686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52240" y="4612640"/>
            <a:ext cx="1737360" cy="15694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1881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2020 Data Standards Changes</a:t>
            </a:r>
            <a:endParaRPr lang="en-US" dirty="0"/>
          </a:p>
        </p:txBody>
      </p:sp>
      <p:sp>
        <p:nvSpPr>
          <p:cNvPr id="9" name="Content Placeholder 8"/>
          <p:cNvSpPr>
            <a:spLocks noGrp="1"/>
          </p:cNvSpPr>
          <p:nvPr>
            <p:ph idx="1"/>
          </p:nvPr>
        </p:nvSpPr>
        <p:spPr>
          <a:xfrm>
            <a:off x="4720243" y="1843347"/>
            <a:ext cx="6492240" cy="2915689"/>
          </a:xfrm>
        </p:spPr>
        <p:txBody>
          <a:bodyPr/>
          <a:lstStyle/>
          <a:p>
            <a:r>
              <a:rPr lang="en-US" dirty="0"/>
              <a:t> These changes went into effect on October 1</a:t>
            </a:r>
            <a:r>
              <a:rPr lang="en-US" baseline="30000" dirty="0"/>
              <a:t>st</a:t>
            </a:r>
            <a:r>
              <a:rPr lang="en-US" dirty="0"/>
              <a:t>, 2019</a:t>
            </a:r>
          </a:p>
          <a:p>
            <a:endParaRPr lang="en-US" dirty="0"/>
          </a:p>
          <a:p>
            <a:r>
              <a:rPr lang="en-US" dirty="0"/>
              <a:t>We have updated the assessments in HMIS to contain the current required questions. </a:t>
            </a:r>
          </a:p>
          <a:p>
            <a:endParaRPr lang="en-US" dirty="0"/>
          </a:p>
          <a:p>
            <a:r>
              <a:rPr lang="en-US" dirty="0"/>
              <a:t>We are in the process of updating reports in ART for data quality reports. </a:t>
            </a:r>
          </a:p>
        </p:txBody>
      </p:sp>
      <p:sp>
        <p:nvSpPr>
          <p:cNvPr id="10" name="Text Placeholder 9"/>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61</a:t>
            </a:fld>
            <a:endParaRPr lang="en-US"/>
          </a:p>
        </p:txBody>
      </p:sp>
    </p:spTree>
    <p:extLst>
      <p:ext uri="{BB962C8B-B14F-4D97-AF65-F5344CB8AC3E}">
        <p14:creationId xmlns:p14="http://schemas.microsoft.com/office/powerpoint/2010/main" val="10174439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Universal Data Element Changes</a:t>
            </a:r>
            <a:endParaRPr lang="en-US" dirty="0"/>
          </a:p>
        </p:txBody>
      </p:sp>
      <p:sp>
        <p:nvSpPr>
          <p:cNvPr id="9" name="Content Placeholder 8"/>
          <p:cNvSpPr>
            <a:spLocks noGrp="1"/>
          </p:cNvSpPr>
          <p:nvPr>
            <p:ph sz="half" idx="1"/>
          </p:nvPr>
        </p:nvSpPr>
        <p:spPr/>
        <p:txBody>
          <a:bodyPr>
            <a:normAutofit fontScale="85000" lnSpcReduction="20000"/>
          </a:bodyPr>
          <a:lstStyle/>
          <a:p>
            <a:r>
              <a:rPr lang="en-US" b="1" dirty="0" smtClean="0"/>
              <a:t>Prior Living Situation</a:t>
            </a:r>
          </a:p>
          <a:p>
            <a:pPr lvl="1"/>
            <a:r>
              <a:rPr lang="en-US" dirty="0"/>
              <a:t>Formerly named Living Situation</a:t>
            </a:r>
          </a:p>
          <a:p>
            <a:pPr lvl="1"/>
            <a:r>
              <a:rPr lang="en-US" dirty="0" smtClean="0"/>
              <a:t>Picklist now aligns </a:t>
            </a:r>
            <a:r>
              <a:rPr lang="en-US" dirty="0"/>
              <a:t>with Destination and Current Living Situation </a:t>
            </a:r>
          </a:p>
          <a:p>
            <a:pPr lvl="2"/>
            <a:r>
              <a:rPr lang="en-US" dirty="0"/>
              <a:t>Wording change to “Emergency shelter, including hotel or motel paid for with emergency shelter voucher, or RHY-funded Host Home shelter </a:t>
            </a:r>
          </a:p>
          <a:p>
            <a:pPr lvl="2"/>
            <a:r>
              <a:rPr lang="en-US" dirty="0"/>
              <a:t>Addition of “Host Home (non-crisis)”</a:t>
            </a:r>
          </a:p>
          <a:p>
            <a:pPr lvl="2"/>
            <a:r>
              <a:rPr lang="en-US" dirty="0"/>
              <a:t>Wording change to “Rental by client, with RRH or equivalent subsidy”</a:t>
            </a:r>
          </a:p>
          <a:p>
            <a:pPr lvl="2"/>
            <a:r>
              <a:rPr lang="en-US" dirty="0"/>
              <a:t>Wording change to “Rental by client, with HCV voucher (tenant or project based)”</a:t>
            </a:r>
          </a:p>
          <a:p>
            <a:pPr lvl="2"/>
            <a:r>
              <a:rPr lang="en-US" dirty="0"/>
              <a:t>Wording change to “Rental by client in a public housing unit”</a:t>
            </a:r>
          </a:p>
          <a:p>
            <a:pPr lvl="1"/>
            <a:r>
              <a:rPr lang="en-US" dirty="0"/>
              <a:t>Data Entry Implications:</a:t>
            </a:r>
          </a:p>
          <a:p>
            <a:pPr lvl="2"/>
            <a:r>
              <a:rPr lang="en-US" dirty="0"/>
              <a:t>New and changed options moving forward</a:t>
            </a:r>
          </a:p>
          <a:p>
            <a:r>
              <a:rPr lang="en-US" b="1" dirty="0" smtClean="0"/>
              <a:t>Sexual Orientation</a:t>
            </a:r>
          </a:p>
          <a:p>
            <a:pPr lvl="1"/>
            <a:r>
              <a:rPr lang="en-US" dirty="0"/>
              <a:t>Added picklist value</a:t>
            </a:r>
          </a:p>
          <a:p>
            <a:pPr lvl="2"/>
            <a:r>
              <a:rPr lang="en-US" dirty="0"/>
              <a:t>Questioning/unsure</a:t>
            </a:r>
          </a:p>
          <a:p>
            <a:pPr lvl="2"/>
            <a:r>
              <a:rPr lang="en-US" dirty="0"/>
              <a:t>Other</a:t>
            </a:r>
          </a:p>
          <a:p>
            <a:pPr lvl="3"/>
            <a:r>
              <a:rPr lang="en-US" dirty="0"/>
              <a:t>Text box for “Other</a:t>
            </a:r>
            <a:r>
              <a:rPr lang="en-US" dirty="0" smtClean="0"/>
              <a:t>”</a:t>
            </a:r>
            <a:endParaRPr lang="en-US" dirty="0"/>
          </a:p>
        </p:txBody>
      </p:sp>
      <p:sp>
        <p:nvSpPr>
          <p:cNvPr id="10" name="Content Placeholder 9"/>
          <p:cNvSpPr>
            <a:spLocks noGrp="1"/>
          </p:cNvSpPr>
          <p:nvPr>
            <p:ph sz="half" idx="2"/>
          </p:nvPr>
        </p:nvSpPr>
        <p:spPr/>
        <p:txBody>
          <a:bodyPr>
            <a:normAutofit fontScale="85000" lnSpcReduction="20000"/>
          </a:bodyPr>
          <a:lstStyle/>
          <a:p>
            <a:r>
              <a:rPr lang="en-US" b="1" dirty="0" smtClean="0"/>
              <a:t>Destination</a:t>
            </a:r>
          </a:p>
          <a:p>
            <a:pPr lvl="1"/>
            <a:r>
              <a:rPr lang="en-US" dirty="0"/>
              <a:t>Picklist </a:t>
            </a:r>
            <a:r>
              <a:rPr lang="en-US" dirty="0" smtClean="0"/>
              <a:t>now aligns </a:t>
            </a:r>
            <a:r>
              <a:rPr lang="en-US" dirty="0"/>
              <a:t>with Prior Living Situation and Current Living Situation </a:t>
            </a:r>
          </a:p>
          <a:p>
            <a:pPr lvl="2"/>
            <a:r>
              <a:rPr lang="en-US" dirty="0"/>
              <a:t>Wording change to “Emergency shelter, including hotel or motel paid for with emergency shelter voucher, or RHY-funded Host Home shelter </a:t>
            </a:r>
          </a:p>
          <a:p>
            <a:pPr lvl="2"/>
            <a:r>
              <a:rPr lang="en-US" dirty="0"/>
              <a:t>Addition of “Host Home (non-crisis)”</a:t>
            </a:r>
          </a:p>
          <a:p>
            <a:pPr lvl="2"/>
            <a:r>
              <a:rPr lang="en-US" dirty="0"/>
              <a:t>Wording change to “Rental by client, with RRH or equivalent subsidy”</a:t>
            </a:r>
          </a:p>
          <a:p>
            <a:pPr lvl="2"/>
            <a:r>
              <a:rPr lang="en-US" dirty="0"/>
              <a:t>Wording change to “Rental by client, with HCV voucher (tenant or project based)”</a:t>
            </a:r>
          </a:p>
          <a:p>
            <a:pPr lvl="2"/>
            <a:r>
              <a:rPr lang="en-US" dirty="0"/>
              <a:t>Wording change to “Rental by client in a public housing unit”</a:t>
            </a:r>
          </a:p>
          <a:p>
            <a:pPr lvl="2"/>
            <a:r>
              <a:rPr lang="en-US" dirty="0"/>
              <a:t>Added Dependent A text box for “Other”</a:t>
            </a:r>
          </a:p>
          <a:p>
            <a:pPr lvl="1"/>
            <a:r>
              <a:rPr lang="en-US" dirty="0"/>
              <a:t>Data Entry Implications:</a:t>
            </a:r>
          </a:p>
          <a:p>
            <a:pPr lvl="2"/>
            <a:r>
              <a:rPr lang="en-US" dirty="0"/>
              <a:t>New and changed options moving </a:t>
            </a:r>
            <a:r>
              <a:rPr lang="en-US" dirty="0" smtClean="0"/>
              <a:t>forward</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62</a:t>
            </a:fld>
            <a:endParaRPr lang="en-US" dirty="0"/>
          </a:p>
        </p:txBody>
      </p:sp>
    </p:spTree>
    <p:extLst>
      <p:ext uri="{BB962C8B-B14F-4D97-AF65-F5344CB8AC3E}">
        <p14:creationId xmlns:p14="http://schemas.microsoft.com/office/powerpoint/2010/main" val="1734371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Specific Element Changes </a:t>
            </a:r>
            <a:endParaRPr lang="en-US" dirty="0"/>
          </a:p>
        </p:txBody>
      </p:sp>
      <p:sp>
        <p:nvSpPr>
          <p:cNvPr id="3" name="Content Placeholder 2"/>
          <p:cNvSpPr>
            <a:spLocks noGrp="1"/>
          </p:cNvSpPr>
          <p:nvPr>
            <p:ph sz="half" idx="1"/>
          </p:nvPr>
        </p:nvSpPr>
        <p:spPr/>
        <p:txBody>
          <a:bodyPr/>
          <a:lstStyle/>
          <a:p>
            <a:r>
              <a:rPr lang="en-US" b="1" dirty="0" smtClean="0"/>
              <a:t>Developmental Disability and HIV/AIDS</a:t>
            </a:r>
          </a:p>
          <a:p>
            <a:pPr lvl="1"/>
            <a:r>
              <a:rPr lang="en-US" dirty="0" smtClean="0"/>
              <a:t>Within the Disabilities Sub-assessment</a:t>
            </a:r>
          </a:p>
          <a:p>
            <a:pPr lvl="1"/>
            <a:r>
              <a:rPr lang="en-US" dirty="0" smtClean="0"/>
              <a:t>Removed the dependent element “Substantially impedes the individual’s ability to live independently”</a:t>
            </a:r>
          </a:p>
          <a:p>
            <a:pPr lvl="1"/>
            <a:r>
              <a:rPr lang="en-US" dirty="0" smtClean="0"/>
              <a:t>Data Entry Implications:</a:t>
            </a:r>
          </a:p>
          <a:p>
            <a:pPr lvl="2"/>
            <a:r>
              <a:rPr lang="en-US" dirty="0" smtClean="0"/>
              <a:t>One fewer question to answer for these two elements</a:t>
            </a:r>
          </a:p>
          <a:p>
            <a:pPr lvl="2"/>
            <a:endParaRPr lang="en-US" dirty="0"/>
          </a:p>
          <a:p>
            <a:r>
              <a:rPr lang="en-US" b="1" dirty="0" smtClean="0"/>
              <a:t>Domestic Violence</a:t>
            </a:r>
          </a:p>
          <a:p>
            <a:pPr lvl="1"/>
            <a:r>
              <a:rPr lang="en-US" dirty="0" smtClean="0"/>
              <a:t>Data Entry now required for SSVF</a:t>
            </a:r>
          </a:p>
          <a:p>
            <a:pPr lvl="1"/>
            <a:r>
              <a:rPr lang="en-US" dirty="0" smtClean="0"/>
              <a:t>Data Entry now required for PATH</a:t>
            </a:r>
          </a:p>
        </p:txBody>
      </p:sp>
      <p:sp>
        <p:nvSpPr>
          <p:cNvPr id="4" name="Content Placeholder 3"/>
          <p:cNvSpPr>
            <a:spLocks noGrp="1"/>
          </p:cNvSpPr>
          <p:nvPr>
            <p:ph sz="half" idx="2"/>
          </p:nvPr>
        </p:nvSpPr>
        <p:spPr/>
        <p:txBody>
          <a:bodyPr/>
          <a:lstStyle/>
          <a:p>
            <a:r>
              <a:rPr lang="en-US" b="1" dirty="0" smtClean="0"/>
              <a:t>PATH Status</a:t>
            </a:r>
          </a:p>
          <a:p>
            <a:pPr lvl="1"/>
            <a:r>
              <a:rPr lang="en-US" dirty="0" smtClean="0"/>
              <a:t>For PATH Providers only</a:t>
            </a:r>
          </a:p>
          <a:p>
            <a:pPr lvl="1"/>
            <a:r>
              <a:rPr lang="en-US" dirty="0" smtClean="0"/>
              <a:t>Added picklist value to “No” for Client Enrolled in PATH – “Unable to locate client”</a:t>
            </a:r>
          </a:p>
          <a:p>
            <a:pPr lvl="1"/>
            <a:endParaRPr lang="en-US" dirty="0"/>
          </a:p>
          <a:p>
            <a:r>
              <a:rPr lang="en-US" b="1" dirty="0" smtClean="0"/>
              <a:t>Employment Status</a:t>
            </a:r>
          </a:p>
          <a:p>
            <a:pPr lvl="1"/>
            <a:r>
              <a:rPr lang="en-US" dirty="0" smtClean="0"/>
              <a:t>Data Entry now required for VA GPD Low Demand</a:t>
            </a:r>
          </a:p>
          <a:p>
            <a:pPr lvl="1"/>
            <a:r>
              <a:rPr lang="en-US" dirty="0" smtClean="0"/>
              <a:t>Data Entry now required for VA GPD Case Management/housing relocation</a:t>
            </a:r>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63</a:t>
            </a:fld>
            <a:endParaRPr lang="en-US"/>
          </a:p>
        </p:txBody>
      </p:sp>
    </p:spTree>
    <p:extLst>
      <p:ext uri="{BB962C8B-B14F-4D97-AF65-F5344CB8AC3E}">
        <p14:creationId xmlns:p14="http://schemas.microsoft.com/office/powerpoint/2010/main" val="3407021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Specific Element Changes</a:t>
            </a:r>
            <a:endParaRPr lang="en-US" dirty="0"/>
          </a:p>
        </p:txBody>
      </p:sp>
      <p:sp>
        <p:nvSpPr>
          <p:cNvPr id="3" name="Content Placeholder 2"/>
          <p:cNvSpPr>
            <a:spLocks noGrp="1"/>
          </p:cNvSpPr>
          <p:nvPr>
            <p:ph sz="half" idx="1"/>
          </p:nvPr>
        </p:nvSpPr>
        <p:spPr/>
        <p:txBody>
          <a:bodyPr/>
          <a:lstStyle/>
          <a:p>
            <a:r>
              <a:rPr lang="en-US" b="1" dirty="0" smtClean="0"/>
              <a:t>Pregnancy Status (RHY Providers)</a:t>
            </a:r>
          </a:p>
          <a:p>
            <a:pPr lvl="1"/>
            <a:r>
              <a:rPr lang="en-US" dirty="0" smtClean="0"/>
              <a:t>Data Element now required for ALL female Heads of Household regardless of age</a:t>
            </a:r>
          </a:p>
          <a:p>
            <a:pPr lvl="1"/>
            <a:r>
              <a:rPr lang="en-US" dirty="0" smtClean="0"/>
              <a:t>Previously only required for ADULT female Heads of Household</a:t>
            </a:r>
          </a:p>
          <a:p>
            <a:r>
              <a:rPr lang="en-US" b="1" dirty="0" smtClean="0"/>
              <a:t>VAMC Station Number</a:t>
            </a:r>
          </a:p>
          <a:p>
            <a:pPr lvl="1"/>
            <a:r>
              <a:rPr lang="en-US" dirty="0" smtClean="0"/>
              <a:t>Data Entry now required for the following</a:t>
            </a:r>
          </a:p>
          <a:p>
            <a:pPr lvl="2"/>
            <a:r>
              <a:rPr lang="en-US" dirty="0" smtClean="0"/>
              <a:t>VASH - ALL Components</a:t>
            </a:r>
          </a:p>
          <a:p>
            <a:pPr lvl="2"/>
            <a:r>
              <a:rPr lang="en-US" dirty="0" smtClean="0"/>
              <a:t>VA-CRS – Contract Residential Service</a:t>
            </a:r>
          </a:p>
          <a:p>
            <a:pPr lvl="2"/>
            <a:r>
              <a:rPr lang="en-US" dirty="0" smtClean="0"/>
              <a:t>VA – Community Contract SH Program</a:t>
            </a:r>
          </a:p>
          <a:p>
            <a:pPr lvl="2"/>
            <a:r>
              <a:rPr lang="en-US" dirty="0" smtClean="0"/>
              <a:t>VA – Grant Per Diem (GPD) – ALL Components</a:t>
            </a:r>
          </a:p>
          <a:p>
            <a:pPr lvl="1"/>
            <a:endParaRPr lang="en-US" dirty="0"/>
          </a:p>
        </p:txBody>
      </p:sp>
      <p:sp>
        <p:nvSpPr>
          <p:cNvPr id="4" name="Content Placeholder 3"/>
          <p:cNvSpPr>
            <a:spLocks noGrp="1"/>
          </p:cNvSpPr>
          <p:nvPr>
            <p:ph sz="half" idx="2"/>
          </p:nvPr>
        </p:nvSpPr>
        <p:spPr/>
        <p:txBody>
          <a:bodyPr/>
          <a:lstStyle/>
          <a:p>
            <a:r>
              <a:rPr lang="en-US" b="1" dirty="0" smtClean="0"/>
              <a:t>HUD VASH Voucher Tracking</a:t>
            </a:r>
          </a:p>
          <a:p>
            <a:pPr lvl="1"/>
            <a:r>
              <a:rPr lang="en-US" dirty="0" smtClean="0"/>
              <a:t>Collection point changed from Project Start, Update, and Project Exit to Occurrence Point/Update. </a:t>
            </a:r>
          </a:p>
          <a:p>
            <a:r>
              <a:rPr lang="en-US" b="1" dirty="0" smtClean="0"/>
              <a:t>Current Living Situation</a:t>
            </a:r>
          </a:p>
          <a:p>
            <a:pPr lvl="1"/>
            <a:r>
              <a:rPr lang="en-US" dirty="0" smtClean="0"/>
              <a:t>Replaces “Contact”</a:t>
            </a:r>
          </a:p>
          <a:p>
            <a:pPr lvl="1"/>
            <a:r>
              <a:rPr lang="en-US" dirty="0" smtClean="0"/>
              <a:t>Required to be completed for each direct client contact for </a:t>
            </a:r>
          </a:p>
          <a:p>
            <a:pPr lvl="2"/>
            <a:r>
              <a:rPr lang="en-US" dirty="0" smtClean="0"/>
              <a:t>Street Outreach</a:t>
            </a:r>
          </a:p>
          <a:p>
            <a:pPr lvl="2"/>
            <a:r>
              <a:rPr lang="en-US" dirty="0" smtClean="0"/>
              <a:t>Coordinated Entry (HUD CoC funded only)</a:t>
            </a:r>
          </a:p>
          <a:p>
            <a:pPr lvl="2"/>
            <a:r>
              <a:rPr lang="en-US" dirty="0" smtClean="0"/>
              <a:t>Emergency Shelter </a:t>
            </a:r>
            <a:r>
              <a:rPr lang="en-US" b="1" dirty="0" smtClean="0"/>
              <a:t>– Low Barrier and Severe Weather only</a:t>
            </a:r>
          </a:p>
          <a:p>
            <a:pPr lvl="1"/>
            <a:r>
              <a:rPr lang="en-US" dirty="0" smtClean="0"/>
              <a:t>Data is recorded for Heads of Household on each occurrence/update</a:t>
            </a:r>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3">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64</a:t>
            </a:fld>
            <a:endParaRPr lang="en-US"/>
          </a:p>
        </p:txBody>
      </p:sp>
      <p:sp>
        <p:nvSpPr>
          <p:cNvPr id="8" name="5-Point Star 7"/>
          <p:cNvSpPr/>
          <p:nvPr/>
        </p:nvSpPr>
        <p:spPr>
          <a:xfrm>
            <a:off x="4929809" y="1881210"/>
            <a:ext cx="397565" cy="3029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8895521" y="3269974"/>
            <a:ext cx="407505" cy="3975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7616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65</a:t>
            </a:fld>
            <a:endParaRPr lang="en-US"/>
          </a:p>
        </p:txBody>
      </p:sp>
      <p:pic>
        <p:nvPicPr>
          <p:cNvPr id="5" name="Picture 4"/>
          <p:cNvPicPr>
            <a:picLocks noChangeAspect="1"/>
          </p:cNvPicPr>
          <p:nvPr/>
        </p:nvPicPr>
        <p:blipFill>
          <a:blip r:embed="rId4"/>
          <a:stretch>
            <a:fillRect/>
          </a:stretch>
        </p:blipFill>
        <p:spPr>
          <a:xfrm>
            <a:off x="0" y="60907"/>
            <a:ext cx="7464826" cy="1643201"/>
          </a:xfrm>
          <a:prstGeom prst="rect">
            <a:avLst/>
          </a:prstGeom>
        </p:spPr>
      </p:pic>
      <p:pic>
        <p:nvPicPr>
          <p:cNvPr id="6" name="Picture 5"/>
          <p:cNvPicPr>
            <a:picLocks noChangeAspect="1"/>
          </p:cNvPicPr>
          <p:nvPr/>
        </p:nvPicPr>
        <p:blipFill>
          <a:blip r:embed="rId5"/>
          <a:stretch>
            <a:fillRect/>
          </a:stretch>
        </p:blipFill>
        <p:spPr>
          <a:xfrm>
            <a:off x="5547472" y="1315293"/>
            <a:ext cx="6257874" cy="4995011"/>
          </a:xfrm>
          <a:prstGeom prst="rect">
            <a:avLst/>
          </a:prstGeom>
        </p:spPr>
      </p:pic>
      <p:sp>
        <p:nvSpPr>
          <p:cNvPr id="7" name="TextBox 6"/>
          <p:cNvSpPr txBox="1"/>
          <p:nvPr/>
        </p:nvSpPr>
        <p:spPr>
          <a:xfrm>
            <a:off x="374073" y="2416229"/>
            <a:ext cx="4551218"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t>The Current Living Situation (CLS) sub-assessment replaces the “Contact” sub-assessment from previous years. </a:t>
            </a:r>
          </a:p>
          <a:p>
            <a:pPr marL="285750" indent="-285750">
              <a:buClr>
                <a:schemeClr val="accent1"/>
              </a:buClr>
              <a:buFont typeface="Arial" panose="020B0604020202020204" pitchFamily="34" charset="0"/>
              <a:buChar char="•"/>
            </a:pPr>
            <a:r>
              <a:rPr lang="en-US" dirty="0" smtClean="0"/>
              <a:t>A CLS should be created each time a client has been directly contacted in a </a:t>
            </a:r>
            <a:r>
              <a:rPr lang="en-US" i="1" dirty="0" smtClean="0"/>
              <a:t>meaningful</a:t>
            </a:r>
            <a:r>
              <a:rPr lang="en-US" dirty="0" smtClean="0"/>
              <a:t> way. </a:t>
            </a:r>
          </a:p>
          <a:p>
            <a:pPr marL="285750" indent="-285750">
              <a:buClr>
                <a:schemeClr val="accent1"/>
              </a:buClr>
              <a:buFont typeface="Arial" panose="020B0604020202020204" pitchFamily="34" charset="0"/>
              <a:buChar char="•"/>
            </a:pPr>
            <a:r>
              <a:rPr lang="en-US" dirty="0" smtClean="0"/>
              <a:t>This should be recorded for </a:t>
            </a:r>
            <a:r>
              <a:rPr lang="en-US" b="1" dirty="0" smtClean="0"/>
              <a:t>Heads of Household </a:t>
            </a:r>
            <a:r>
              <a:rPr lang="en-US" dirty="0" smtClean="0"/>
              <a:t>for each occurrence. </a:t>
            </a:r>
          </a:p>
          <a:p>
            <a:endParaRPr lang="en-US" dirty="0"/>
          </a:p>
        </p:txBody>
      </p:sp>
    </p:spTree>
    <p:extLst>
      <p:ext uri="{BB962C8B-B14F-4D97-AF65-F5344CB8AC3E}">
        <p14:creationId xmlns:p14="http://schemas.microsoft.com/office/powerpoint/2010/main" val="22754161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Common Data Entry Errors</a:t>
            </a:r>
            <a:endParaRPr lang="en-US" dirty="0"/>
          </a:p>
        </p:txBody>
      </p:sp>
      <p:sp>
        <p:nvSpPr>
          <p:cNvPr id="9" name="Content Placeholder 8"/>
          <p:cNvSpPr>
            <a:spLocks noGrp="1"/>
          </p:cNvSpPr>
          <p:nvPr>
            <p:ph idx="1"/>
          </p:nvPr>
        </p:nvSpPr>
        <p:spPr>
          <a:xfrm>
            <a:off x="4800600" y="2381250"/>
            <a:ext cx="6492240" cy="2333625"/>
          </a:xfrm>
        </p:spPr>
        <p:txBody>
          <a:bodyPr/>
          <a:lstStyle/>
          <a:p>
            <a:r>
              <a:rPr lang="en-US" dirty="0" smtClean="0"/>
              <a:t> Creating an Entry with the wrong provider</a:t>
            </a:r>
          </a:p>
          <a:p>
            <a:endParaRPr lang="en-US" dirty="0"/>
          </a:p>
          <a:p>
            <a:r>
              <a:rPr lang="en-US" dirty="0" smtClean="0"/>
              <a:t>Exiting a client by mistake </a:t>
            </a:r>
          </a:p>
          <a:p>
            <a:endParaRPr lang="en-US" dirty="0"/>
          </a:p>
          <a:p>
            <a:r>
              <a:rPr lang="en-US" dirty="0" smtClean="0"/>
              <a:t>Creating an Update instead of an Annual Assessment </a:t>
            </a:r>
            <a:endParaRPr lang="en-US" dirty="0"/>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66</a:t>
            </a:fld>
            <a:endParaRPr lang="en-US"/>
          </a:p>
        </p:txBody>
      </p:sp>
    </p:spTree>
    <p:extLst>
      <p:ext uri="{BB962C8B-B14F-4D97-AF65-F5344CB8AC3E}">
        <p14:creationId xmlns:p14="http://schemas.microsoft.com/office/powerpoint/2010/main" val="4090434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Entry with the Wrong Provider</a:t>
            </a:r>
            <a:endParaRPr lang="en-US" dirty="0"/>
          </a:p>
        </p:txBody>
      </p:sp>
      <p:sp>
        <p:nvSpPr>
          <p:cNvPr id="10" name="Content Placeholder 9"/>
          <p:cNvSpPr>
            <a:spLocks noGrp="1"/>
          </p:cNvSpPr>
          <p:nvPr>
            <p:ph sz="half" idx="1"/>
          </p:nvPr>
        </p:nvSpPr>
        <p:spPr>
          <a:xfrm>
            <a:off x="1097279" y="1845734"/>
            <a:ext cx="3036571" cy="4023360"/>
          </a:xfrm>
        </p:spPr>
        <p:txBody>
          <a:bodyPr/>
          <a:lstStyle/>
          <a:p>
            <a:r>
              <a:rPr lang="en-US" dirty="0" smtClean="0"/>
              <a:t>Sometimes we create an Entry in our Agency provider or another program provider by mistake. </a:t>
            </a:r>
          </a:p>
          <a:p>
            <a:endParaRPr lang="en-US" dirty="0"/>
          </a:p>
          <a:p>
            <a:r>
              <a:rPr lang="en-US" dirty="0" smtClean="0"/>
              <a:t>This can be fixed by updating the Entry Provider. You first need to click the Entry Edit Pencil.  </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67</a:t>
            </a:fld>
            <a:endParaRPr lang="en-US" dirty="0"/>
          </a:p>
        </p:txBody>
      </p:sp>
      <p:pic>
        <p:nvPicPr>
          <p:cNvPr id="14" name="Picture 13"/>
          <p:cNvPicPr>
            <a:picLocks noChangeAspect="1"/>
          </p:cNvPicPr>
          <p:nvPr/>
        </p:nvPicPr>
        <p:blipFill>
          <a:blip r:embed="rId3"/>
          <a:stretch>
            <a:fillRect/>
          </a:stretch>
        </p:blipFill>
        <p:spPr>
          <a:xfrm>
            <a:off x="5403839" y="1845734"/>
            <a:ext cx="6210300" cy="1400175"/>
          </a:xfrm>
          <a:prstGeom prst="rect">
            <a:avLst/>
          </a:prstGeom>
        </p:spPr>
      </p:pic>
      <p:sp>
        <p:nvSpPr>
          <p:cNvPr id="15" name="Rounded Rectangle 14"/>
          <p:cNvSpPr/>
          <p:nvPr/>
        </p:nvSpPr>
        <p:spPr>
          <a:xfrm>
            <a:off x="5705475" y="2466975"/>
            <a:ext cx="17907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144125" y="2466975"/>
            <a:ext cx="412345"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2038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an Entry with the Wrong Provider</a:t>
            </a:r>
            <a:endParaRPr lang="en-US" dirty="0"/>
          </a:p>
        </p:txBody>
      </p:sp>
      <p:sp>
        <p:nvSpPr>
          <p:cNvPr id="10" name="Content Placeholder 9"/>
          <p:cNvSpPr>
            <a:spLocks noGrp="1"/>
          </p:cNvSpPr>
          <p:nvPr>
            <p:ph sz="half" idx="1"/>
          </p:nvPr>
        </p:nvSpPr>
        <p:spPr>
          <a:xfrm>
            <a:off x="1097279" y="1845734"/>
            <a:ext cx="3036571" cy="4023360"/>
          </a:xfrm>
        </p:spPr>
        <p:txBody>
          <a:bodyPr/>
          <a:lstStyle/>
          <a:p>
            <a:r>
              <a:rPr lang="en-US" dirty="0" smtClean="0"/>
              <a:t>Sometimes we create an Entry in our Agency provider or another program provider by mistake. </a:t>
            </a:r>
          </a:p>
          <a:p>
            <a:endParaRPr lang="en-US" dirty="0"/>
          </a:p>
          <a:p>
            <a:r>
              <a:rPr lang="en-US" dirty="0" smtClean="0"/>
              <a:t>This can be fixed by updating the Entry Provider. You first need to click the Entry Edit Pencil.  </a:t>
            </a:r>
          </a:p>
          <a:p>
            <a:r>
              <a:rPr lang="en-US" dirty="0" smtClean="0"/>
              <a:t>Then you click “Save &amp; Continue”</a:t>
            </a:r>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68</a:t>
            </a:fld>
            <a:endParaRPr lang="en-US" dirty="0"/>
          </a:p>
        </p:txBody>
      </p:sp>
      <p:pic>
        <p:nvPicPr>
          <p:cNvPr id="14" name="Picture 13"/>
          <p:cNvPicPr>
            <a:picLocks noChangeAspect="1"/>
          </p:cNvPicPr>
          <p:nvPr/>
        </p:nvPicPr>
        <p:blipFill>
          <a:blip r:embed="rId3"/>
          <a:stretch>
            <a:fillRect/>
          </a:stretch>
        </p:blipFill>
        <p:spPr>
          <a:xfrm>
            <a:off x="5403839" y="1845734"/>
            <a:ext cx="6210300" cy="1400175"/>
          </a:xfrm>
          <a:prstGeom prst="rect">
            <a:avLst/>
          </a:prstGeom>
        </p:spPr>
      </p:pic>
      <p:sp>
        <p:nvSpPr>
          <p:cNvPr id="15" name="Rounded Rectangle 14"/>
          <p:cNvSpPr/>
          <p:nvPr/>
        </p:nvSpPr>
        <p:spPr>
          <a:xfrm>
            <a:off x="5705475" y="2466975"/>
            <a:ext cx="17907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144125" y="2466975"/>
            <a:ext cx="412345"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6554806" y="2853438"/>
            <a:ext cx="5059333" cy="3311001"/>
          </a:xfrm>
          <a:prstGeom prst="rect">
            <a:avLst/>
          </a:prstGeom>
        </p:spPr>
      </p:pic>
      <p:sp>
        <p:nvSpPr>
          <p:cNvPr id="3" name="Rounded Rectangle 2"/>
          <p:cNvSpPr/>
          <p:nvPr/>
        </p:nvSpPr>
        <p:spPr>
          <a:xfrm>
            <a:off x="9900458" y="5869094"/>
            <a:ext cx="1062817" cy="2459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244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69</a:t>
            </a:fld>
            <a:endParaRPr lang="en-US"/>
          </a:p>
        </p:txBody>
      </p:sp>
      <p:pic>
        <p:nvPicPr>
          <p:cNvPr id="8" name="Picture 7"/>
          <p:cNvPicPr>
            <a:picLocks noChangeAspect="1"/>
          </p:cNvPicPr>
          <p:nvPr/>
        </p:nvPicPr>
        <p:blipFill>
          <a:blip r:embed="rId3"/>
          <a:stretch>
            <a:fillRect/>
          </a:stretch>
        </p:blipFill>
        <p:spPr>
          <a:xfrm>
            <a:off x="5562600" y="210270"/>
            <a:ext cx="5426926" cy="5906615"/>
          </a:xfrm>
          <a:prstGeom prst="rect">
            <a:avLst/>
          </a:prstGeom>
        </p:spPr>
      </p:pic>
      <p:sp>
        <p:nvSpPr>
          <p:cNvPr id="9" name="Rounded Rectangle 8"/>
          <p:cNvSpPr/>
          <p:nvPr/>
        </p:nvSpPr>
        <p:spPr>
          <a:xfrm>
            <a:off x="7219950" y="2924175"/>
            <a:ext cx="3686175" cy="514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4325" y="390525"/>
            <a:ext cx="4829175" cy="2031325"/>
          </a:xfrm>
          <a:prstGeom prst="rect">
            <a:avLst/>
          </a:prstGeom>
          <a:noFill/>
        </p:spPr>
        <p:txBody>
          <a:bodyPr wrap="square" rtlCol="0">
            <a:spAutoFit/>
          </a:bodyPr>
          <a:lstStyle/>
          <a:p>
            <a:r>
              <a:rPr lang="en-US" dirty="0" smtClean="0"/>
              <a:t>A clue that we have used the wrong provider is that there is no Assessment connected with this providers HUD Entry Type. </a:t>
            </a:r>
          </a:p>
          <a:p>
            <a:endParaRPr lang="en-US" dirty="0"/>
          </a:p>
          <a:p>
            <a:r>
              <a:rPr lang="en-US" dirty="0" smtClean="0"/>
              <a:t>To update the Provider, Click “Search” next to the Provider. </a:t>
            </a:r>
          </a:p>
          <a:p>
            <a:endParaRPr lang="en-US" dirty="0"/>
          </a:p>
        </p:txBody>
      </p:sp>
      <p:sp>
        <p:nvSpPr>
          <p:cNvPr id="11" name="Rounded Rectangle 10"/>
          <p:cNvSpPr/>
          <p:nvPr/>
        </p:nvSpPr>
        <p:spPr>
          <a:xfrm>
            <a:off x="7124700" y="800100"/>
            <a:ext cx="3431770"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39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Coming Soon: Universal ROIs	</a:t>
            </a:r>
            <a:endParaRPr lang="en-US" dirty="0"/>
          </a:p>
        </p:txBody>
      </p:sp>
      <p:sp>
        <p:nvSpPr>
          <p:cNvPr id="11" name="Content Placeholder 10"/>
          <p:cNvSpPr>
            <a:spLocks noGrp="1"/>
          </p:cNvSpPr>
          <p:nvPr>
            <p:ph idx="1"/>
          </p:nvPr>
        </p:nvSpPr>
        <p:spPr/>
        <p:txBody>
          <a:bodyPr/>
          <a:lstStyle/>
          <a:p>
            <a:r>
              <a:rPr lang="en-US" dirty="0"/>
              <a:t>There is not currently a standard ROI for the CoC but that is being worked </a:t>
            </a:r>
            <a:r>
              <a:rPr lang="en-US" dirty="0" smtClean="0"/>
              <a:t>on.</a:t>
            </a:r>
          </a:p>
          <a:p>
            <a:r>
              <a:rPr lang="en-US" dirty="0" smtClean="0"/>
              <a:t> Once more information is available we will update you all on this </a:t>
            </a:r>
            <a:r>
              <a:rPr lang="en-US" smtClean="0"/>
              <a:t>new document </a:t>
            </a:r>
            <a:r>
              <a:rPr lang="en-US" dirty="0" smtClean="0"/>
              <a:t>and the processes involved.  </a:t>
            </a:r>
            <a:endParaRPr lang="en-US" dirty="0"/>
          </a:p>
          <a:p>
            <a:endParaRPr lang="en-US" dirty="0"/>
          </a:p>
          <a:p>
            <a:endParaRPr lang="en-US" dirty="0"/>
          </a:p>
        </p:txBody>
      </p:sp>
      <p:sp>
        <p:nvSpPr>
          <p:cNvPr id="7" name="Date Placeholder 6"/>
          <p:cNvSpPr>
            <a:spLocks noGrp="1"/>
          </p:cNvSpPr>
          <p:nvPr>
            <p:ph type="dt" sz="half" idx="10"/>
          </p:nvPr>
        </p:nvSpPr>
        <p:spPr/>
        <p:txBody>
          <a:bodyPr/>
          <a:lstStyle/>
          <a:p>
            <a:fld id="{78D72B17-11CA-4DDE-9587-AF34C20F14D9}" type="datetime1">
              <a:rPr lang="en-US" smtClean="0"/>
              <a:t>11/13/2019</a:t>
            </a:fld>
            <a:endParaRPr lang="en-US"/>
          </a:p>
        </p:txBody>
      </p:sp>
      <p:sp>
        <p:nvSpPr>
          <p:cNvPr id="8" name="Footer Placeholder 7"/>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7</a:t>
            </a:fld>
            <a:endParaRPr lang="en-US"/>
          </a:p>
        </p:txBody>
      </p:sp>
    </p:spTree>
    <p:extLst>
      <p:ext uri="{BB962C8B-B14F-4D97-AF65-F5344CB8AC3E}">
        <p14:creationId xmlns:p14="http://schemas.microsoft.com/office/powerpoint/2010/main" val="29655203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70</a:t>
            </a:fld>
            <a:endParaRPr lang="en-US"/>
          </a:p>
        </p:txBody>
      </p:sp>
      <p:pic>
        <p:nvPicPr>
          <p:cNvPr id="8" name="Picture 7"/>
          <p:cNvPicPr>
            <a:picLocks noChangeAspect="1"/>
          </p:cNvPicPr>
          <p:nvPr/>
        </p:nvPicPr>
        <p:blipFill>
          <a:blip r:embed="rId3"/>
          <a:stretch>
            <a:fillRect/>
          </a:stretch>
        </p:blipFill>
        <p:spPr>
          <a:xfrm>
            <a:off x="5562600" y="210270"/>
            <a:ext cx="5426926" cy="5906615"/>
          </a:xfrm>
          <a:prstGeom prst="rect">
            <a:avLst/>
          </a:prstGeom>
        </p:spPr>
      </p:pic>
      <p:sp>
        <p:nvSpPr>
          <p:cNvPr id="9" name="Rounded Rectangle 8"/>
          <p:cNvSpPr/>
          <p:nvPr/>
        </p:nvSpPr>
        <p:spPr>
          <a:xfrm>
            <a:off x="7219950" y="2924175"/>
            <a:ext cx="3686175" cy="514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4325" y="390525"/>
            <a:ext cx="4829175" cy="2862322"/>
          </a:xfrm>
          <a:prstGeom prst="rect">
            <a:avLst/>
          </a:prstGeom>
          <a:noFill/>
        </p:spPr>
        <p:txBody>
          <a:bodyPr wrap="square" rtlCol="0">
            <a:spAutoFit/>
          </a:bodyPr>
          <a:lstStyle/>
          <a:p>
            <a:r>
              <a:rPr lang="en-US" dirty="0" smtClean="0"/>
              <a:t>A clue that we have used the wrong provider is that there is no Assessment connected with this providers HUD Entry Type. </a:t>
            </a:r>
          </a:p>
          <a:p>
            <a:endParaRPr lang="en-US" dirty="0"/>
          </a:p>
          <a:p>
            <a:r>
              <a:rPr lang="en-US" dirty="0" smtClean="0"/>
              <a:t>To update the Provider, Click “Search” next to the Provider. </a:t>
            </a:r>
          </a:p>
          <a:p>
            <a:endParaRPr lang="en-US" dirty="0"/>
          </a:p>
          <a:p>
            <a:r>
              <a:rPr lang="en-US" dirty="0" smtClean="0"/>
              <a:t>Search for the correct provider and click the green plus sign. </a:t>
            </a:r>
          </a:p>
          <a:p>
            <a:endParaRPr lang="en-US" dirty="0"/>
          </a:p>
        </p:txBody>
      </p:sp>
      <p:sp>
        <p:nvSpPr>
          <p:cNvPr id="11" name="Rounded Rectangle 10"/>
          <p:cNvSpPr/>
          <p:nvPr/>
        </p:nvSpPr>
        <p:spPr>
          <a:xfrm>
            <a:off x="7124700" y="800100"/>
            <a:ext cx="3431770"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741825" y="390525"/>
            <a:ext cx="5164300" cy="4076700"/>
          </a:xfrm>
          <a:prstGeom prst="rect">
            <a:avLst/>
          </a:prstGeom>
        </p:spPr>
      </p:pic>
      <p:sp>
        <p:nvSpPr>
          <p:cNvPr id="3" name="Rounded Rectangle 2"/>
          <p:cNvSpPr/>
          <p:nvPr/>
        </p:nvSpPr>
        <p:spPr>
          <a:xfrm>
            <a:off x="5751350" y="3581400"/>
            <a:ext cx="247650"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4790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71</a:t>
            </a:fld>
            <a:endParaRPr lang="en-US"/>
          </a:p>
        </p:txBody>
      </p:sp>
      <p:pic>
        <p:nvPicPr>
          <p:cNvPr id="8" name="Picture 7"/>
          <p:cNvPicPr>
            <a:picLocks noChangeAspect="1"/>
          </p:cNvPicPr>
          <p:nvPr/>
        </p:nvPicPr>
        <p:blipFill>
          <a:blip r:embed="rId3"/>
          <a:stretch>
            <a:fillRect/>
          </a:stretch>
        </p:blipFill>
        <p:spPr>
          <a:xfrm>
            <a:off x="5562600" y="210270"/>
            <a:ext cx="5426926" cy="5906615"/>
          </a:xfrm>
          <a:prstGeom prst="rect">
            <a:avLst/>
          </a:prstGeom>
        </p:spPr>
      </p:pic>
      <p:sp>
        <p:nvSpPr>
          <p:cNvPr id="9" name="Rounded Rectangle 8"/>
          <p:cNvSpPr/>
          <p:nvPr/>
        </p:nvSpPr>
        <p:spPr>
          <a:xfrm>
            <a:off x="7219950" y="2924175"/>
            <a:ext cx="3686175" cy="514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4325" y="390525"/>
            <a:ext cx="4829175" cy="3416320"/>
          </a:xfrm>
          <a:prstGeom prst="rect">
            <a:avLst/>
          </a:prstGeom>
          <a:noFill/>
        </p:spPr>
        <p:txBody>
          <a:bodyPr wrap="square" rtlCol="0">
            <a:spAutoFit/>
          </a:bodyPr>
          <a:lstStyle/>
          <a:p>
            <a:r>
              <a:rPr lang="en-US" dirty="0" smtClean="0"/>
              <a:t>A clue that we have used the wrong provider is that there is no Assessment connected with this providers HUD Entry Type. </a:t>
            </a:r>
          </a:p>
          <a:p>
            <a:endParaRPr lang="en-US" dirty="0"/>
          </a:p>
          <a:p>
            <a:r>
              <a:rPr lang="en-US" dirty="0" smtClean="0"/>
              <a:t>To update the Provider, Click “Search” next to the Provider. </a:t>
            </a:r>
          </a:p>
          <a:p>
            <a:endParaRPr lang="en-US" dirty="0"/>
          </a:p>
          <a:p>
            <a:r>
              <a:rPr lang="en-US" dirty="0" smtClean="0"/>
              <a:t>Search for the correct provider and click the green plus sign. </a:t>
            </a:r>
          </a:p>
          <a:p>
            <a:endParaRPr lang="en-US" dirty="0" smtClean="0"/>
          </a:p>
          <a:p>
            <a:r>
              <a:rPr lang="en-US" dirty="0" smtClean="0"/>
              <a:t>In order for this change to be saved, click “Update”</a:t>
            </a:r>
            <a:endParaRPr lang="en-US" dirty="0"/>
          </a:p>
        </p:txBody>
      </p:sp>
      <p:sp>
        <p:nvSpPr>
          <p:cNvPr id="11" name="Rounded Rectangle 10"/>
          <p:cNvSpPr/>
          <p:nvPr/>
        </p:nvSpPr>
        <p:spPr>
          <a:xfrm>
            <a:off x="7124700" y="800100"/>
            <a:ext cx="3431770"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741825" y="390525"/>
            <a:ext cx="5164300" cy="4076700"/>
          </a:xfrm>
          <a:prstGeom prst="rect">
            <a:avLst/>
          </a:prstGeom>
        </p:spPr>
      </p:pic>
      <p:sp>
        <p:nvSpPr>
          <p:cNvPr id="3" name="Rounded Rectangle 2"/>
          <p:cNvSpPr/>
          <p:nvPr/>
        </p:nvSpPr>
        <p:spPr>
          <a:xfrm>
            <a:off x="5751350" y="3581400"/>
            <a:ext cx="247650"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562600" y="210269"/>
            <a:ext cx="5426926" cy="5917659"/>
          </a:xfrm>
          <a:prstGeom prst="rect">
            <a:avLst/>
          </a:prstGeom>
        </p:spPr>
      </p:pic>
      <p:sp>
        <p:nvSpPr>
          <p:cNvPr id="12" name="Rounded Rectangle 11"/>
          <p:cNvSpPr/>
          <p:nvPr/>
        </p:nvSpPr>
        <p:spPr>
          <a:xfrm>
            <a:off x="7038975" y="1266825"/>
            <a:ext cx="733425" cy="247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5357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72</a:t>
            </a:fld>
            <a:endParaRPr lang="en-US"/>
          </a:p>
        </p:txBody>
      </p:sp>
      <p:pic>
        <p:nvPicPr>
          <p:cNvPr id="8" name="Picture 7"/>
          <p:cNvPicPr>
            <a:picLocks noChangeAspect="1"/>
          </p:cNvPicPr>
          <p:nvPr/>
        </p:nvPicPr>
        <p:blipFill>
          <a:blip r:embed="rId3"/>
          <a:stretch>
            <a:fillRect/>
          </a:stretch>
        </p:blipFill>
        <p:spPr>
          <a:xfrm>
            <a:off x="5562600" y="210270"/>
            <a:ext cx="5426926" cy="5906615"/>
          </a:xfrm>
          <a:prstGeom prst="rect">
            <a:avLst/>
          </a:prstGeom>
        </p:spPr>
      </p:pic>
      <p:sp>
        <p:nvSpPr>
          <p:cNvPr id="9" name="Rounded Rectangle 8"/>
          <p:cNvSpPr/>
          <p:nvPr/>
        </p:nvSpPr>
        <p:spPr>
          <a:xfrm>
            <a:off x="7219950" y="2924175"/>
            <a:ext cx="3686175" cy="5143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4325" y="390525"/>
            <a:ext cx="4829175" cy="3970318"/>
          </a:xfrm>
          <a:prstGeom prst="rect">
            <a:avLst/>
          </a:prstGeom>
          <a:noFill/>
        </p:spPr>
        <p:txBody>
          <a:bodyPr wrap="square" rtlCol="0">
            <a:spAutoFit/>
          </a:bodyPr>
          <a:lstStyle/>
          <a:p>
            <a:r>
              <a:rPr lang="en-US" dirty="0" smtClean="0"/>
              <a:t>A clue that we have used the wrong provider is that there is no Assessment connected with this providers HUD Entry Type. </a:t>
            </a:r>
          </a:p>
          <a:p>
            <a:endParaRPr lang="en-US" dirty="0"/>
          </a:p>
          <a:p>
            <a:r>
              <a:rPr lang="en-US" dirty="0" smtClean="0"/>
              <a:t>To update the Provider, Click “Search” next to the Provider. </a:t>
            </a:r>
          </a:p>
          <a:p>
            <a:endParaRPr lang="en-US" dirty="0"/>
          </a:p>
          <a:p>
            <a:r>
              <a:rPr lang="en-US" dirty="0" smtClean="0"/>
              <a:t>Search for the correct provider and click the green plus sign. </a:t>
            </a:r>
          </a:p>
          <a:p>
            <a:endParaRPr lang="en-US" dirty="0" smtClean="0"/>
          </a:p>
          <a:p>
            <a:r>
              <a:rPr lang="en-US" dirty="0" smtClean="0"/>
              <a:t>In order for this change to be saved, click “Update”</a:t>
            </a:r>
          </a:p>
          <a:p>
            <a:endParaRPr lang="en-US" dirty="0"/>
          </a:p>
          <a:p>
            <a:r>
              <a:rPr lang="en-US" dirty="0" smtClean="0"/>
              <a:t>The correct assessment will now appear. </a:t>
            </a:r>
            <a:endParaRPr lang="en-US" dirty="0"/>
          </a:p>
        </p:txBody>
      </p:sp>
      <p:sp>
        <p:nvSpPr>
          <p:cNvPr id="11" name="Rounded Rectangle 10"/>
          <p:cNvSpPr/>
          <p:nvPr/>
        </p:nvSpPr>
        <p:spPr>
          <a:xfrm>
            <a:off x="7124700" y="800100"/>
            <a:ext cx="3431770"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5741825" y="390525"/>
            <a:ext cx="5164300" cy="4076700"/>
          </a:xfrm>
          <a:prstGeom prst="rect">
            <a:avLst/>
          </a:prstGeom>
        </p:spPr>
      </p:pic>
      <p:sp>
        <p:nvSpPr>
          <p:cNvPr id="3" name="Rounded Rectangle 2"/>
          <p:cNvSpPr/>
          <p:nvPr/>
        </p:nvSpPr>
        <p:spPr>
          <a:xfrm>
            <a:off x="5751350" y="3581400"/>
            <a:ext cx="247650"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5562600" y="210269"/>
            <a:ext cx="5426926" cy="5917659"/>
          </a:xfrm>
          <a:prstGeom prst="rect">
            <a:avLst/>
          </a:prstGeom>
        </p:spPr>
      </p:pic>
      <p:sp>
        <p:nvSpPr>
          <p:cNvPr id="12" name="Rounded Rectangle 11"/>
          <p:cNvSpPr/>
          <p:nvPr/>
        </p:nvSpPr>
        <p:spPr>
          <a:xfrm>
            <a:off x="7038975" y="1266825"/>
            <a:ext cx="733425" cy="247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stretch>
            <a:fillRect/>
          </a:stretch>
        </p:blipFill>
        <p:spPr>
          <a:xfrm>
            <a:off x="5562601" y="238843"/>
            <a:ext cx="5427394" cy="5878041"/>
          </a:xfrm>
          <a:prstGeom prst="rect">
            <a:avLst/>
          </a:prstGeom>
        </p:spPr>
      </p:pic>
    </p:spTree>
    <p:extLst>
      <p:ext uri="{BB962C8B-B14F-4D97-AF65-F5344CB8AC3E}">
        <p14:creationId xmlns:p14="http://schemas.microsoft.com/office/powerpoint/2010/main" val="14002144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Exiting a Client by Mistake</a:t>
            </a:r>
            <a:endParaRPr lang="en-US" dirty="0"/>
          </a:p>
        </p:txBody>
      </p:sp>
      <p:sp>
        <p:nvSpPr>
          <p:cNvPr id="7" name="Content Placeholder 6"/>
          <p:cNvSpPr>
            <a:spLocks noGrp="1"/>
          </p:cNvSpPr>
          <p:nvPr>
            <p:ph sz="half" idx="1"/>
          </p:nvPr>
        </p:nvSpPr>
        <p:spPr>
          <a:xfrm>
            <a:off x="1097279" y="1845734"/>
            <a:ext cx="4065271" cy="4023360"/>
          </a:xfrm>
        </p:spPr>
        <p:txBody>
          <a:bodyPr/>
          <a:lstStyle/>
          <a:p>
            <a:r>
              <a:rPr lang="en-US" dirty="0"/>
              <a:t>Sometimes we </a:t>
            </a:r>
            <a:r>
              <a:rPr lang="en-US" dirty="0" smtClean="0"/>
              <a:t>exit a client when we did not mean to. </a:t>
            </a:r>
            <a:endParaRPr lang="en-US" dirty="0"/>
          </a:p>
          <a:p>
            <a:r>
              <a:rPr lang="en-US" dirty="0"/>
              <a:t>This can be fixed by </a:t>
            </a:r>
            <a:r>
              <a:rPr lang="en-US" dirty="0" smtClean="0"/>
              <a:t>deleting the exit. First we must click the Exit Edit Pencil. </a:t>
            </a:r>
            <a:endParaRPr lang="en-US" dirty="0"/>
          </a:p>
          <a:p>
            <a:r>
              <a:rPr lang="en-US" dirty="0"/>
              <a:t>Then </a:t>
            </a:r>
            <a:r>
              <a:rPr lang="en-US" dirty="0" smtClean="0"/>
              <a:t>we </a:t>
            </a:r>
            <a:r>
              <a:rPr lang="en-US" dirty="0"/>
              <a:t>click </a:t>
            </a:r>
            <a:r>
              <a:rPr lang="en-US" dirty="0" smtClean="0"/>
              <a:t>the Trash can in the Edit Exit Data pop-up. </a:t>
            </a:r>
          </a:p>
          <a:p>
            <a:r>
              <a:rPr lang="en-US" dirty="0" smtClean="0"/>
              <a:t>Click “Yes” to confirm and delete the exit. </a:t>
            </a:r>
            <a:endParaRPr lang="en-US" dirty="0"/>
          </a:p>
          <a:p>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73</a:t>
            </a:fld>
            <a:endParaRPr lang="en-US"/>
          </a:p>
        </p:txBody>
      </p:sp>
      <p:pic>
        <p:nvPicPr>
          <p:cNvPr id="9" name="Picture 8"/>
          <p:cNvPicPr>
            <a:picLocks noChangeAspect="1"/>
          </p:cNvPicPr>
          <p:nvPr/>
        </p:nvPicPr>
        <p:blipFill>
          <a:blip r:embed="rId3"/>
          <a:stretch>
            <a:fillRect/>
          </a:stretch>
        </p:blipFill>
        <p:spPr>
          <a:xfrm>
            <a:off x="5395913" y="1845734"/>
            <a:ext cx="6430050" cy="1309688"/>
          </a:xfrm>
          <a:prstGeom prst="rect">
            <a:avLst/>
          </a:prstGeom>
        </p:spPr>
      </p:pic>
      <p:sp>
        <p:nvSpPr>
          <p:cNvPr id="10" name="Rounded Rectangle 9"/>
          <p:cNvSpPr/>
          <p:nvPr/>
        </p:nvSpPr>
        <p:spPr>
          <a:xfrm>
            <a:off x="9553575" y="2305050"/>
            <a:ext cx="238125"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948852" y="2819400"/>
            <a:ext cx="5272406" cy="3438525"/>
          </a:xfrm>
          <a:prstGeom prst="rect">
            <a:avLst/>
          </a:prstGeom>
        </p:spPr>
      </p:pic>
      <p:sp>
        <p:nvSpPr>
          <p:cNvPr id="12" name="Rounded Rectangle 11"/>
          <p:cNvSpPr/>
          <p:nvPr/>
        </p:nvSpPr>
        <p:spPr>
          <a:xfrm>
            <a:off x="6153150" y="3086100"/>
            <a:ext cx="228600"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7182188" y="4592744"/>
            <a:ext cx="2857500" cy="1276350"/>
          </a:xfrm>
          <a:prstGeom prst="rect">
            <a:avLst/>
          </a:prstGeom>
        </p:spPr>
      </p:pic>
      <p:sp>
        <p:nvSpPr>
          <p:cNvPr id="14" name="Rounded Rectangle 13"/>
          <p:cNvSpPr/>
          <p:nvPr/>
        </p:nvSpPr>
        <p:spPr>
          <a:xfrm>
            <a:off x="8067675" y="5429250"/>
            <a:ext cx="956509"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0644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Update instead of an Annual Assessment</a:t>
            </a:r>
            <a:endParaRPr lang="en-US" dirty="0"/>
          </a:p>
        </p:txBody>
      </p:sp>
      <p:sp>
        <p:nvSpPr>
          <p:cNvPr id="3" name="Content Placeholder 2"/>
          <p:cNvSpPr>
            <a:spLocks noGrp="1"/>
          </p:cNvSpPr>
          <p:nvPr>
            <p:ph sz="half" idx="1"/>
          </p:nvPr>
        </p:nvSpPr>
        <p:spPr>
          <a:xfrm>
            <a:off x="1097279" y="1845734"/>
            <a:ext cx="3531871" cy="4023360"/>
          </a:xfrm>
        </p:spPr>
        <p:txBody>
          <a:bodyPr/>
          <a:lstStyle/>
          <a:p>
            <a:r>
              <a:rPr lang="en-US" dirty="0" smtClean="0"/>
              <a:t>Sometimes we choose the wrong type of Interim Review. </a:t>
            </a:r>
            <a:endParaRPr lang="en-US" dirty="0"/>
          </a:p>
          <a:p>
            <a:r>
              <a:rPr lang="en-US" dirty="0" smtClean="0"/>
              <a:t>Here I meant to enter an Annual Review but made an Update instead. </a:t>
            </a:r>
          </a:p>
          <a:p>
            <a:r>
              <a:rPr lang="en-US" dirty="0" smtClean="0"/>
              <a:t>This can be fixed by updating the Interim Review Type. </a:t>
            </a:r>
            <a:endParaRPr lang="en-US" dirty="0"/>
          </a:p>
          <a:p>
            <a:r>
              <a:rPr lang="en-US" dirty="0" smtClean="0"/>
              <a:t>Click the Edit Pencil for the Update. </a:t>
            </a:r>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74</a:t>
            </a:fld>
            <a:endParaRPr lang="en-US"/>
          </a:p>
        </p:txBody>
      </p:sp>
      <p:pic>
        <p:nvPicPr>
          <p:cNvPr id="8" name="Picture 7"/>
          <p:cNvPicPr>
            <a:picLocks noChangeAspect="1"/>
          </p:cNvPicPr>
          <p:nvPr/>
        </p:nvPicPr>
        <p:blipFill>
          <a:blip r:embed="rId3"/>
          <a:stretch>
            <a:fillRect/>
          </a:stretch>
        </p:blipFill>
        <p:spPr>
          <a:xfrm>
            <a:off x="5805487" y="2009564"/>
            <a:ext cx="6105525" cy="3695700"/>
          </a:xfrm>
          <a:prstGeom prst="rect">
            <a:avLst/>
          </a:prstGeom>
        </p:spPr>
      </p:pic>
      <p:sp>
        <p:nvSpPr>
          <p:cNvPr id="9" name="Rounded Rectangle 8"/>
          <p:cNvSpPr/>
          <p:nvPr/>
        </p:nvSpPr>
        <p:spPr>
          <a:xfrm>
            <a:off x="6343651" y="3629025"/>
            <a:ext cx="285750" cy="419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037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75</a:t>
            </a:fld>
            <a:endParaRPr lang="en-US"/>
          </a:p>
        </p:txBody>
      </p:sp>
      <p:pic>
        <p:nvPicPr>
          <p:cNvPr id="8" name="Picture 7"/>
          <p:cNvPicPr>
            <a:picLocks noChangeAspect="1"/>
          </p:cNvPicPr>
          <p:nvPr/>
        </p:nvPicPr>
        <p:blipFill>
          <a:blip r:embed="rId3"/>
          <a:stretch>
            <a:fillRect/>
          </a:stretch>
        </p:blipFill>
        <p:spPr>
          <a:xfrm>
            <a:off x="4805362" y="357187"/>
            <a:ext cx="6219825" cy="5648325"/>
          </a:xfrm>
          <a:prstGeom prst="rect">
            <a:avLst/>
          </a:prstGeom>
        </p:spPr>
      </p:pic>
      <p:sp>
        <p:nvSpPr>
          <p:cNvPr id="9" name="Rounded Rectangle 8"/>
          <p:cNvSpPr/>
          <p:nvPr/>
        </p:nvSpPr>
        <p:spPr>
          <a:xfrm>
            <a:off x="5200650" y="1628775"/>
            <a:ext cx="3009900" cy="238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6502" y="2027187"/>
            <a:ext cx="3933825"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smtClean="0"/>
              <a:t>Change the Interim Review Type to Annual Assessment</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smtClean="0"/>
              <a:t>Click Save &amp; Continue.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smtClean="0"/>
              <a:t>If you have already made all your updates to the Assessment, click Save &amp; Exit. </a:t>
            </a:r>
            <a:endParaRPr lang="en-US" dirty="0"/>
          </a:p>
        </p:txBody>
      </p:sp>
      <p:sp>
        <p:nvSpPr>
          <p:cNvPr id="11" name="Rounded Rectangle 10"/>
          <p:cNvSpPr/>
          <p:nvPr/>
        </p:nvSpPr>
        <p:spPr>
          <a:xfrm>
            <a:off x="8934450" y="3990975"/>
            <a:ext cx="1343025"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007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a:t>Helpdesk: </a:t>
            </a:r>
            <a:r>
              <a:rPr lang="en-US" dirty="0">
                <a:solidFill>
                  <a:schemeClr val="accent2">
                    <a:lumMod val="60000"/>
                    <a:lumOff val="40000"/>
                  </a:schemeClr>
                </a:solidFill>
              </a:rPr>
              <a:t>hmis@community-partnership.org</a:t>
            </a:r>
          </a:p>
          <a:p>
            <a:pPr lvl="1"/>
            <a:r>
              <a:rPr lang="en-US" dirty="0"/>
              <a:t>Email the helpdesk with questions and we will provide answers and resources. </a:t>
            </a:r>
          </a:p>
          <a:p>
            <a:pPr lvl="1"/>
            <a:r>
              <a:rPr lang="en-US" dirty="0"/>
              <a:t>We respond within </a:t>
            </a:r>
            <a:r>
              <a:rPr lang="en-US" dirty="0" smtClean="0"/>
              <a:t>2 business days. </a:t>
            </a:r>
            <a:endParaRPr lang="en-US" dirty="0"/>
          </a:p>
          <a:p>
            <a:pPr lvl="1"/>
            <a:endParaRPr lang="en-US" dirty="0"/>
          </a:p>
          <a:p>
            <a:r>
              <a:rPr lang="en-US" dirty="0"/>
              <a:t>Trainings: </a:t>
            </a:r>
          </a:p>
          <a:p>
            <a:pPr lvl="1"/>
            <a:r>
              <a:rPr lang="en-US" dirty="0"/>
              <a:t>We hold HMIS trainings every month. </a:t>
            </a:r>
          </a:p>
          <a:p>
            <a:pPr lvl="1"/>
            <a:r>
              <a:rPr lang="en-US" dirty="0"/>
              <a:t>They are open to all, new user, seasoned veteran, or anywhere in between</a:t>
            </a:r>
          </a:p>
          <a:p>
            <a:pPr lvl="1"/>
            <a:r>
              <a:rPr lang="en-US" dirty="0"/>
              <a:t>Training </a:t>
            </a:r>
            <a:r>
              <a:rPr lang="en-US" dirty="0" err="1"/>
              <a:t>eventbrites</a:t>
            </a:r>
            <a:r>
              <a:rPr lang="en-US" dirty="0"/>
              <a:t> are found at </a:t>
            </a:r>
            <a:r>
              <a:rPr lang="en-US" dirty="0">
                <a:solidFill>
                  <a:schemeClr val="accent2">
                    <a:lumMod val="60000"/>
                    <a:lumOff val="40000"/>
                  </a:schemeClr>
                </a:solidFill>
              </a:rPr>
              <a:t>http://community-partnership.org/providers/training </a:t>
            </a:r>
          </a:p>
          <a:p>
            <a:pPr lvl="1"/>
            <a:r>
              <a:rPr lang="en-US" dirty="0"/>
              <a:t>Have questions about the trainings? Email the helpdesk! </a:t>
            </a:r>
          </a:p>
          <a:p>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2">
                  <a:extLst>
                    <a:ext uri="{A12FA001-AC4F-418D-AE19-62706E023703}">
                      <ahyp:hlinkClr xmlns:ahyp="http://schemas.microsoft.com/office/drawing/2018/hyperlinkcolor" xmlns=""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76</a:t>
            </a:fld>
            <a:endParaRPr lang="en-US" dirty="0"/>
          </a:p>
        </p:txBody>
      </p:sp>
    </p:spTree>
    <p:extLst>
      <p:ext uri="{BB962C8B-B14F-4D97-AF65-F5344CB8AC3E}">
        <p14:creationId xmlns:p14="http://schemas.microsoft.com/office/powerpoint/2010/main" val="14907485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Thanks for participating!</a:t>
            </a:r>
            <a:endParaRPr lang="en-US" dirty="0"/>
          </a:p>
        </p:txBody>
      </p:sp>
      <p:sp>
        <p:nvSpPr>
          <p:cNvPr id="10" name="Text Placeholder 9"/>
          <p:cNvSpPr>
            <a:spLocks noGrp="1"/>
          </p:cNvSpPr>
          <p:nvPr>
            <p:ph type="body" sz="half" idx="2"/>
          </p:nvPr>
        </p:nvSpPr>
        <p:spPr/>
        <p:txBody>
          <a:bodyPr/>
          <a:lstStyle/>
          <a:p>
            <a:r>
              <a:rPr lang="en-US" dirty="0"/>
              <a:t>Questions? </a:t>
            </a:r>
            <a:endParaRPr lang="en-US" dirty="0" smtClean="0"/>
          </a:p>
          <a:p>
            <a:r>
              <a:rPr lang="en-US" dirty="0" smtClean="0"/>
              <a:t>HMIS </a:t>
            </a:r>
            <a:r>
              <a:rPr lang="en-US" dirty="0"/>
              <a:t>Help-Desk </a:t>
            </a:r>
            <a:r>
              <a:rPr lang="en-US" dirty="0" smtClean="0"/>
              <a:t>Email:  </a:t>
            </a:r>
            <a:r>
              <a:rPr lang="en-US" dirty="0" smtClean="0">
                <a:hlinkClick r:id="rId3"/>
              </a:rPr>
              <a:t>hmis@community-partnership.org</a:t>
            </a:r>
            <a:r>
              <a:rPr lang="en-US" dirty="0" smtClean="0"/>
              <a:t> </a:t>
            </a:r>
            <a:endParaRPr lang="en-US" dirty="0"/>
          </a:p>
          <a:p>
            <a:endParaRPr lang="en-US" dirty="0"/>
          </a:p>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11/13/2019</a:t>
            </a:fld>
            <a:endParaRPr lang="en-US"/>
          </a:p>
        </p:txBody>
      </p:sp>
      <p:sp>
        <p:nvSpPr>
          <p:cNvPr id="6" name="Footer Placeholder 5"/>
          <p:cNvSpPr>
            <a:spLocks noGrp="1"/>
          </p:cNvSpPr>
          <p:nvPr>
            <p:ph type="ftr" sz="quarter" idx="11"/>
          </p:nvPr>
        </p:nvSpPr>
        <p:spPr/>
        <p:txBody>
          <a:bodyPr/>
          <a:lstStyle/>
          <a:p>
            <a:r>
              <a:rPr lang="en-US" smtClean="0">
                <a:hlinkClick r:id="rId4">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77</a:t>
            </a:fld>
            <a:endParaRPr lang="en-US"/>
          </a:p>
        </p:txBody>
      </p:sp>
    </p:spTree>
    <p:extLst>
      <p:ext uri="{BB962C8B-B14F-4D97-AF65-F5344CB8AC3E}">
        <p14:creationId xmlns:p14="http://schemas.microsoft.com/office/powerpoint/2010/main" val="3985657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 Security</a:t>
            </a:r>
            <a:endParaRPr lang="en-US" dirty="0"/>
          </a:p>
        </p:txBody>
      </p:sp>
      <p:sp>
        <p:nvSpPr>
          <p:cNvPr id="7" name="Content Placeholder 6"/>
          <p:cNvSpPr>
            <a:spLocks noGrp="1"/>
          </p:cNvSpPr>
          <p:nvPr>
            <p:ph idx="1"/>
          </p:nvPr>
        </p:nvSpPr>
        <p:spPr/>
        <p:txBody>
          <a:bodyPr>
            <a:normAutofit/>
          </a:bodyPr>
          <a:lstStyle/>
          <a:p>
            <a:r>
              <a:rPr lang="en-US" dirty="0" smtClean="0"/>
              <a:t> Keeping client information safe and secure begins with </a:t>
            </a:r>
            <a:r>
              <a:rPr lang="en-US" u="sng" dirty="0" smtClean="0"/>
              <a:t>YOU!</a:t>
            </a:r>
            <a:r>
              <a:rPr lang="en-US" dirty="0" smtClean="0"/>
              <a:t> </a:t>
            </a:r>
            <a:endParaRPr lang="en-US" dirty="0"/>
          </a:p>
          <a:p>
            <a:r>
              <a:rPr lang="en-US" dirty="0" smtClean="0"/>
              <a:t>Do not let others log in as you. </a:t>
            </a:r>
          </a:p>
          <a:p>
            <a:pPr lvl="1"/>
            <a:r>
              <a:rPr lang="en-US" dirty="0" smtClean="0"/>
              <a:t>Keep your user name and password to yourself. </a:t>
            </a:r>
          </a:p>
          <a:p>
            <a:pPr lvl="1"/>
            <a:r>
              <a:rPr lang="en-US" dirty="0" smtClean="0"/>
              <a:t>Do not keep it posted anywhere others can see </a:t>
            </a:r>
            <a:endParaRPr lang="en-US" dirty="0"/>
          </a:p>
          <a:p>
            <a:r>
              <a:rPr lang="en-US" dirty="0" smtClean="0"/>
              <a:t>Do not leave your computer unattended while logged into ServicePoint.</a:t>
            </a:r>
            <a:endParaRPr lang="en-US" dirty="0"/>
          </a:p>
          <a:p>
            <a:r>
              <a:rPr lang="en-US" dirty="0" smtClean="0"/>
              <a:t>Do not save your login information with your web browser. </a:t>
            </a:r>
          </a:p>
          <a:p>
            <a:r>
              <a:rPr lang="en-US" dirty="0" smtClean="0"/>
              <a:t>Do not send client identifying information via unencrypted emails (including to the helpdesk!)</a:t>
            </a:r>
          </a:p>
          <a:p>
            <a:pPr lvl="1"/>
            <a:r>
              <a:rPr lang="en-US" dirty="0" smtClean="0"/>
              <a:t>Client Identifying information includes:</a:t>
            </a:r>
          </a:p>
          <a:p>
            <a:pPr lvl="2"/>
            <a:r>
              <a:rPr lang="en-US" dirty="0" smtClean="0"/>
              <a:t>Name</a:t>
            </a:r>
          </a:p>
          <a:p>
            <a:pPr lvl="2"/>
            <a:r>
              <a:rPr lang="en-US" dirty="0" smtClean="0"/>
              <a:t>Date of Birth</a:t>
            </a:r>
          </a:p>
          <a:p>
            <a:pPr lvl="2"/>
            <a:r>
              <a:rPr lang="en-US" dirty="0" smtClean="0"/>
              <a:t>Social Security Number</a:t>
            </a:r>
            <a:endParaRPr lang="en-US" dirty="0"/>
          </a:p>
        </p:txBody>
      </p:sp>
      <p:sp>
        <p:nvSpPr>
          <p:cNvPr id="3" name="Date Placeholder 2"/>
          <p:cNvSpPr>
            <a:spLocks noGrp="1"/>
          </p:cNvSpPr>
          <p:nvPr>
            <p:ph type="dt" sz="half" idx="10"/>
          </p:nvPr>
        </p:nvSpPr>
        <p:spPr/>
        <p:txBody>
          <a:bodyPr/>
          <a:lstStyle/>
          <a:p>
            <a:fld id="{F3E2B4E0-197F-4568-B0B1-3EAE63059E56}" type="datetime1">
              <a:rPr lang="en-US" smtClean="0"/>
              <a:t>11/13/2019</a:t>
            </a:fld>
            <a:endParaRPr lang="en-US"/>
          </a:p>
        </p:txBody>
      </p:sp>
      <p:sp>
        <p:nvSpPr>
          <p:cNvPr id="4" name="Footer Placeholder 3"/>
          <p:cNvSpPr>
            <a:spLocks noGrp="1"/>
          </p:cNvSpPr>
          <p:nvPr>
            <p:ph type="ftr" sz="quarter" idx="11"/>
          </p:nvPr>
        </p:nvSpPr>
        <p:spPr/>
        <p:txBody>
          <a:bodyPr/>
          <a:lstStyle/>
          <a:p>
            <a:r>
              <a:rPr lang="en-US" smtClean="0">
                <a:hlinkClick r:id="rId3">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8</a:t>
            </a:fld>
            <a:endParaRPr lang="en-US"/>
          </a:p>
        </p:txBody>
      </p:sp>
    </p:spTree>
    <p:extLst>
      <p:ext uri="{BB962C8B-B14F-4D97-AF65-F5344CB8AC3E}">
        <p14:creationId xmlns:p14="http://schemas.microsoft.com/office/powerpoint/2010/main" val="3767885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Logging In</a:t>
            </a:r>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11/13/2019</a:t>
            </a:fld>
            <a:endParaRPr lang="en-US"/>
          </a:p>
        </p:txBody>
      </p:sp>
      <p:sp>
        <p:nvSpPr>
          <p:cNvPr id="3" name="Footer Placeholder 2"/>
          <p:cNvSpPr>
            <a:spLocks noGrp="1"/>
          </p:cNvSpPr>
          <p:nvPr>
            <p:ph type="ftr" sz="quarter" idx="11"/>
          </p:nvPr>
        </p:nvSpPr>
        <p:spPr/>
        <p:txBody>
          <a:bodyPr/>
          <a:lstStyle/>
          <a:p>
            <a:r>
              <a:rPr lang="en-US" smtClean="0">
                <a:hlinkClick r:id="rId2">
                  <a:extLst>
                    <a:ext uri="{A12FA001-AC4F-418D-AE19-62706E023703}">
                      <ahyp:hlinkClr xmlns="" xmlns:ahyp="http://schemas.microsoft.com/office/drawing/2018/hyperlinkcolor" val="tx"/>
                    </a:ext>
                  </a:extLst>
                </a:hlinkClick>
              </a:rPr>
              <a:t>http://www.community-partnership.org/</a:t>
            </a:r>
            <a:endParaRPr lang="en-US" smtClean="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9</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
        <p:nvSpPr>
          <p:cNvPr id="7" name="TextBox 6"/>
          <p:cNvSpPr txBox="1"/>
          <p:nvPr/>
        </p:nvSpPr>
        <p:spPr>
          <a:xfrm>
            <a:off x="1013791" y="2256183"/>
            <a:ext cx="2763079" cy="923330"/>
          </a:xfrm>
          <a:prstGeom prst="rect">
            <a:avLst/>
          </a:prstGeom>
          <a:noFill/>
        </p:spPr>
        <p:txBody>
          <a:bodyPr wrap="square" rtlCol="0">
            <a:spAutoFit/>
          </a:bodyPr>
          <a:lstStyle/>
          <a:p>
            <a:r>
              <a:rPr lang="en-US" dirty="0"/>
              <a:t>Training site: </a:t>
            </a:r>
            <a:r>
              <a:rPr lang="en-US" dirty="0">
                <a:solidFill>
                  <a:schemeClr val="accent2">
                    <a:lumMod val="60000"/>
                    <a:lumOff val="40000"/>
                  </a:schemeClr>
                </a:solidFill>
              </a:rPr>
              <a:t>https://sp5.servicept.com/washdc_demo</a:t>
            </a:r>
            <a:r>
              <a:rPr lang="en-US" dirty="0" smtClean="0">
                <a:solidFill>
                  <a:schemeClr val="accent2">
                    <a:lumMod val="60000"/>
                    <a:lumOff val="40000"/>
                  </a:schemeClr>
                </a:solidFill>
              </a:rPr>
              <a:t>/ </a:t>
            </a:r>
            <a:endParaRPr lang="en-US" dirty="0">
              <a:solidFill>
                <a:schemeClr val="accent2">
                  <a:lumMod val="60000"/>
                  <a:lumOff val="40000"/>
                </a:schemeClr>
              </a:solidFill>
            </a:endParaRPr>
          </a:p>
        </p:txBody>
      </p:sp>
      <p:sp>
        <p:nvSpPr>
          <p:cNvPr id="8" name="TextBox 7"/>
          <p:cNvSpPr txBox="1"/>
          <p:nvPr/>
        </p:nvSpPr>
        <p:spPr>
          <a:xfrm>
            <a:off x="8140147" y="2256183"/>
            <a:ext cx="3279913" cy="646331"/>
          </a:xfrm>
          <a:prstGeom prst="rect">
            <a:avLst/>
          </a:prstGeom>
          <a:noFill/>
        </p:spPr>
        <p:txBody>
          <a:bodyPr wrap="square" rtlCol="0">
            <a:spAutoFit/>
          </a:bodyPr>
          <a:lstStyle/>
          <a:p>
            <a:r>
              <a:rPr lang="en-US" dirty="0" smtClean="0"/>
              <a:t>Live site: </a:t>
            </a:r>
            <a:r>
              <a:rPr lang="en-US" dirty="0" smtClean="0">
                <a:solidFill>
                  <a:schemeClr val="accent2">
                    <a:lumMod val="60000"/>
                    <a:lumOff val="40000"/>
                  </a:schemeClr>
                </a:solidFill>
              </a:rPr>
              <a:t>https://washdc.servicept.com  </a:t>
            </a:r>
            <a:endParaRPr lang="en-US" dirty="0">
              <a:solidFill>
                <a:schemeClr val="accent2">
                  <a:lumMod val="60000"/>
                  <a:lumOff val="40000"/>
                </a:schemeClr>
              </a:solidFill>
            </a:endParaRPr>
          </a:p>
        </p:txBody>
      </p:sp>
    </p:spTree>
    <p:extLst>
      <p:ext uri="{BB962C8B-B14F-4D97-AF65-F5344CB8AC3E}">
        <p14:creationId xmlns:p14="http://schemas.microsoft.com/office/powerpoint/2010/main" val="371687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44546A"/>
      </a:dk2>
      <a:lt2>
        <a:srgbClr val="E7E6E6"/>
      </a:lt2>
      <a:accent1>
        <a:srgbClr val="FFB200"/>
      </a:accent1>
      <a:accent2>
        <a:srgbClr val="034A90"/>
      </a:accent2>
      <a:accent3>
        <a:srgbClr val="FFB200"/>
      </a:accent3>
      <a:accent4>
        <a:srgbClr val="FF3300"/>
      </a:accent4>
      <a:accent5>
        <a:srgbClr val="7B7B7B"/>
      </a:accent5>
      <a:accent6>
        <a:srgbClr val="FF6600"/>
      </a:accent6>
      <a:hlink>
        <a:srgbClr val="FFFFFF"/>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1085A262-64BD-417E-9071-4FB327FC2F3C}" vid="{0A6947BE-2E4C-424B-B874-5FED83526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TCP 2019 Template v2</Template>
  <TotalTime>200</TotalTime>
  <Words>4997</Words>
  <Application>Microsoft Office PowerPoint</Application>
  <PresentationFormat>Widescreen</PresentationFormat>
  <Paragraphs>699</Paragraphs>
  <Slides>77</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Calibri Light</vt:lpstr>
      <vt:lpstr>Courier New</vt:lpstr>
      <vt:lpstr>Retrospect</vt:lpstr>
      <vt:lpstr>HMIS Training</vt:lpstr>
      <vt:lpstr>Agenda</vt:lpstr>
      <vt:lpstr>HMIS Basics Recap</vt:lpstr>
      <vt:lpstr>ServicePoint – DC’s HMIS Software</vt:lpstr>
      <vt:lpstr>Visibility Basics – Current Structure</vt:lpstr>
      <vt:lpstr>HUD UDEs – What’s Shared &amp; What Isn’t</vt:lpstr>
      <vt:lpstr>Coming Soon: Universal ROIs </vt:lpstr>
      <vt:lpstr>Data Security</vt:lpstr>
      <vt:lpstr>Logging In</vt:lpstr>
      <vt:lpstr>Logging In</vt:lpstr>
      <vt:lpstr>System News</vt:lpstr>
      <vt:lpstr>Introduction to ClientPoint</vt:lpstr>
      <vt:lpstr>PowerPoint Presentation</vt:lpstr>
      <vt:lpstr>The Entry/Exit Workflow</vt:lpstr>
      <vt:lpstr>What does Entry mean for my project type? </vt:lpstr>
      <vt:lpstr>Searching for a Client</vt:lpstr>
      <vt:lpstr>PowerPoint Presentation</vt:lpstr>
      <vt:lpstr>Creating a new client file</vt:lpstr>
      <vt:lpstr>PowerPoint Presentation</vt:lpstr>
      <vt:lpstr>Completing the Client Profile Information</vt:lpstr>
      <vt:lpstr>PowerPoint Presentation</vt:lpstr>
      <vt:lpstr>Creating a Household</vt:lpstr>
      <vt:lpstr>PowerPoint Presentation</vt:lpstr>
      <vt:lpstr>PowerPoint Presentation</vt:lpstr>
      <vt:lpstr>PowerPoint Presentation</vt:lpstr>
      <vt:lpstr>PowerPoint Presentation</vt:lpstr>
      <vt:lpstr>PowerPoint Presentation</vt:lpstr>
      <vt:lpstr>PowerPoint Presentation</vt:lpstr>
      <vt:lpstr>Creating an entry</vt:lpstr>
      <vt:lpstr>PowerPoint Presentation</vt:lpstr>
      <vt:lpstr>The Entry Assessment</vt:lpstr>
      <vt:lpstr>PowerPoint Presentation</vt:lpstr>
      <vt:lpstr>PowerPoint Presentation</vt:lpstr>
      <vt:lpstr>Domestic Violence questions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Rapid Re-housing and Permanent Housing</vt:lpstr>
      <vt:lpstr>Updates and Annual Assessments</vt:lpstr>
      <vt:lpstr>Creating an Update/Annual Assessment</vt:lpstr>
      <vt:lpstr>Creating an Update/Annual Assessment</vt:lpstr>
      <vt:lpstr>Creating an Update/Annual Assessment</vt:lpstr>
      <vt:lpstr>Interim Review Assessment</vt:lpstr>
      <vt:lpstr>Updating Sub-assessments</vt:lpstr>
      <vt:lpstr>PowerPoint Presentation</vt:lpstr>
      <vt:lpstr>PowerPoint Presentation</vt:lpstr>
      <vt:lpstr>PowerPoint Presentation</vt:lpstr>
      <vt:lpstr>PowerPoint Presentation</vt:lpstr>
      <vt:lpstr>Exiting a client</vt:lpstr>
      <vt:lpstr>Exiting a single client</vt:lpstr>
      <vt:lpstr>Exiting a single client</vt:lpstr>
      <vt:lpstr>PowerPoint Presentation</vt:lpstr>
      <vt:lpstr>Exiting a Household</vt:lpstr>
      <vt:lpstr>Exiting a Household</vt:lpstr>
      <vt:lpstr>PowerPoint Presentation</vt:lpstr>
      <vt:lpstr>2020 Data Standards Changes</vt:lpstr>
      <vt:lpstr>Universal Data Element Changes</vt:lpstr>
      <vt:lpstr>Program Specific Element Changes </vt:lpstr>
      <vt:lpstr>Program Specific Element Changes</vt:lpstr>
      <vt:lpstr>PowerPoint Presentation</vt:lpstr>
      <vt:lpstr>Common Data Entry Errors</vt:lpstr>
      <vt:lpstr>Creating an Entry with the Wrong Provider</vt:lpstr>
      <vt:lpstr>Creating an Entry with the Wrong Provider</vt:lpstr>
      <vt:lpstr>PowerPoint Presentation</vt:lpstr>
      <vt:lpstr>PowerPoint Presentation</vt:lpstr>
      <vt:lpstr>PowerPoint Presentation</vt:lpstr>
      <vt:lpstr>PowerPoint Presentation</vt:lpstr>
      <vt:lpstr>Exiting a Client by Mistake</vt:lpstr>
      <vt:lpstr>Creating an Update instead of an Annual Assessment</vt:lpstr>
      <vt:lpstr>PowerPoint Presentation</vt:lpstr>
      <vt:lpstr>Additional Resources</vt:lpstr>
      <vt:lpstr>Thanks for participating!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Paton</dc:creator>
  <cp:lastModifiedBy>Kelly Paton</cp:lastModifiedBy>
  <cp:revision>21</cp:revision>
  <dcterms:created xsi:type="dcterms:W3CDTF">2019-10-24T16:04:35Z</dcterms:created>
  <dcterms:modified xsi:type="dcterms:W3CDTF">2019-11-13T17:38:57Z</dcterms:modified>
</cp:coreProperties>
</file>