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8" r:id="rId7"/>
    <p:sldId id="269" r:id="rId8"/>
    <p:sldId id="270" r:id="rId9"/>
    <p:sldId id="271" r:id="rId10"/>
    <p:sldId id="272" r:id="rId11"/>
    <p:sldId id="273" r:id="rId12"/>
    <p:sldId id="274" r:id="rId13"/>
    <p:sldId id="275" r:id="rId14"/>
    <p:sldId id="276" r:id="rId15"/>
    <p:sldId id="267" r:id="rId16"/>
    <p:sldId id="261"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3" r:id="rId30"/>
    <p:sldId id="262" r:id="rId31"/>
    <p:sldId id="26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854" autoAdjust="0"/>
  </p:normalViewPr>
  <p:slideViewPr>
    <p:cSldViewPr snapToGrid="0">
      <p:cViewPr varScale="1">
        <p:scale>
          <a:sx n="86" d="100"/>
          <a:sy n="86" d="100"/>
        </p:scale>
        <p:origin x="14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50F1-A023-49E2-9D9D-F480BBCE77E2}" type="datetimeFigureOut">
              <a:rPr lang="en-US" smtClean="0"/>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72A90-CF1C-470E-8EDB-A1020C6B32F6}" type="slidenum">
              <a:rPr lang="en-US" smtClean="0"/>
              <a:t>‹#›</a:t>
            </a:fld>
            <a:endParaRPr lang="en-US"/>
          </a:p>
        </p:txBody>
      </p:sp>
    </p:spTree>
    <p:extLst>
      <p:ext uri="{BB962C8B-B14F-4D97-AF65-F5344CB8AC3E}">
        <p14:creationId xmlns:p14="http://schemas.microsoft.com/office/powerpoint/2010/main" val="273641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10</a:t>
            </a:fld>
            <a:endParaRPr lang="en-US"/>
          </a:p>
        </p:txBody>
      </p:sp>
    </p:spTree>
    <p:extLst>
      <p:ext uri="{BB962C8B-B14F-4D97-AF65-F5344CB8AC3E}">
        <p14:creationId xmlns:p14="http://schemas.microsoft.com/office/powerpoint/2010/main" val="340184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the light blue adds together to create the medium blue for Adult beds. The two medium blue lines get added together to create the dark blue line. This gets added to the dark yellow and the grey lines to create the green line that is all Emergency Shelters.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level of the report gives you all the information previously found on the first tab of the old version of the report. </a:t>
            </a:r>
          </a:p>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24</a:t>
            </a:fld>
            <a:endParaRPr lang="en-US"/>
          </a:p>
        </p:txBody>
      </p:sp>
    </p:spTree>
    <p:extLst>
      <p:ext uri="{BB962C8B-B14F-4D97-AF65-F5344CB8AC3E}">
        <p14:creationId xmlns:p14="http://schemas.microsoft.com/office/powerpoint/2010/main" val="56550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25</a:t>
            </a:fld>
            <a:endParaRPr lang="en-US"/>
          </a:p>
        </p:txBody>
      </p:sp>
    </p:spTree>
    <p:extLst>
      <p:ext uri="{BB962C8B-B14F-4D97-AF65-F5344CB8AC3E}">
        <p14:creationId xmlns:p14="http://schemas.microsoft.com/office/powerpoint/2010/main" val="139188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27</a:t>
            </a:fld>
            <a:endParaRPr lang="en-US"/>
          </a:p>
        </p:txBody>
      </p:sp>
    </p:spTree>
    <p:extLst>
      <p:ext uri="{BB962C8B-B14F-4D97-AF65-F5344CB8AC3E}">
        <p14:creationId xmlns:p14="http://schemas.microsoft.com/office/powerpoint/2010/main" val="274498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28</a:t>
            </a:fld>
            <a:endParaRPr lang="en-US"/>
          </a:p>
        </p:txBody>
      </p:sp>
    </p:spTree>
    <p:extLst>
      <p:ext uri="{BB962C8B-B14F-4D97-AF65-F5344CB8AC3E}">
        <p14:creationId xmlns:p14="http://schemas.microsoft.com/office/powerpoint/2010/main" val="2360771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30</a:t>
            </a:fld>
            <a:endParaRPr lang="en-US"/>
          </a:p>
        </p:txBody>
      </p:sp>
    </p:spTree>
    <p:extLst>
      <p:ext uri="{BB962C8B-B14F-4D97-AF65-F5344CB8AC3E}">
        <p14:creationId xmlns:p14="http://schemas.microsoft.com/office/powerpoint/2010/main" val="967707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1374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1E230-C766-4591-9B5C-B3B39BB49BA9}" type="datetime1">
              <a:rPr lang="en-US" smtClean="0"/>
              <a:t>2/20/2020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C894855C-7D9A-42B0-8350-EAD80949D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5673" y="17543"/>
            <a:ext cx="1576327" cy="1324115"/>
          </a:xfrm>
          <a:prstGeom prst="rect">
            <a:avLst/>
          </a:prstGeom>
        </p:spPr>
      </p:pic>
    </p:spTree>
    <p:extLst>
      <p:ext uri="{BB962C8B-B14F-4D97-AF65-F5344CB8AC3E}">
        <p14:creationId xmlns:p14="http://schemas.microsoft.com/office/powerpoint/2010/main" val="6321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4BCAC1-CE0A-4FD8-89B7-FC463288A4D1}" type="datetime1">
              <a:rPr lang="en-US" smtClean="0"/>
              <a:t>2/20/2020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207472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967D1-1418-4CB5-A0CF-E73FD0193073}" type="datetime1">
              <a:rPr lang="en-US" smtClean="0"/>
              <a:t>2/20/2020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302584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pic>
        <p:nvPicPr>
          <p:cNvPr id="8" name="Picture 7" descr="A picture containing clipart&#10;&#10;Description automatically generated">
            <a:extLst>
              <a:ext uri="{FF2B5EF4-FFF2-40B4-BE49-F238E27FC236}">
                <a16:creationId xmlns:a16="http://schemas.microsoft.com/office/drawing/2014/main" id="{8BF45D0D-4D61-40DA-8AD2-874227EA8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41216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0A29B0-7D93-4553-88D9-4F30164F9EDE}" type="datetime1">
              <a:rPr lang="en-US" smtClean="0"/>
              <a:t>2/20/2020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clipart&#10;&#10;Description automatically generated">
            <a:extLst>
              <a:ext uri="{FF2B5EF4-FFF2-40B4-BE49-F238E27FC236}">
                <a16:creationId xmlns:a16="http://schemas.microsoft.com/office/drawing/2014/main" id="{3068C98C-D757-4AA0-AC7E-AC729DB1B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0183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17920" y="1845735"/>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pic>
        <p:nvPicPr>
          <p:cNvPr id="9" name="Picture 8" descr="A picture containing clipart&#10;&#10;Description automatically generated">
            <a:extLst>
              <a:ext uri="{FF2B5EF4-FFF2-40B4-BE49-F238E27FC236}">
                <a16:creationId xmlns:a16="http://schemas.microsoft.com/office/drawing/2014/main" id="{D1518642-13A6-4C27-A15F-42EBACE5D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8939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09728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8D72B17-11CA-4DDE-9587-AF34C20F14D9}" type="datetime1">
              <a:rPr lang="en-US" smtClean="0"/>
              <a:t>2/20/2020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4D6E5C64-DBC9-4544-A580-2C2A7B1F0C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317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2B4E0-197F-4568-B0B1-3EAE63059E56}" type="datetime1">
              <a:rPr lang="en-US" smtClean="0"/>
              <a:t>2/20/2020</a:t>
            </a:fld>
            <a:endParaRPr lang="en-US"/>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a:t>
            </a:fld>
            <a:endParaRPr lang="en-US"/>
          </a:p>
        </p:txBody>
      </p:sp>
      <p:pic>
        <p:nvPicPr>
          <p:cNvPr id="6" name="Picture 5" descr="A picture containing clipart&#10;&#10;Description automatically generated">
            <a:extLst>
              <a:ext uri="{FF2B5EF4-FFF2-40B4-BE49-F238E27FC236}">
                <a16:creationId xmlns:a16="http://schemas.microsoft.com/office/drawing/2014/main" id="{E28B10BF-50BF-48A6-BB05-FFF7EA4D08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54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2477-4E16-4D78-9C3E-8B92D7FF6229}" type="datetime1">
              <a:rPr lang="en-US" smtClean="0"/>
              <a:t>2/20/2020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3BBEE88C-492D-42D8-AA24-43B103419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9899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6B4469-9AE3-42F2-A583-5F9193A63346}" type="datetime1">
              <a:rPr lang="en-US" smtClean="0"/>
              <a:t>2/20/2020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accent2"/>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E5E9E-24F7-472D-9BEB-6666E7887FA8}" type="slidenum">
              <a:rPr lang="en-US" smtClean="0"/>
              <a:t>‹#›</a:t>
            </a:fld>
            <a:endParaRPr lang="en-US" dirty="0"/>
          </a:p>
        </p:txBody>
      </p:sp>
      <p:pic>
        <p:nvPicPr>
          <p:cNvPr id="10" name="Picture 9" descr="A picture containing clipart&#10;&#10;Description automatically generated">
            <a:extLst>
              <a:ext uri="{FF2B5EF4-FFF2-40B4-BE49-F238E27FC236}">
                <a16:creationId xmlns:a16="http://schemas.microsoft.com/office/drawing/2014/main" id="{20697DA1-DA6C-4971-BBE7-55B8B13140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98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366881-81F2-4F44-98E4-B9278D2866F2}" type="datetime1">
              <a:rPr lang="en-US" smtClean="0"/>
              <a:t>2/20/2020</a:t>
            </a:fld>
            <a:endParaRPr lang="en-US"/>
          </a:p>
        </p:txBody>
      </p:sp>
      <p:sp>
        <p:nvSpPr>
          <p:cNvPr id="6" name="Footer Placeholder 5"/>
          <p:cNvSpPr>
            <a:spLocks noGrp="1"/>
          </p:cNvSpPr>
          <p:nvPr>
            <p:ph type="ftr" sz="quarter" idx="11"/>
          </p:nvPr>
        </p:nvSpPr>
        <p:spPr/>
        <p:txBody>
          <a:bodyPr/>
          <a:lstStyle/>
          <a:p>
            <a:r>
              <a:rPr lang="en-US"/>
              <a:t>http://www.community-partnership.org/ </a:t>
            </a:r>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18906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ommunity-partnership.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E1725F-4DD5-4B26-8387-D8D44484A272}" type="datetime1">
              <a:rPr lang="en-US" smtClean="0"/>
              <a:t>2/20/2020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en-US" dirty="0">
                <a:hlinkClick r:id="rId1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E5E9E-24F7-472D-9BEB-6666E7887F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4C68FB8A-A237-4F43-A28A-6D898CAD876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646892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wor@community-partnership.org" TargetMode="External"/><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hyperlink" Target="http://www.community-partnership.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F2E2-D196-4748-9B9C-842CBEED0D01}"/>
              </a:ext>
            </a:extLst>
          </p:cNvPr>
          <p:cNvSpPr>
            <a:spLocks noGrp="1"/>
          </p:cNvSpPr>
          <p:nvPr>
            <p:ph type="ctrTitle"/>
          </p:nvPr>
        </p:nvSpPr>
        <p:spPr/>
        <p:txBody>
          <a:bodyPr/>
          <a:lstStyle/>
          <a:p>
            <a:r>
              <a:rPr lang="en-US" dirty="0"/>
              <a:t>The Weekly Occupancy Report</a:t>
            </a:r>
          </a:p>
        </p:txBody>
      </p:sp>
      <p:sp>
        <p:nvSpPr>
          <p:cNvPr id="3" name="Subtitle 2">
            <a:extLst>
              <a:ext uri="{FF2B5EF4-FFF2-40B4-BE49-F238E27FC236}">
                <a16:creationId xmlns:a16="http://schemas.microsoft.com/office/drawing/2014/main" id="{BDC56B12-369B-425A-9769-EB2012A940B6}"/>
              </a:ext>
            </a:extLst>
          </p:cNvPr>
          <p:cNvSpPr>
            <a:spLocks noGrp="1"/>
          </p:cNvSpPr>
          <p:nvPr>
            <p:ph type="subTitle" idx="1"/>
          </p:nvPr>
        </p:nvSpPr>
        <p:spPr/>
        <p:txBody>
          <a:bodyPr/>
          <a:lstStyle/>
          <a:p>
            <a:r>
              <a:rPr lang="en-US" dirty="0"/>
              <a:t>An updated report and process </a:t>
            </a:r>
          </a:p>
        </p:txBody>
      </p:sp>
      <p:sp>
        <p:nvSpPr>
          <p:cNvPr id="5" name="Date Placeholder 4"/>
          <p:cNvSpPr>
            <a:spLocks noGrp="1"/>
          </p:cNvSpPr>
          <p:nvPr>
            <p:ph type="dt" sz="half" idx="10"/>
          </p:nvPr>
        </p:nvSpPr>
        <p:spPr/>
        <p:txBody>
          <a:bodyPr/>
          <a:lstStyle/>
          <a:p>
            <a:fld id="{D39ADED8-6243-4A28-8D4A-8AA0EC8DA5D4}" type="datetime1">
              <a:rPr lang="en-US" smtClean="0"/>
              <a:t>2/20/2020</a:t>
            </a:fld>
            <a:endParaRPr lang="en-US"/>
          </a:p>
        </p:txBody>
      </p:sp>
      <p:sp>
        <p:nvSpPr>
          <p:cNvPr id="4" name="Footer Placeholder 3"/>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1</a:t>
            </a:fld>
            <a:endParaRPr lang="en-US" dirty="0"/>
          </a:p>
        </p:txBody>
      </p:sp>
    </p:spTree>
    <p:extLst>
      <p:ext uri="{BB962C8B-B14F-4D97-AF65-F5344CB8AC3E}">
        <p14:creationId xmlns:p14="http://schemas.microsoft.com/office/powerpoint/2010/main" val="333248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61F9-7BAE-43A2-960E-67F34FE7F3E7}"/>
              </a:ext>
            </a:extLst>
          </p:cNvPr>
          <p:cNvSpPr>
            <a:spLocks noGrp="1"/>
          </p:cNvSpPr>
          <p:nvPr>
            <p:ph type="title"/>
          </p:nvPr>
        </p:nvSpPr>
        <p:spPr/>
        <p:txBody>
          <a:bodyPr/>
          <a:lstStyle/>
          <a:p>
            <a:r>
              <a:rPr lang="en-US" dirty="0"/>
              <a:t>Units Offline</a:t>
            </a:r>
          </a:p>
        </p:txBody>
      </p:sp>
      <p:sp>
        <p:nvSpPr>
          <p:cNvPr id="3" name="Content Placeholder 2">
            <a:extLst>
              <a:ext uri="{FF2B5EF4-FFF2-40B4-BE49-F238E27FC236}">
                <a16:creationId xmlns:a16="http://schemas.microsoft.com/office/drawing/2014/main" id="{6F55EF7F-8677-47C9-8124-AD3A4F126A14}"/>
              </a:ext>
            </a:extLst>
          </p:cNvPr>
          <p:cNvSpPr>
            <a:spLocks noGrp="1"/>
          </p:cNvSpPr>
          <p:nvPr>
            <p:ph sz="half" idx="1"/>
          </p:nvPr>
        </p:nvSpPr>
        <p:spPr/>
        <p:txBody>
          <a:bodyPr/>
          <a:lstStyle/>
          <a:p>
            <a:r>
              <a:rPr lang="en-US" dirty="0"/>
              <a:t>These are the units that are unavailable for placement due to various reasons. </a:t>
            </a:r>
          </a:p>
          <a:p>
            <a:r>
              <a:rPr lang="en-US" dirty="0"/>
              <a:t>A list of potential reasons is available in the next section. </a:t>
            </a:r>
          </a:p>
          <a:p>
            <a:r>
              <a:rPr lang="en-US" dirty="0"/>
              <a:t>If there are no units offline, please type 0. </a:t>
            </a:r>
          </a:p>
          <a:p>
            <a:pPr marL="0" indent="0">
              <a:buNone/>
            </a:pPr>
            <a:endParaRPr lang="en-US" dirty="0"/>
          </a:p>
          <a:p>
            <a:endParaRPr lang="en-US" dirty="0"/>
          </a:p>
        </p:txBody>
      </p:sp>
      <p:sp>
        <p:nvSpPr>
          <p:cNvPr id="5" name="Date Placeholder 4">
            <a:extLst>
              <a:ext uri="{FF2B5EF4-FFF2-40B4-BE49-F238E27FC236}">
                <a16:creationId xmlns:a16="http://schemas.microsoft.com/office/drawing/2014/main" id="{7D9A0E7F-47F0-495C-A9E7-404B658714B8}"/>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D474492C-4758-4104-8624-A5BBC1BCA6BB}"/>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704E7792-1B06-474F-AE23-C3C4D57E39C0}"/>
              </a:ext>
            </a:extLst>
          </p:cNvPr>
          <p:cNvSpPr>
            <a:spLocks noGrp="1"/>
          </p:cNvSpPr>
          <p:nvPr>
            <p:ph type="sldNum" sz="quarter" idx="12"/>
          </p:nvPr>
        </p:nvSpPr>
        <p:spPr/>
        <p:txBody>
          <a:bodyPr/>
          <a:lstStyle/>
          <a:p>
            <a:fld id="{2D3E5E9E-24F7-472D-9BEB-6666E7887FA8}" type="slidenum">
              <a:rPr lang="en-US" smtClean="0"/>
              <a:t>10</a:t>
            </a:fld>
            <a:endParaRPr lang="en-US"/>
          </a:p>
        </p:txBody>
      </p:sp>
      <p:pic>
        <p:nvPicPr>
          <p:cNvPr id="8" name="Content Placeholder 7">
            <a:extLst>
              <a:ext uri="{FF2B5EF4-FFF2-40B4-BE49-F238E27FC236}">
                <a16:creationId xmlns:a16="http://schemas.microsoft.com/office/drawing/2014/main" id="{5A5C6CAF-5F06-41B2-873E-D54E2BEB8548}"/>
              </a:ext>
            </a:extLst>
          </p:cNvPr>
          <p:cNvPicPr>
            <a:picLocks noGrp="1"/>
          </p:cNvPicPr>
          <p:nvPr>
            <p:ph sz="half" idx="2"/>
          </p:nvPr>
        </p:nvPicPr>
        <p:blipFill>
          <a:blip r:embed="rId4"/>
          <a:stretch>
            <a:fillRect/>
          </a:stretch>
        </p:blipFill>
        <p:spPr>
          <a:xfrm>
            <a:off x="7367797" y="1846263"/>
            <a:ext cx="2638006" cy="4022725"/>
          </a:xfrm>
          <a:prstGeom prst="rect">
            <a:avLst/>
          </a:prstGeom>
        </p:spPr>
      </p:pic>
    </p:spTree>
    <p:extLst>
      <p:ext uri="{BB962C8B-B14F-4D97-AF65-F5344CB8AC3E}">
        <p14:creationId xmlns:p14="http://schemas.microsoft.com/office/powerpoint/2010/main" val="336394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9736-09BA-43A0-B70A-EAA386C89C97}"/>
              </a:ext>
            </a:extLst>
          </p:cNvPr>
          <p:cNvSpPr>
            <a:spLocks noGrp="1"/>
          </p:cNvSpPr>
          <p:nvPr>
            <p:ph type="title"/>
          </p:nvPr>
        </p:nvSpPr>
        <p:spPr/>
        <p:txBody>
          <a:bodyPr/>
          <a:lstStyle/>
          <a:p>
            <a:r>
              <a:rPr lang="en-US" b="1" cap="all" dirty="0"/>
              <a:t>~NEW~ </a:t>
            </a:r>
            <a:r>
              <a:rPr lang="en-US" dirty="0"/>
              <a:t>Reason Why Units Offline</a:t>
            </a:r>
          </a:p>
        </p:txBody>
      </p:sp>
      <p:sp>
        <p:nvSpPr>
          <p:cNvPr id="3" name="Content Placeholder 2">
            <a:extLst>
              <a:ext uri="{FF2B5EF4-FFF2-40B4-BE49-F238E27FC236}">
                <a16:creationId xmlns:a16="http://schemas.microsoft.com/office/drawing/2014/main" id="{9E2E3343-F0C2-4802-9F17-98DE15C8BE10}"/>
              </a:ext>
            </a:extLst>
          </p:cNvPr>
          <p:cNvSpPr>
            <a:spLocks noGrp="1"/>
          </p:cNvSpPr>
          <p:nvPr>
            <p:ph sz="half" idx="1"/>
          </p:nvPr>
        </p:nvSpPr>
        <p:spPr/>
        <p:txBody>
          <a:bodyPr/>
          <a:lstStyle/>
          <a:p>
            <a:r>
              <a:rPr lang="en-US" dirty="0"/>
              <a:t>In order to bring more transparency and clarity to why units are offline, we have added this question. </a:t>
            </a:r>
          </a:p>
          <a:p>
            <a:pPr lvl="1"/>
            <a:r>
              <a:rPr lang="en-US" dirty="0"/>
              <a:t>It is currently sparsely populated, so if the answer is other, use the comments section to better describe the reason. </a:t>
            </a:r>
          </a:p>
          <a:p>
            <a:pPr lvl="1"/>
            <a:r>
              <a:rPr lang="en-US" dirty="0"/>
              <a:t>As we find consistent reasons for units being offline beyond those options already available we will add them to the drop-down menu. </a:t>
            </a:r>
          </a:p>
          <a:p>
            <a:r>
              <a:rPr lang="en-US" dirty="0"/>
              <a:t>If you have no offline units, leave this blank. </a:t>
            </a:r>
          </a:p>
        </p:txBody>
      </p:sp>
      <p:sp>
        <p:nvSpPr>
          <p:cNvPr id="5" name="Date Placeholder 4">
            <a:extLst>
              <a:ext uri="{FF2B5EF4-FFF2-40B4-BE49-F238E27FC236}">
                <a16:creationId xmlns:a16="http://schemas.microsoft.com/office/drawing/2014/main" id="{3DD8ACBB-F3C3-402D-B423-227AB9409441}"/>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94AAF9C5-5C6A-4EA5-B225-9E709D3FB96A}"/>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A84EC835-5BBE-4FAD-9704-5DF57051C08F}"/>
              </a:ext>
            </a:extLst>
          </p:cNvPr>
          <p:cNvSpPr>
            <a:spLocks noGrp="1"/>
          </p:cNvSpPr>
          <p:nvPr>
            <p:ph type="sldNum" sz="quarter" idx="12"/>
          </p:nvPr>
        </p:nvSpPr>
        <p:spPr/>
        <p:txBody>
          <a:bodyPr/>
          <a:lstStyle/>
          <a:p>
            <a:fld id="{2D3E5E9E-24F7-472D-9BEB-6666E7887FA8}" type="slidenum">
              <a:rPr lang="en-US" smtClean="0"/>
              <a:t>11</a:t>
            </a:fld>
            <a:endParaRPr lang="en-US"/>
          </a:p>
        </p:txBody>
      </p:sp>
      <p:pic>
        <p:nvPicPr>
          <p:cNvPr id="8" name="Content Placeholder 7">
            <a:extLst>
              <a:ext uri="{FF2B5EF4-FFF2-40B4-BE49-F238E27FC236}">
                <a16:creationId xmlns:a16="http://schemas.microsoft.com/office/drawing/2014/main" id="{AF511251-289F-4B39-8617-A004054EF0EB}"/>
              </a:ext>
            </a:extLst>
          </p:cNvPr>
          <p:cNvPicPr>
            <a:picLocks noGrp="1"/>
          </p:cNvPicPr>
          <p:nvPr>
            <p:ph sz="half" idx="2"/>
          </p:nvPr>
        </p:nvPicPr>
        <p:blipFill>
          <a:blip r:embed="rId3"/>
          <a:stretch>
            <a:fillRect/>
          </a:stretch>
        </p:blipFill>
        <p:spPr>
          <a:xfrm>
            <a:off x="7400013" y="1846263"/>
            <a:ext cx="2573574" cy="4022725"/>
          </a:xfrm>
          <a:prstGeom prst="rect">
            <a:avLst/>
          </a:prstGeom>
        </p:spPr>
      </p:pic>
    </p:spTree>
    <p:extLst>
      <p:ext uri="{BB962C8B-B14F-4D97-AF65-F5344CB8AC3E}">
        <p14:creationId xmlns:p14="http://schemas.microsoft.com/office/powerpoint/2010/main" val="268678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1733-4C15-406D-9FC4-ADD59DBD66C8}"/>
              </a:ext>
            </a:extLst>
          </p:cNvPr>
          <p:cNvSpPr>
            <a:spLocks noGrp="1"/>
          </p:cNvSpPr>
          <p:nvPr>
            <p:ph type="title"/>
          </p:nvPr>
        </p:nvSpPr>
        <p:spPr>
          <a:xfrm>
            <a:off x="1097280" y="264300"/>
            <a:ext cx="10058400" cy="1450757"/>
          </a:xfrm>
        </p:spPr>
        <p:txBody>
          <a:bodyPr/>
          <a:lstStyle/>
          <a:p>
            <a:r>
              <a:rPr lang="en-US" dirty="0"/>
              <a:t>Households Served By Provider</a:t>
            </a:r>
          </a:p>
        </p:txBody>
      </p:sp>
      <p:sp>
        <p:nvSpPr>
          <p:cNvPr id="3" name="Content Placeholder 2">
            <a:extLst>
              <a:ext uri="{FF2B5EF4-FFF2-40B4-BE49-F238E27FC236}">
                <a16:creationId xmlns:a16="http://schemas.microsoft.com/office/drawing/2014/main" id="{ABEB3021-C060-46D0-9C38-F4CACE50157F}"/>
              </a:ext>
            </a:extLst>
          </p:cNvPr>
          <p:cNvSpPr>
            <a:spLocks noGrp="1"/>
          </p:cNvSpPr>
          <p:nvPr>
            <p:ph sz="half" idx="1"/>
          </p:nvPr>
        </p:nvSpPr>
        <p:spPr/>
        <p:txBody>
          <a:bodyPr/>
          <a:lstStyle/>
          <a:p>
            <a:r>
              <a:rPr lang="en-US" dirty="0"/>
              <a:t>This is the number of households in your program on Thursday. </a:t>
            </a:r>
          </a:p>
          <a:p>
            <a:r>
              <a:rPr lang="en-US" dirty="0"/>
              <a:t>This should only be those actually in your program, not including those waiting to come into your program or those who have exited and are waiting for an appeal process. </a:t>
            </a:r>
          </a:p>
          <a:p>
            <a:endParaRPr lang="en-US" dirty="0"/>
          </a:p>
        </p:txBody>
      </p:sp>
      <p:sp>
        <p:nvSpPr>
          <p:cNvPr id="5" name="Date Placeholder 4">
            <a:extLst>
              <a:ext uri="{FF2B5EF4-FFF2-40B4-BE49-F238E27FC236}">
                <a16:creationId xmlns:a16="http://schemas.microsoft.com/office/drawing/2014/main" id="{9FBE56D8-587C-451D-AC7E-EAC350DDA2CA}"/>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DE700C37-80AB-40E9-AFEB-FA5BF6F3EEC0}"/>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5CE910E2-6D82-41BD-84A7-3E742EEA3F66}"/>
              </a:ext>
            </a:extLst>
          </p:cNvPr>
          <p:cNvSpPr>
            <a:spLocks noGrp="1"/>
          </p:cNvSpPr>
          <p:nvPr>
            <p:ph type="sldNum" sz="quarter" idx="12"/>
          </p:nvPr>
        </p:nvSpPr>
        <p:spPr/>
        <p:txBody>
          <a:bodyPr/>
          <a:lstStyle/>
          <a:p>
            <a:fld id="{2D3E5E9E-24F7-472D-9BEB-6666E7887FA8}" type="slidenum">
              <a:rPr lang="en-US" smtClean="0"/>
              <a:t>12</a:t>
            </a:fld>
            <a:endParaRPr lang="en-US"/>
          </a:p>
        </p:txBody>
      </p:sp>
      <p:pic>
        <p:nvPicPr>
          <p:cNvPr id="8" name="Content Placeholder 7">
            <a:extLst>
              <a:ext uri="{FF2B5EF4-FFF2-40B4-BE49-F238E27FC236}">
                <a16:creationId xmlns:a16="http://schemas.microsoft.com/office/drawing/2014/main" id="{5DAB44B7-B039-4C5F-8FB1-084849535C2C}"/>
              </a:ext>
            </a:extLst>
          </p:cNvPr>
          <p:cNvPicPr>
            <a:picLocks noGrp="1"/>
          </p:cNvPicPr>
          <p:nvPr>
            <p:ph sz="half" idx="2"/>
          </p:nvPr>
        </p:nvPicPr>
        <p:blipFill>
          <a:blip r:embed="rId3"/>
          <a:stretch>
            <a:fillRect/>
          </a:stretch>
        </p:blipFill>
        <p:spPr>
          <a:xfrm>
            <a:off x="7367797" y="1846263"/>
            <a:ext cx="2638006" cy="4022725"/>
          </a:xfrm>
          <a:prstGeom prst="rect">
            <a:avLst/>
          </a:prstGeom>
        </p:spPr>
      </p:pic>
    </p:spTree>
    <p:extLst>
      <p:ext uri="{BB962C8B-B14F-4D97-AF65-F5344CB8AC3E}">
        <p14:creationId xmlns:p14="http://schemas.microsoft.com/office/powerpoint/2010/main" val="197760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53F2-8A91-425D-BF97-205E6327A639}"/>
              </a:ext>
            </a:extLst>
          </p:cNvPr>
          <p:cNvSpPr>
            <a:spLocks noGrp="1"/>
          </p:cNvSpPr>
          <p:nvPr>
            <p:ph type="title"/>
          </p:nvPr>
        </p:nvSpPr>
        <p:spPr/>
        <p:txBody>
          <a:bodyPr/>
          <a:lstStyle/>
          <a:p>
            <a:r>
              <a:rPr lang="en-US" b="1" cap="all" dirty="0"/>
              <a:t>~NEW~</a:t>
            </a:r>
            <a:r>
              <a:rPr lang="en-US" b="1" dirty="0"/>
              <a:t> </a:t>
            </a:r>
            <a:r>
              <a:rPr lang="en-US" dirty="0"/>
              <a:t>Comments </a:t>
            </a:r>
          </a:p>
        </p:txBody>
      </p:sp>
      <p:sp>
        <p:nvSpPr>
          <p:cNvPr id="3" name="Content Placeholder 2">
            <a:extLst>
              <a:ext uri="{FF2B5EF4-FFF2-40B4-BE49-F238E27FC236}">
                <a16:creationId xmlns:a16="http://schemas.microsoft.com/office/drawing/2014/main" id="{614485A3-7A29-460F-B2CB-BBC7C1CB92D0}"/>
              </a:ext>
            </a:extLst>
          </p:cNvPr>
          <p:cNvSpPr>
            <a:spLocks noGrp="1"/>
          </p:cNvSpPr>
          <p:nvPr>
            <p:ph sz="half" idx="1"/>
          </p:nvPr>
        </p:nvSpPr>
        <p:spPr/>
        <p:txBody>
          <a:bodyPr/>
          <a:lstStyle/>
          <a:p>
            <a:r>
              <a:rPr lang="en-US" dirty="0"/>
              <a:t>If you have additional information you would like us to know, or if you chose “Other” for either of the “Reason…” categories, please use the Comments section to describe. </a:t>
            </a:r>
          </a:p>
          <a:p>
            <a:endParaRPr lang="en-US" dirty="0"/>
          </a:p>
        </p:txBody>
      </p:sp>
      <p:sp>
        <p:nvSpPr>
          <p:cNvPr id="5" name="Date Placeholder 4">
            <a:extLst>
              <a:ext uri="{FF2B5EF4-FFF2-40B4-BE49-F238E27FC236}">
                <a16:creationId xmlns:a16="http://schemas.microsoft.com/office/drawing/2014/main" id="{E2A076F0-9555-4B80-9150-6F2F2CBE164B}"/>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0F2FB330-8410-4A65-A7B4-6A4AC42E2A5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AC4945E6-9A13-43CC-91D5-3BEF139ABC36}"/>
              </a:ext>
            </a:extLst>
          </p:cNvPr>
          <p:cNvSpPr>
            <a:spLocks noGrp="1"/>
          </p:cNvSpPr>
          <p:nvPr>
            <p:ph type="sldNum" sz="quarter" idx="12"/>
          </p:nvPr>
        </p:nvSpPr>
        <p:spPr/>
        <p:txBody>
          <a:bodyPr/>
          <a:lstStyle/>
          <a:p>
            <a:fld id="{2D3E5E9E-24F7-472D-9BEB-6666E7887FA8}" type="slidenum">
              <a:rPr lang="en-US" smtClean="0"/>
              <a:t>13</a:t>
            </a:fld>
            <a:endParaRPr lang="en-US"/>
          </a:p>
        </p:txBody>
      </p:sp>
      <p:pic>
        <p:nvPicPr>
          <p:cNvPr id="8" name="Content Placeholder 7">
            <a:extLst>
              <a:ext uri="{FF2B5EF4-FFF2-40B4-BE49-F238E27FC236}">
                <a16:creationId xmlns:a16="http://schemas.microsoft.com/office/drawing/2014/main" id="{73D64E0D-B216-4327-ADCC-6AB7DB62F1E1}"/>
              </a:ext>
            </a:extLst>
          </p:cNvPr>
          <p:cNvPicPr>
            <a:picLocks noGrp="1"/>
          </p:cNvPicPr>
          <p:nvPr>
            <p:ph sz="half" idx="2"/>
          </p:nvPr>
        </p:nvPicPr>
        <p:blipFill>
          <a:blip r:embed="rId3"/>
          <a:stretch>
            <a:fillRect/>
          </a:stretch>
        </p:blipFill>
        <p:spPr>
          <a:xfrm>
            <a:off x="7367797" y="1846263"/>
            <a:ext cx="2638006" cy="4022725"/>
          </a:xfrm>
          <a:prstGeom prst="rect">
            <a:avLst/>
          </a:prstGeom>
        </p:spPr>
      </p:pic>
    </p:spTree>
    <p:extLst>
      <p:ext uri="{BB962C8B-B14F-4D97-AF65-F5344CB8AC3E}">
        <p14:creationId xmlns:p14="http://schemas.microsoft.com/office/powerpoint/2010/main" val="95814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03EA-BC65-416A-B754-C1F316F61715}"/>
              </a:ext>
            </a:extLst>
          </p:cNvPr>
          <p:cNvSpPr>
            <a:spLocks noGrp="1"/>
          </p:cNvSpPr>
          <p:nvPr>
            <p:ph type="title"/>
          </p:nvPr>
        </p:nvSpPr>
        <p:spPr>
          <a:xfrm>
            <a:off x="1097280" y="286603"/>
            <a:ext cx="10058400" cy="1450757"/>
          </a:xfrm>
        </p:spPr>
        <p:txBody>
          <a:bodyPr/>
          <a:lstStyle/>
          <a:p>
            <a:r>
              <a:rPr lang="en-US" dirty="0"/>
              <a:t>Next Program or Done</a:t>
            </a:r>
          </a:p>
        </p:txBody>
      </p:sp>
      <p:sp>
        <p:nvSpPr>
          <p:cNvPr id="3" name="Content Placeholder 2">
            <a:extLst>
              <a:ext uri="{FF2B5EF4-FFF2-40B4-BE49-F238E27FC236}">
                <a16:creationId xmlns:a16="http://schemas.microsoft.com/office/drawing/2014/main" id="{C9CCBE3C-580B-49C6-8AED-17C176172D6F}"/>
              </a:ext>
            </a:extLst>
          </p:cNvPr>
          <p:cNvSpPr>
            <a:spLocks noGrp="1"/>
          </p:cNvSpPr>
          <p:nvPr>
            <p:ph sz="half" idx="1"/>
          </p:nvPr>
        </p:nvSpPr>
        <p:spPr/>
        <p:txBody>
          <a:bodyPr/>
          <a:lstStyle/>
          <a:p>
            <a:r>
              <a:rPr lang="en-US" dirty="0"/>
              <a:t>Once you have answered all the questions, you will either select “Next” to go to your next program, or you will select “Done” to submit your answers for the week. </a:t>
            </a:r>
          </a:p>
          <a:p>
            <a:pPr lvl="1"/>
            <a:r>
              <a:rPr lang="en-US" dirty="0"/>
              <a:t>Once you have completed all your programs, you will see the “Done” option. </a:t>
            </a:r>
          </a:p>
          <a:p>
            <a:endParaRPr lang="en-US" dirty="0"/>
          </a:p>
        </p:txBody>
      </p:sp>
      <p:sp>
        <p:nvSpPr>
          <p:cNvPr id="5" name="Date Placeholder 4">
            <a:extLst>
              <a:ext uri="{FF2B5EF4-FFF2-40B4-BE49-F238E27FC236}">
                <a16:creationId xmlns:a16="http://schemas.microsoft.com/office/drawing/2014/main" id="{4BBC7E3F-8106-46A1-AD28-B6EE44C281D0}"/>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84CA8790-FCAA-4B7A-AF6F-2E233BD8E04B}"/>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2D8F105E-5E01-42A4-AD53-394F25A322C0}"/>
              </a:ext>
            </a:extLst>
          </p:cNvPr>
          <p:cNvSpPr>
            <a:spLocks noGrp="1"/>
          </p:cNvSpPr>
          <p:nvPr>
            <p:ph type="sldNum" sz="quarter" idx="12"/>
          </p:nvPr>
        </p:nvSpPr>
        <p:spPr/>
        <p:txBody>
          <a:bodyPr/>
          <a:lstStyle/>
          <a:p>
            <a:fld id="{2D3E5E9E-24F7-472D-9BEB-6666E7887FA8}" type="slidenum">
              <a:rPr lang="en-US" smtClean="0"/>
              <a:t>14</a:t>
            </a:fld>
            <a:endParaRPr lang="en-US"/>
          </a:p>
        </p:txBody>
      </p:sp>
      <p:pic>
        <p:nvPicPr>
          <p:cNvPr id="8" name="Content Placeholder 7">
            <a:extLst>
              <a:ext uri="{FF2B5EF4-FFF2-40B4-BE49-F238E27FC236}">
                <a16:creationId xmlns:a16="http://schemas.microsoft.com/office/drawing/2014/main" id="{9E833C0D-2BE4-4DA9-BD17-29580311C845}"/>
              </a:ext>
            </a:extLst>
          </p:cNvPr>
          <p:cNvPicPr>
            <a:picLocks noGrp="1"/>
          </p:cNvPicPr>
          <p:nvPr>
            <p:ph sz="half" idx="2"/>
          </p:nvPr>
        </p:nvPicPr>
        <p:blipFill>
          <a:blip r:embed="rId3"/>
          <a:stretch>
            <a:fillRect/>
          </a:stretch>
        </p:blipFill>
        <p:spPr>
          <a:xfrm>
            <a:off x="6464592" y="2045053"/>
            <a:ext cx="4209524" cy="1685714"/>
          </a:xfrm>
          <a:prstGeom prst="rect">
            <a:avLst/>
          </a:prstGeom>
        </p:spPr>
      </p:pic>
      <p:pic>
        <p:nvPicPr>
          <p:cNvPr id="9" name="Picture 8">
            <a:extLst>
              <a:ext uri="{FF2B5EF4-FFF2-40B4-BE49-F238E27FC236}">
                <a16:creationId xmlns:a16="http://schemas.microsoft.com/office/drawing/2014/main" id="{5AD12A57-7F2E-46B1-B66E-4F39220CFB32}"/>
              </a:ext>
            </a:extLst>
          </p:cNvPr>
          <p:cNvPicPr/>
          <p:nvPr/>
        </p:nvPicPr>
        <p:blipFill>
          <a:blip r:embed="rId4"/>
          <a:stretch>
            <a:fillRect/>
          </a:stretch>
        </p:blipFill>
        <p:spPr>
          <a:xfrm>
            <a:off x="6464592" y="3867325"/>
            <a:ext cx="4483041" cy="1786855"/>
          </a:xfrm>
          <a:prstGeom prst="rect">
            <a:avLst/>
          </a:prstGeom>
        </p:spPr>
      </p:pic>
    </p:spTree>
    <p:extLst>
      <p:ext uri="{BB962C8B-B14F-4D97-AF65-F5344CB8AC3E}">
        <p14:creationId xmlns:p14="http://schemas.microsoft.com/office/powerpoint/2010/main" val="47311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6EC4-28B0-4A1A-A03C-291B3E007763}"/>
              </a:ext>
            </a:extLst>
          </p:cNvPr>
          <p:cNvSpPr>
            <a:spLocks noGrp="1"/>
          </p:cNvSpPr>
          <p:nvPr>
            <p:ph type="title"/>
          </p:nvPr>
        </p:nvSpPr>
        <p:spPr/>
        <p:txBody>
          <a:bodyPr/>
          <a:lstStyle/>
          <a:p>
            <a:r>
              <a:rPr lang="en-US" dirty="0"/>
              <a:t>Communications to You</a:t>
            </a:r>
          </a:p>
        </p:txBody>
      </p:sp>
      <p:sp>
        <p:nvSpPr>
          <p:cNvPr id="3" name="Content Placeholder 2">
            <a:extLst>
              <a:ext uri="{FF2B5EF4-FFF2-40B4-BE49-F238E27FC236}">
                <a16:creationId xmlns:a16="http://schemas.microsoft.com/office/drawing/2014/main" id="{52F2CD61-86DC-4AB6-B487-B45C8C122D46}"/>
              </a:ext>
            </a:extLst>
          </p:cNvPr>
          <p:cNvSpPr>
            <a:spLocks noGrp="1"/>
          </p:cNvSpPr>
          <p:nvPr>
            <p:ph idx="1"/>
          </p:nvPr>
        </p:nvSpPr>
        <p:spPr/>
        <p:txBody>
          <a:bodyPr/>
          <a:lstStyle/>
          <a:p>
            <a:r>
              <a:rPr lang="en-US" dirty="0"/>
              <a:t>You will receive 3 emails a week:  </a:t>
            </a:r>
          </a:p>
          <a:p>
            <a:pPr lvl="1"/>
            <a:r>
              <a:rPr lang="en-US" dirty="0"/>
              <a:t>Thursday afternoon - a request to submit your numbers by EOD Thursday</a:t>
            </a:r>
          </a:p>
          <a:p>
            <a:pPr lvl="1"/>
            <a:r>
              <a:rPr lang="en-US" dirty="0"/>
              <a:t> Friday morning  - the submitted report for your information</a:t>
            </a:r>
          </a:p>
          <a:p>
            <a:pPr lvl="1"/>
            <a:r>
              <a:rPr lang="en-US" dirty="0"/>
              <a:t>Monday morning - an email of your reported numbers versus HMIS numbers with a reminder to submit the next round by Thursday EOD</a:t>
            </a:r>
          </a:p>
          <a:p>
            <a:endParaRPr lang="en-US" dirty="0"/>
          </a:p>
        </p:txBody>
      </p:sp>
      <p:sp>
        <p:nvSpPr>
          <p:cNvPr id="4" name="Text Placeholder 3">
            <a:extLst>
              <a:ext uri="{FF2B5EF4-FFF2-40B4-BE49-F238E27FC236}">
                <a16:creationId xmlns:a16="http://schemas.microsoft.com/office/drawing/2014/main" id="{65236494-D62C-4BFA-8DC8-E65483F27B32}"/>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E4898EAB-C0A6-48D4-82F1-1E9A819FB7F1}"/>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99B4DA47-4DD7-4C58-B2C7-11C823110293}"/>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2E169ABC-AB67-449F-B423-17DDB57D9508}"/>
              </a:ext>
            </a:extLst>
          </p:cNvPr>
          <p:cNvSpPr>
            <a:spLocks noGrp="1"/>
          </p:cNvSpPr>
          <p:nvPr>
            <p:ph type="sldNum" sz="quarter" idx="12"/>
          </p:nvPr>
        </p:nvSpPr>
        <p:spPr/>
        <p:txBody>
          <a:bodyPr/>
          <a:lstStyle/>
          <a:p>
            <a:fld id="{2D3E5E9E-24F7-472D-9BEB-6666E7887FA8}" type="slidenum">
              <a:rPr lang="en-US" smtClean="0"/>
              <a:t>15</a:t>
            </a:fld>
            <a:endParaRPr lang="en-US" dirty="0"/>
          </a:p>
        </p:txBody>
      </p:sp>
    </p:spTree>
    <p:extLst>
      <p:ext uri="{BB962C8B-B14F-4D97-AF65-F5344CB8AC3E}">
        <p14:creationId xmlns:p14="http://schemas.microsoft.com/office/powerpoint/2010/main" val="16108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F54E-64CD-4B85-B24A-234E47F39163}"/>
              </a:ext>
            </a:extLst>
          </p:cNvPr>
          <p:cNvSpPr>
            <a:spLocks noGrp="1"/>
          </p:cNvSpPr>
          <p:nvPr>
            <p:ph type="title"/>
          </p:nvPr>
        </p:nvSpPr>
        <p:spPr/>
        <p:txBody>
          <a:bodyPr/>
          <a:lstStyle/>
          <a:p>
            <a:r>
              <a:rPr lang="en-US" dirty="0"/>
              <a:t>How to Read the Report</a:t>
            </a:r>
          </a:p>
        </p:txBody>
      </p:sp>
      <p:sp>
        <p:nvSpPr>
          <p:cNvPr id="3" name="Content Placeholder 2">
            <a:extLst>
              <a:ext uri="{FF2B5EF4-FFF2-40B4-BE49-F238E27FC236}">
                <a16:creationId xmlns:a16="http://schemas.microsoft.com/office/drawing/2014/main" id="{CCFF45AD-3F7E-4634-872D-FDD30B185061}"/>
              </a:ext>
            </a:extLst>
          </p:cNvPr>
          <p:cNvSpPr>
            <a:spLocks noGrp="1"/>
          </p:cNvSpPr>
          <p:nvPr>
            <p:ph idx="1"/>
          </p:nvPr>
        </p:nvSpPr>
        <p:spPr>
          <a:xfrm>
            <a:off x="4800600" y="2163336"/>
            <a:ext cx="6492240" cy="3825983"/>
          </a:xfrm>
        </p:spPr>
        <p:txBody>
          <a:bodyPr/>
          <a:lstStyle/>
          <a:p>
            <a:r>
              <a:rPr lang="en-US" dirty="0"/>
              <a:t>This report merges the old report’s 3 tabs into a single, collapsible sheet of information. </a:t>
            </a:r>
          </a:p>
          <a:p>
            <a:pPr lvl="1"/>
            <a:r>
              <a:rPr lang="en-US" dirty="0"/>
              <a:t>You can view all details or only the pieces that interest you. </a:t>
            </a:r>
          </a:p>
          <a:p>
            <a:pPr lvl="1"/>
            <a:r>
              <a:rPr lang="en-US" dirty="0"/>
              <a:t>This will go over the various ways to look at the report and what each column is and how it is calculated if applicable. </a:t>
            </a:r>
          </a:p>
          <a:p>
            <a:endParaRPr lang="en-US" dirty="0"/>
          </a:p>
        </p:txBody>
      </p:sp>
      <p:sp>
        <p:nvSpPr>
          <p:cNvPr id="4" name="Text Placeholder 3">
            <a:extLst>
              <a:ext uri="{FF2B5EF4-FFF2-40B4-BE49-F238E27FC236}">
                <a16:creationId xmlns:a16="http://schemas.microsoft.com/office/drawing/2014/main" id="{26461F8F-334F-4322-8839-779708831598}"/>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2F3E2FB7-8F8E-43CF-A3FA-542E75B994AD}"/>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F0F55822-30CA-4B37-ACD4-8B07B4179B9E}"/>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A368C56B-1863-4B20-ABE4-4A30799B693C}"/>
              </a:ext>
            </a:extLst>
          </p:cNvPr>
          <p:cNvSpPr>
            <a:spLocks noGrp="1"/>
          </p:cNvSpPr>
          <p:nvPr>
            <p:ph type="sldNum" sz="quarter" idx="12"/>
          </p:nvPr>
        </p:nvSpPr>
        <p:spPr/>
        <p:txBody>
          <a:bodyPr/>
          <a:lstStyle/>
          <a:p>
            <a:fld id="{2D3E5E9E-24F7-472D-9BEB-6666E7887FA8}" type="slidenum">
              <a:rPr lang="en-US" smtClean="0"/>
              <a:t>16</a:t>
            </a:fld>
            <a:endParaRPr lang="en-US" dirty="0"/>
          </a:p>
        </p:txBody>
      </p:sp>
    </p:spTree>
    <p:extLst>
      <p:ext uri="{BB962C8B-B14F-4D97-AF65-F5344CB8AC3E}">
        <p14:creationId xmlns:p14="http://schemas.microsoft.com/office/powerpoint/2010/main" val="30680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ADE05A-DE2F-4C56-8F8B-B1843353D300}"/>
              </a:ext>
            </a:extLst>
          </p:cNvPr>
          <p:cNvSpPr>
            <a:spLocks noGrp="1"/>
          </p:cNvSpPr>
          <p:nvPr>
            <p:ph type="title"/>
          </p:nvPr>
        </p:nvSpPr>
        <p:spPr/>
        <p:txBody>
          <a:bodyPr/>
          <a:lstStyle/>
          <a:p>
            <a:r>
              <a:rPr lang="en-US" dirty="0"/>
              <a:t>Fully Condensed</a:t>
            </a:r>
          </a:p>
        </p:txBody>
      </p:sp>
      <p:sp>
        <p:nvSpPr>
          <p:cNvPr id="5" name="Date Placeholder 4">
            <a:extLst>
              <a:ext uri="{FF2B5EF4-FFF2-40B4-BE49-F238E27FC236}">
                <a16:creationId xmlns:a16="http://schemas.microsoft.com/office/drawing/2014/main" id="{AF0D6D65-93F5-4766-B0EF-2D8FFBCA9493}"/>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FDEEB938-9628-4DC7-813A-3355E7F3DF71}"/>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5DE13620-6DA1-4748-B52E-F47BF36E67A4}"/>
              </a:ext>
            </a:extLst>
          </p:cNvPr>
          <p:cNvSpPr>
            <a:spLocks noGrp="1"/>
          </p:cNvSpPr>
          <p:nvPr>
            <p:ph type="sldNum" sz="quarter" idx="12"/>
          </p:nvPr>
        </p:nvSpPr>
        <p:spPr/>
        <p:txBody>
          <a:bodyPr/>
          <a:lstStyle/>
          <a:p>
            <a:fld id="{2D3E5E9E-24F7-472D-9BEB-6666E7887FA8}" type="slidenum">
              <a:rPr lang="en-US" smtClean="0"/>
              <a:t>17</a:t>
            </a:fld>
            <a:endParaRPr lang="en-US" dirty="0"/>
          </a:p>
        </p:txBody>
      </p:sp>
      <p:pic>
        <p:nvPicPr>
          <p:cNvPr id="10" name="Content Placeholder 9">
            <a:extLst>
              <a:ext uri="{FF2B5EF4-FFF2-40B4-BE49-F238E27FC236}">
                <a16:creationId xmlns:a16="http://schemas.microsoft.com/office/drawing/2014/main" id="{733B12E3-D04E-4371-96E8-732925789387}"/>
              </a:ext>
            </a:extLst>
          </p:cNvPr>
          <p:cNvPicPr>
            <a:picLocks noGrp="1"/>
          </p:cNvPicPr>
          <p:nvPr>
            <p:ph idx="1"/>
          </p:nvPr>
        </p:nvPicPr>
        <p:blipFill>
          <a:blip r:embed="rId3"/>
          <a:stretch>
            <a:fillRect/>
          </a:stretch>
        </p:blipFill>
        <p:spPr>
          <a:xfrm>
            <a:off x="595619" y="1863892"/>
            <a:ext cx="11165746" cy="1450757"/>
          </a:xfrm>
          <a:prstGeom prst="rect">
            <a:avLst/>
          </a:prstGeom>
        </p:spPr>
      </p:pic>
      <p:sp>
        <p:nvSpPr>
          <p:cNvPr id="11" name="TextBox 10">
            <a:extLst>
              <a:ext uri="{FF2B5EF4-FFF2-40B4-BE49-F238E27FC236}">
                <a16:creationId xmlns:a16="http://schemas.microsoft.com/office/drawing/2014/main" id="{5B4FB498-55E1-4C5D-A2C3-1FC053ED00C5}"/>
              </a:ext>
            </a:extLst>
          </p:cNvPr>
          <p:cNvSpPr txBox="1"/>
          <p:nvPr/>
        </p:nvSpPr>
        <p:spPr>
          <a:xfrm>
            <a:off x="2013358" y="3741490"/>
            <a:ext cx="7189365" cy="1754326"/>
          </a:xfrm>
          <a:prstGeom prst="rect">
            <a:avLst/>
          </a:prstGeom>
          <a:noFill/>
        </p:spPr>
        <p:txBody>
          <a:bodyPr wrap="square" rtlCol="0">
            <a:spAutoFit/>
          </a:bodyPr>
          <a:lstStyle/>
          <a:p>
            <a:r>
              <a:rPr lang="en-US"/>
              <a:t>This way of looking at the report gives the top line numbers of our system use only. </a:t>
            </a:r>
          </a:p>
          <a:p>
            <a:r>
              <a:rPr lang="en-US"/>
              <a:t>Green = Emergency Shelter</a:t>
            </a:r>
          </a:p>
          <a:p>
            <a:r>
              <a:rPr lang="en-US"/>
              <a:t>Orange = Transitional Housing</a:t>
            </a:r>
          </a:p>
          <a:p>
            <a:r>
              <a:rPr lang="en-US"/>
              <a:t>Purple = Rapid Rehousing</a:t>
            </a:r>
          </a:p>
          <a:p>
            <a:r>
              <a:rPr lang="en-US"/>
              <a:t>Brown = Permanent Supportive Housing</a:t>
            </a:r>
          </a:p>
        </p:txBody>
      </p:sp>
    </p:spTree>
    <p:extLst>
      <p:ext uri="{BB962C8B-B14F-4D97-AF65-F5344CB8AC3E}">
        <p14:creationId xmlns:p14="http://schemas.microsoft.com/office/powerpoint/2010/main" val="62498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B2707-2F7E-4835-9D5F-2D4E61B4C4F5}"/>
              </a:ext>
            </a:extLst>
          </p:cNvPr>
          <p:cNvSpPr>
            <a:spLocks noGrp="1"/>
          </p:cNvSpPr>
          <p:nvPr>
            <p:ph type="title"/>
          </p:nvPr>
        </p:nvSpPr>
        <p:spPr/>
        <p:txBody>
          <a:bodyPr/>
          <a:lstStyle/>
          <a:p>
            <a:r>
              <a:rPr lang="en-US" dirty="0"/>
              <a:t>Contracted Units</a:t>
            </a:r>
          </a:p>
        </p:txBody>
      </p:sp>
      <p:sp>
        <p:nvSpPr>
          <p:cNvPr id="8" name="Content Placeholder 7">
            <a:extLst>
              <a:ext uri="{FF2B5EF4-FFF2-40B4-BE49-F238E27FC236}">
                <a16:creationId xmlns:a16="http://schemas.microsoft.com/office/drawing/2014/main" id="{5B99631D-F085-4F07-9789-F8D0D8C6DEE3}"/>
              </a:ext>
            </a:extLst>
          </p:cNvPr>
          <p:cNvSpPr>
            <a:spLocks noGrp="1"/>
          </p:cNvSpPr>
          <p:nvPr>
            <p:ph sz="half" idx="1"/>
          </p:nvPr>
        </p:nvSpPr>
        <p:spPr/>
        <p:txBody>
          <a:bodyPr/>
          <a:lstStyle/>
          <a:p>
            <a:r>
              <a:rPr lang="en-US" dirty="0"/>
              <a:t>This the total number of units we have contracted for that program type. </a:t>
            </a:r>
          </a:p>
          <a:p>
            <a:r>
              <a:rPr lang="en-US" dirty="0"/>
              <a:t>It is the sum of the contracted units amounts from each program in the category. </a:t>
            </a:r>
          </a:p>
          <a:p>
            <a:r>
              <a:rPr lang="en-US" dirty="0"/>
              <a:t>This number can change as programs close and open or if they have changes in funding that increase or decrease their contracted units. </a:t>
            </a:r>
          </a:p>
          <a:p>
            <a:endParaRPr lang="en-US" dirty="0"/>
          </a:p>
        </p:txBody>
      </p:sp>
      <p:sp>
        <p:nvSpPr>
          <p:cNvPr id="4" name="Date Placeholder 3">
            <a:extLst>
              <a:ext uri="{FF2B5EF4-FFF2-40B4-BE49-F238E27FC236}">
                <a16:creationId xmlns:a16="http://schemas.microsoft.com/office/drawing/2014/main" id="{DD0C477C-7A4A-4092-A738-C2FEBBDF4E5D}"/>
              </a:ext>
            </a:extLst>
          </p:cNvPr>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a:extLst>
              <a:ext uri="{FF2B5EF4-FFF2-40B4-BE49-F238E27FC236}">
                <a16:creationId xmlns:a16="http://schemas.microsoft.com/office/drawing/2014/main" id="{F9325B34-1459-49F0-A792-9BC4A88DD0C9}"/>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1689782E-0669-4E6E-83D6-9DB2C6C38A7B}"/>
              </a:ext>
            </a:extLst>
          </p:cNvPr>
          <p:cNvSpPr>
            <a:spLocks noGrp="1"/>
          </p:cNvSpPr>
          <p:nvPr>
            <p:ph type="sldNum" sz="quarter" idx="12"/>
          </p:nvPr>
        </p:nvSpPr>
        <p:spPr/>
        <p:txBody>
          <a:bodyPr/>
          <a:lstStyle/>
          <a:p>
            <a:fld id="{2D3E5E9E-24F7-472D-9BEB-6666E7887FA8}" type="slidenum">
              <a:rPr lang="en-US" smtClean="0"/>
              <a:t>18</a:t>
            </a:fld>
            <a:endParaRPr lang="en-US"/>
          </a:p>
        </p:txBody>
      </p:sp>
      <p:pic>
        <p:nvPicPr>
          <p:cNvPr id="10" name="Content Placeholder 9">
            <a:extLst>
              <a:ext uri="{FF2B5EF4-FFF2-40B4-BE49-F238E27FC236}">
                <a16:creationId xmlns:a16="http://schemas.microsoft.com/office/drawing/2014/main" id="{1E19E9F6-09B0-466F-A624-00BFA610FB49}"/>
              </a:ext>
            </a:extLst>
          </p:cNvPr>
          <p:cNvPicPr>
            <a:picLocks noGrp="1"/>
          </p:cNvPicPr>
          <p:nvPr>
            <p:ph sz="half" idx="2"/>
          </p:nvPr>
        </p:nvPicPr>
        <p:blipFill>
          <a:blip r:embed="rId3"/>
          <a:stretch>
            <a:fillRect/>
          </a:stretch>
        </p:blipFill>
        <p:spPr>
          <a:xfrm>
            <a:off x="6218238" y="2957704"/>
            <a:ext cx="5526349" cy="1450757"/>
          </a:xfrm>
          <a:prstGeom prst="rect">
            <a:avLst/>
          </a:prstGeom>
        </p:spPr>
      </p:pic>
    </p:spTree>
    <p:extLst>
      <p:ext uri="{BB962C8B-B14F-4D97-AF65-F5344CB8AC3E}">
        <p14:creationId xmlns:p14="http://schemas.microsoft.com/office/powerpoint/2010/main" val="8426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C219-E89D-493B-9A61-97CD03FCC74E}"/>
              </a:ext>
            </a:extLst>
          </p:cNvPr>
          <p:cNvSpPr>
            <a:spLocks noGrp="1"/>
          </p:cNvSpPr>
          <p:nvPr>
            <p:ph type="title"/>
          </p:nvPr>
        </p:nvSpPr>
        <p:spPr/>
        <p:txBody>
          <a:bodyPr/>
          <a:lstStyle/>
          <a:p>
            <a:r>
              <a:rPr lang="en-US" dirty="0"/>
              <a:t>Units Held</a:t>
            </a:r>
          </a:p>
        </p:txBody>
      </p:sp>
      <p:sp>
        <p:nvSpPr>
          <p:cNvPr id="3" name="Content Placeholder 2">
            <a:extLst>
              <a:ext uri="{FF2B5EF4-FFF2-40B4-BE49-F238E27FC236}">
                <a16:creationId xmlns:a16="http://schemas.microsoft.com/office/drawing/2014/main" id="{D4A65740-6B0D-4EF0-A44A-D1B25DA38B85}"/>
              </a:ext>
            </a:extLst>
          </p:cNvPr>
          <p:cNvSpPr>
            <a:spLocks noGrp="1"/>
          </p:cNvSpPr>
          <p:nvPr>
            <p:ph sz="half" idx="1"/>
          </p:nvPr>
        </p:nvSpPr>
        <p:spPr/>
        <p:txBody>
          <a:bodyPr/>
          <a:lstStyle/>
          <a:p>
            <a:r>
              <a:rPr lang="en-US" dirty="0"/>
              <a:t>This is the total number of units in the program type that are being held. </a:t>
            </a:r>
          </a:p>
          <a:p>
            <a:r>
              <a:rPr lang="en-US" dirty="0"/>
              <a:t>Reasons for a unit being held include a client or household being matched to the program via CAHP. </a:t>
            </a:r>
          </a:p>
          <a:p>
            <a:pPr lvl="1"/>
            <a:r>
              <a:rPr lang="en-US" dirty="0"/>
              <a:t>The specifics of why units are held are located at the program level of this report. </a:t>
            </a:r>
          </a:p>
          <a:p>
            <a:endParaRPr lang="en-US" dirty="0"/>
          </a:p>
        </p:txBody>
      </p:sp>
      <p:sp>
        <p:nvSpPr>
          <p:cNvPr id="5" name="Date Placeholder 4">
            <a:extLst>
              <a:ext uri="{FF2B5EF4-FFF2-40B4-BE49-F238E27FC236}">
                <a16:creationId xmlns:a16="http://schemas.microsoft.com/office/drawing/2014/main" id="{4DE6E0BE-16C4-4B42-9E4A-A52DF98C1577}"/>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021DFF25-92FB-4AFE-BE9B-26E853332FF1}"/>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629D6D97-284E-4EA0-BE3B-212428FFF814}"/>
              </a:ext>
            </a:extLst>
          </p:cNvPr>
          <p:cNvSpPr>
            <a:spLocks noGrp="1"/>
          </p:cNvSpPr>
          <p:nvPr>
            <p:ph type="sldNum" sz="quarter" idx="12"/>
          </p:nvPr>
        </p:nvSpPr>
        <p:spPr/>
        <p:txBody>
          <a:bodyPr/>
          <a:lstStyle/>
          <a:p>
            <a:fld id="{2D3E5E9E-24F7-472D-9BEB-6666E7887FA8}" type="slidenum">
              <a:rPr lang="en-US" smtClean="0"/>
              <a:t>19</a:t>
            </a:fld>
            <a:endParaRPr lang="en-US"/>
          </a:p>
        </p:txBody>
      </p:sp>
      <p:pic>
        <p:nvPicPr>
          <p:cNvPr id="8" name="Content Placeholder 7">
            <a:extLst>
              <a:ext uri="{FF2B5EF4-FFF2-40B4-BE49-F238E27FC236}">
                <a16:creationId xmlns:a16="http://schemas.microsoft.com/office/drawing/2014/main" id="{B37C849B-40A4-442E-BD94-461957335657}"/>
              </a:ext>
            </a:extLst>
          </p:cNvPr>
          <p:cNvPicPr>
            <a:picLocks noGrp="1"/>
          </p:cNvPicPr>
          <p:nvPr>
            <p:ph sz="half" idx="2"/>
          </p:nvPr>
        </p:nvPicPr>
        <p:blipFill>
          <a:blip r:embed="rId3"/>
          <a:stretch>
            <a:fillRect/>
          </a:stretch>
        </p:blipFill>
        <p:spPr>
          <a:xfrm>
            <a:off x="6156964" y="3154261"/>
            <a:ext cx="5822516" cy="1510018"/>
          </a:xfrm>
          <a:prstGeom prst="rect">
            <a:avLst/>
          </a:prstGeom>
        </p:spPr>
      </p:pic>
    </p:spTree>
    <p:extLst>
      <p:ext uri="{BB962C8B-B14F-4D97-AF65-F5344CB8AC3E}">
        <p14:creationId xmlns:p14="http://schemas.microsoft.com/office/powerpoint/2010/main" val="305490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8F34-2A1C-4087-AE5C-2FF5EF0B41F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2F120DB-2D1E-4C0E-B755-9B8A2F524A41}"/>
              </a:ext>
            </a:extLst>
          </p:cNvPr>
          <p:cNvSpPr>
            <a:spLocks noGrp="1"/>
          </p:cNvSpPr>
          <p:nvPr>
            <p:ph idx="1"/>
          </p:nvPr>
        </p:nvSpPr>
        <p:spPr/>
        <p:txBody>
          <a:bodyPr/>
          <a:lstStyle/>
          <a:p>
            <a:r>
              <a:rPr lang="en-US" dirty="0"/>
              <a:t>What is the Weekly Occupancy Report</a:t>
            </a:r>
          </a:p>
          <a:p>
            <a:pPr lvl="1"/>
            <a:r>
              <a:rPr lang="en-US" dirty="0"/>
              <a:t>Why do we complete it?</a:t>
            </a:r>
          </a:p>
          <a:p>
            <a:pPr lvl="1"/>
            <a:r>
              <a:rPr lang="en-US" dirty="0"/>
              <a:t>How do we use it?</a:t>
            </a:r>
          </a:p>
          <a:p>
            <a:r>
              <a:rPr lang="en-US" dirty="0"/>
              <a:t>Why are we adding new program types?</a:t>
            </a:r>
          </a:p>
          <a:p>
            <a:r>
              <a:rPr lang="en-US" dirty="0"/>
              <a:t>What is expected of Agencies</a:t>
            </a:r>
          </a:p>
          <a:p>
            <a:r>
              <a:rPr lang="en-US" dirty="0"/>
              <a:t>How to read the new report format </a:t>
            </a:r>
          </a:p>
          <a:p>
            <a:r>
              <a:rPr lang="en-US" dirty="0"/>
              <a:t>Next Steps</a:t>
            </a:r>
          </a:p>
          <a:p>
            <a:r>
              <a:rPr lang="en-US" dirty="0"/>
              <a:t>Resources</a:t>
            </a:r>
          </a:p>
        </p:txBody>
      </p:sp>
      <p:sp>
        <p:nvSpPr>
          <p:cNvPr id="6" name="Date Placeholder 5"/>
          <p:cNvSpPr>
            <a:spLocks noGrp="1"/>
          </p:cNvSpPr>
          <p:nvPr>
            <p:ph type="dt" sz="half" idx="10"/>
          </p:nvPr>
        </p:nvSpPr>
        <p:spPr/>
        <p:txBody>
          <a:bodyPr/>
          <a:lstStyle/>
          <a:p>
            <a:fld id="{DE9A3D2F-5E4C-492C-AAB2-96ECA74046E3}" type="datetime1">
              <a:rPr lang="en-US" smtClean="0"/>
              <a:t>2/20/2020</a:t>
            </a:fld>
            <a:endParaRPr lang="en-US"/>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a:t>
            </a:fld>
            <a:endParaRPr lang="en-US"/>
          </a:p>
        </p:txBody>
      </p:sp>
    </p:spTree>
    <p:extLst>
      <p:ext uri="{BB962C8B-B14F-4D97-AF65-F5344CB8AC3E}">
        <p14:creationId xmlns:p14="http://schemas.microsoft.com/office/powerpoint/2010/main" val="383121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015E-C96C-42C6-A610-B4E0A4A4174A}"/>
              </a:ext>
            </a:extLst>
          </p:cNvPr>
          <p:cNvSpPr>
            <a:spLocks noGrp="1"/>
          </p:cNvSpPr>
          <p:nvPr>
            <p:ph type="title"/>
          </p:nvPr>
        </p:nvSpPr>
        <p:spPr/>
        <p:txBody>
          <a:bodyPr/>
          <a:lstStyle/>
          <a:p>
            <a:r>
              <a:rPr lang="en-US" dirty="0"/>
              <a:t>Units Offline</a:t>
            </a:r>
          </a:p>
        </p:txBody>
      </p:sp>
      <p:sp>
        <p:nvSpPr>
          <p:cNvPr id="3" name="Content Placeholder 2">
            <a:extLst>
              <a:ext uri="{FF2B5EF4-FFF2-40B4-BE49-F238E27FC236}">
                <a16:creationId xmlns:a16="http://schemas.microsoft.com/office/drawing/2014/main" id="{F218F2A5-8B57-45E0-A43D-E988D06BB940}"/>
              </a:ext>
            </a:extLst>
          </p:cNvPr>
          <p:cNvSpPr>
            <a:spLocks noGrp="1"/>
          </p:cNvSpPr>
          <p:nvPr>
            <p:ph sz="half" idx="1"/>
          </p:nvPr>
        </p:nvSpPr>
        <p:spPr/>
        <p:txBody>
          <a:bodyPr/>
          <a:lstStyle/>
          <a:p>
            <a:r>
              <a:rPr lang="en-US" dirty="0"/>
              <a:t>This is the total number of units in the program type that are offline. </a:t>
            </a:r>
          </a:p>
          <a:p>
            <a:r>
              <a:rPr lang="en-US" dirty="0"/>
              <a:t>Reasons for a unit being offline vary from short-term maintenance, long term building improvements, or even if there is an extra-large family in the program that must use multiple units. </a:t>
            </a:r>
          </a:p>
          <a:p>
            <a:pPr lvl="1"/>
            <a:r>
              <a:rPr lang="en-US" dirty="0"/>
              <a:t>The specifics of why units are offline are located at the program level of this report. </a:t>
            </a:r>
          </a:p>
          <a:p>
            <a:endParaRPr lang="en-US" dirty="0"/>
          </a:p>
        </p:txBody>
      </p:sp>
      <p:sp>
        <p:nvSpPr>
          <p:cNvPr id="5" name="Date Placeholder 4">
            <a:extLst>
              <a:ext uri="{FF2B5EF4-FFF2-40B4-BE49-F238E27FC236}">
                <a16:creationId xmlns:a16="http://schemas.microsoft.com/office/drawing/2014/main" id="{0BE55F4B-10F1-4DEB-9505-5926C77867EB}"/>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871A6E40-E321-4357-AA9E-9E6F0819F19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0D30C2D9-994A-4E24-89B2-1CD420CA6F4E}"/>
              </a:ext>
            </a:extLst>
          </p:cNvPr>
          <p:cNvSpPr>
            <a:spLocks noGrp="1"/>
          </p:cNvSpPr>
          <p:nvPr>
            <p:ph type="sldNum" sz="quarter" idx="12"/>
          </p:nvPr>
        </p:nvSpPr>
        <p:spPr/>
        <p:txBody>
          <a:bodyPr/>
          <a:lstStyle/>
          <a:p>
            <a:fld id="{2D3E5E9E-24F7-472D-9BEB-6666E7887FA8}" type="slidenum">
              <a:rPr lang="en-US" smtClean="0"/>
              <a:t>20</a:t>
            </a:fld>
            <a:endParaRPr lang="en-US"/>
          </a:p>
        </p:txBody>
      </p:sp>
      <p:pic>
        <p:nvPicPr>
          <p:cNvPr id="8" name="Content Placeholder 7">
            <a:extLst>
              <a:ext uri="{FF2B5EF4-FFF2-40B4-BE49-F238E27FC236}">
                <a16:creationId xmlns:a16="http://schemas.microsoft.com/office/drawing/2014/main" id="{B90F1849-9458-4AE5-83D0-440D0E3454CF}"/>
              </a:ext>
            </a:extLst>
          </p:cNvPr>
          <p:cNvPicPr>
            <a:picLocks noGrp="1"/>
          </p:cNvPicPr>
          <p:nvPr>
            <p:ph sz="half" idx="2"/>
          </p:nvPr>
        </p:nvPicPr>
        <p:blipFill>
          <a:blip r:embed="rId3"/>
          <a:stretch>
            <a:fillRect/>
          </a:stretch>
        </p:blipFill>
        <p:spPr>
          <a:xfrm>
            <a:off x="6156963" y="2957704"/>
            <a:ext cx="5730237" cy="1558540"/>
          </a:xfrm>
          <a:prstGeom prst="rect">
            <a:avLst/>
          </a:prstGeom>
        </p:spPr>
      </p:pic>
    </p:spTree>
    <p:extLst>
      <p:ext uri="{BB962C8B-B14F-4D97-AF65-F5344CB8AC3E}">
        <p14:creationId xmlns:p14="http://schemas.microsoft.com/office/powerpoint/2010/main" val="44934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F47B-D4F4-4ED4-9967-AF16B28FEEB5}"/>
              </a:ext>
            </a:extLst>
          </p:cNvPr>
          <p:cNvSpPr>
            <a:spLocks noGrp="1"/>
          </p:cNvSpPr>
          <p:nvPr>
            <p:ph type="title"/>
          </p:nvPr>
        </p:nvSpPr>
        <p:spPr/>
        <p:txBody>
          <a:bodyPr/>
          <a:lstStyle/>
          <a:p>
            <a:r>
              <a:rPr lang="en-US" dirty="0"/>
              <a:t>Households Served by Provider</a:t>
            </a:r>
          </a:p>
        </p:txBody>
      </p:sp>
      <p:sp>
        <p:nvSpPr>
          <p:cNvPr id="3" name="Content Placeholder 2">
            <a:extLst>
              <a:ext uri="{FF2B5EF4-FFF2-40B4-BE49-F238E27FC236}">
                <a16:creationId xmlns:a16="http://schemas.microsoft.com/office/drawing/2014/main" id="{64DD9278-E6C9-488E-AC69-AC6FEB691EF9}"/>
              </a:ext>
            </a:extLst>
          </p:cNvPr>
          <p:cNvSpPr>
            <a:spLocks noGrp="1"/>
          </p:cNvSpPr>
          <p:nvPr>
            <p:ph sz="half" idx="1"/>
          </p:nvPr>
        </p:nvSpPr>
        <p:spPr/>
        <p:txBody>
          <a:bodyPr/>
          <a:lstStyle/>
          <a:p>
            <a:r>
              <a:rPr lang="en-US" dirty="0"/>
              <a:t>This is the total number of households served in the program type. </a:t>
            </a:r>
          </a:p>
          <a:p>
            <a:r>
              <a:rPr lang="en-US" dirty="0"/>
              <a:t>This information is based off programs’ self-report unless they do not supply that information to us, in which case we pull the information out of HMIS. </a:t>
            </a:r>
          </a:p>
          <a:p>
            <a:pPr lvl="1"/>
            <a:r>
              <a:rPr lang="en-US" dirty="0"/>
              <a:t>As HMIS data quality improves, we may move to only pulling out of HMIS this specific number. </a:t>
            </a:r>
          </a:p>
          <a:p>
            <a:endParaRPr lang="en-US" dirty="0"/>
          </a:p>
        </p:txBody>
      </p:sp>
      <p:sp>
        <p:nvSpPr>
          <p:cNvPr id="5" name="Date Placeholder 4">
            <a:extLst>
              <a:ext uri="{FF2B5EF4-FFF2-40B4-BE49-F238E27FC236}">
                <a16:creationId xmlns:a16="http://schemas.microsoft.com/office/drawing/2014/main" id="{C47B54F0-F659-430C-93D8-14940FDF1771}"/>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83D237C5-993A-4AC4-AE1F-D074CB4454E9}"/>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C7565C61-72EE-48BB-9893-FDDB4FCFB5BC}"/>
              </a:ext>
            </a:extLst>
          </p:cNvPr>
          <p:cNvSpPr>
            <a:spLocks noGrp="1"/>
          </p:cNvSpPr>
          <p:nvPr>
            <p:ph type="sldNum" sz="quarter" idx="12"/>
          </p:nvPr>
        </p:nvSpPr>
        <p:spPr/>
        <p:txBody>
          <a:bodyPr/>
          <a:lstStyle/>
          <a:p>
            <a:fld id="{2D3E5E9E-24F7-472D-9BEB-6666E7887FA8}" type="slidenum">
              <a:rPr lang="en-US" smtClean="0"/>
              <a:t>21</a:t>
            </a:fld>
            <a:endParaRPr lang="en-US"/>
          </a:p>
        </p:txBody>
      </p:sp>
      <p:pic>
        <p:nvPicPr>
          <p:cNvPr id="8" name="Content Placeholder 7">
            <a:extLst>
              <a:ext uri="{FF2B5EF4-FFF2-40B4-BE49-F238E27FC236}">
                <a16:creationId xmlns:a16="http://schemas.microsoft.com/office/drawing/2014/main" id="{9F3F5428-28B5-41A3-8DF2-57548938D33A}"/>
              </a:ext>
            </a:extLst>
          </p:cNvPr>
          <p:cNvPicPr>
            <a:picLocks noGrp="1"/>
          </p:cNvPicPr>
          <p:nvPr>
            <p:ph sz="half" idx="2"/>
          </p:nvPr>
        </p:nvPicPr>
        <p:blipFill>
          <a:blip r:embed="rId3"/>
          <a:stretch>
            <a:fillRect/>
          </a:stretch>
        </p:blipFill>
        <p:spPr>
          <a:xfrm>
            <a:off x="6218238" y="2957704"/>
            <a:ext cx="5375347" cy="1450757"/>
          </a:xfrm>
          <a:prstGeom prst="rect">
            <a:avLst/>
          </a:prstGeom>
        </p:spPr>
      </p:pic>
    </p:spTree>
    <p:extLst>
      <p:ext uri="{BB962C8B-B14F-4D97-AF65-F5344CB8AC3E}">
        <p14:creationId xmlns:p14="http://schemas.microsoft.com/office/powerpoint/2010/main" val="195409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5028-8304-461C-A469-6C2E2E99D2E1}"/>
              </a:ext>
            </a:extLst>
          </p:cNvPr>
          <p:cNvSpPr>
            <a:spLocks noGrp="1"/>
          </p:cNvSpPr>
          <p:nvPr>
            <p:ph type="title"/>
          </p:nvPr>
        </p:nvSpPr>
        <p:spPr/>
        <p:txBody>
          <a:bodyPr/>
          <a:lstStyle/>
          <a:p>
            <a:r>
              <a:rPr lang="en-US" dirty="0"/>
              <a:t>Vacancies</a:t>
            </a:r>
          </a:p>
        </p:txBody>
      </p:sp>
      <p:sp>
        <p:nvSpPr>
          <p:cNvPr id="3" name="Content Placeholder 2">
            <a:extLst>
              <a:ext uri="{FF2B5EF4-FFF2-40B4-BE49-F238E27FC236}">
                <a16:creationId xmlns:a16="http://schemas.microsoft.com/office/drawing/2014/main" id="{DBDA4811-38D9-4574-A42F-51BA91A867C9}"/>
              </a:ext>
            </a:extLst>
          </p:cNvPr>
          <p:cNvSpPr>
            <a:spLocks noGrp="1"/>
          </p:cNvSpPr>
          <p:nvPr>
            <p:ph sz="half" idx="1"/>
          </p:nvPr>
        </p:nvSpPr>
        <p:spPr/>
        <p:txBody>
          <a:bodyPr/>
          <a:lstStyle/>
          <a:p>
            <a:r>
              <a:rPr lang="en-US" dirty="0"/>
              <a:t>Vacancies is a calculated field. </a:t>
            </a:r>
          </a:p>
          <a:p>
            <a:pPr lvl="1"/>
            <a:r>
              <a:rPr lang="en-US" dirty="0"/>
              <a:t>It takes the contracted units and removes the units held, the units offline, and the households served by the provider. </a:t>
            </a:r>
          </a:p>
          <a:p>
            <a:pPr lvl="1"/>
            <a:r>
              <a:rPr lang="en-US" dirty="0"/>
              <a:t>This gives the number of units that are available for placements as they are vacant. </a:t>
            </a:r>
          </a:p>
          <a:p>
            <a:endParaRPr lang="en-US" dirty="0"/>
          </a:p>
        </p:txBody>
      </p:sp>
      <p:sp>
        <p:nvSpPr>
          <p:cNvPr id="5" name="Date Placeholder 4">
            <a:extLst>
              <a:ext uri="{FF2B5EF4-FFF2-40B4-BE49-F238E27FC236}">
                <a16:creationId xmlns:a16="http://schemas.microsoft.com/office/drawing/2014/main" id="{2978B193-3E19-40F9-91CC-B0FA0E9682B1}"/>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5BB186EB-F404-4293-B8A8-B5BC152F22C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25CD0088-6C23-457F-B465-AE3D41A927B9}"/>
              </a:ext>
            </a:extLst>
          </p:cNvPr>
          <p:cNvSpPr>
            <a:spLocks noGrp="1"/>
          </p:cNvSpPr>
          <p:nvPr>
            <p:ph type="sldNum" sz="quarter" idx="12"/>
          </p:nvPr>
        </p:nvSpPr>
        <p:spPr/>
        <p:txBody>
          <a:bodyPr/>
          <a:lstStyle/>
          <a:p>
            <a:fld id="{2D3E5E9E-24F7-472D-9BEB-6666E7887FA8}" type="slidenum">
              <a:rPr lang="en-US" smtClean="0"/>
              <a:t>22</a:t>
            </a:fld>
            <a:endParaRPr lang="en-US"/>
          </a:p>
        </p:txBody>
      </p:sp>
      <p:pic>
        <p:nvPicPr>
          <p:cNvPr id="8" name="Content Placeholder 7">
            <a:extLst>
              <a:ext uri="{FF2B5EF4-FFF2-40B4-BE49-F238E27FC236}">
                <a16:creationId xmlns:a16="http://schemas.microsoft.com/office/drawing/2014/main" id="{4FAB8C89-BA35-49A4-BC0F-7B513F633E60}"/>
              </a:ext>
            </a:extLst>
          </p:cNvPr>
          <p:cNvPicPr>
            <a:picLocks noGrp="1"/>
          </p:cNvPicPr>
          <p:nvPr>
            <p:ph sz="half" idx="2"/>
          </p:nvPr>
        </p:nvPicPr>
        <p:blipFill>
          <a:blip r:embed="rId3"/>
          <a:stretch>
            <a:fillRect/>
          </a:stretch>
        </p:blipFill>
        <p:spPr>
          <a:xfrm>
            <a:off x="6218238" y="3020037"/>
            <a:ext cx="5710907" cy="1388424"/>
          </a:xfrm>
          <a:prstGeom prst="rect">
            <a:avLst/>
          </a:prstGeom>
        </p:spPr>
      </p:pic>
    </p:spTree>
    <p:extLst>
      <p:ext uri="{BB962C8B-B14F-4D97-AF65-F5344CB8AC3E}">
        <p14:creationId xmlns:p14="http://schemas.microsoft.com/office/powerpoint/2010/main" val="156540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0A01-E60F-40C3-893B-B6490F29459E}"/>
              </a:ext>
            </a:extLst>
          </p:cNvPr>
          <p:cNvSpPr>
            <a:spLocks noGrp="1"/>
          </p:cNvSpPr>
          <p:nvPr>
            <p:ph type="title"/>
          </p:nvPr>
        </p:nvSpPr>
        <p:spPr/>
        <p:txBody>
          <a:bodyPr/>
          <a:lstStyle/>
          <a:p>
            <a:r>
              <a:rPr lang="en-US" dirty="0"/>
              <a:t>Occupancy Rate</a:t>
            </a:r>
          </a:p>
        </p:txBody>
      </p:sp>
      <p:sp>
        <p:nvSpPr>
          <p:cNvPr id="3" name="Content Placeholder 2">
            <a:extLst>
              <a:ext uri="{FF2B5EF4-FFF2-40B4-BE49-F238E27FC236}">
                <a16:creationId xmlns:a16="http://schemas.microsoft.com/office/drawing/2014/main" id="{17436D4E-B409-4266-8427-91D93916F2CD}"/>
              </a:ext>
            </a:extLst>
          </p:cNvPr>
          <p:cNvSpPr>
            <a:spLocks noGrp="1"/>
          </p:cNvSpPr>
          <p:nvPr>
            <p:ph sz="half" idx="1"/>
          </p:nvPr>
        </p:nvSpPr>
        <p:spPr/>
        <p:txBody>
          <a:bodyPr/>
          <a:lstStyle/>
          <a:p>
            <a:r>
              <a:rPr lang="en-US" dirty="0"/>
              <a:t>Occupancy Rate is a calculated field. </a:t>
            </a:r>
          </a:p>
          <a:p>
            <a:pPr lvl="1"/>
            <a:r>
              <a:rPr lang="en-US" dirty="0"/>
              <a:t>It takes the number of households served and divides that by contracted units minus units held and minus units offline. </a:t>
            </a:r>
          </a:p>
          <a:p>
            <a:pPr lvl="1"/>
            <a:r>
              <a:rPr lang="en-US" dirty="0"/>
              <a:t>The higher the percentage, the more occupied the program type beds are. </a:t>
            </a:r>
          </a:p>
          <a:p>
            <a:endParaRPr lang="en-US" dirty="0"/>
          </a:p>
        </p:txBody>
      </p:sp>
      <p:sp>
        <p:nvSpPr>
          <p:cNvPr id="5" name="Date Placeholder 4">
            <a:extLst>
              <a:ext uri="{FF2B5EF4-FFF2-40B4-BE49-F238E27FC236}">
                <a16:creationId xmlns:a16="http://schemas.microsoft.com/office/drawing/2014/main" id="{AC6B95C8-11D9-478F-A539-AD9C3A24A701}"/>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F8F4D039-6B25-43D8-9894-D7B6AC3F94AE}"/>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22008D57-F3B3-45E2-8E65-247EBCB7FBD3}"/>
              </a:ext>
            </a:extLst>
          </p:cNvPr>
          <p:cNvSpPr>
            <a:spLocks noGrp="1"/>
          </p:cNvSpPr>
          <p:nvPr>
            <p:ph type="sldNum" sz="quarter" idx="12"/>
          </p:nvPr>
        </p:nvSpPr>
        <p:spPr/>
        <p:txBody>
          <a:bodyPr/>
          <a:lstStyle/>
          <a:p>
            <a:fld id="{2D3E5E9E-24F7-472D-9BEB-6666E7887FA8}" type="slidenum">
              <a:rPr lang="en-US" smtClean="0"/>
              <a:t>23</a:t>
            </a:fld>
            <a:endParaRPr lang="en-US"/>
          </a:p>
        </p:txBody>
      </p:sp>
      <p:pic>
        <p:nvPicPr>
          <p:cNvPr id="8" name="Content Placeholder 7">
            <a:extLst>
              <a:ext uri="{FF2B5EF4-FFF2-40B4-BE49-F238E27FC236}">
                <a16:creationId xmlns:a16="http://schemas.microsoft.com/office/drawing/2014/main" id="{074D9CAC-3251-45FC-B856-6C33203056E1}"/>
              </a:ext>
            </a:extLst>
          </p:cNvPr>
          <p:cNvPicPr>
            <a:picLocks noGrp="1"/>
          </p:cNvPicPr>
          <p:nvPr>
            <p:ph sz="half" idx="2"/>
          </p:nvPr>
        </p:nvPicPr>
        <p:blipFill>
          <a:blip r:embed="rId3"/>
          <a:stretch>
            <a:fillRect/>
          </a:stretch>
        </p:blipFill>
        <p:spPr>
          <a:xfrm>
            <a:off x="6218238" y="2701255"/>
            <a:ext cx="5551516" cy="1707206"/>
          </a:xfrm>
          <a:prstGeom prst="rect">
            <a:avLst/>
          </a:prstGeom>
        </p:spPr>
      </p:pic>
    </p:spTree>
    <p:extLst>
      <p:ext uri="{BB962C8B-B14F-4D97-AF65-F5344CB8AC3E}">
        <p14:creationId xmlns:p14="http://schemas.microsoft.com/office/powerpoint/2010/main" val="405703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5E19E4-225F-4224-9999-94E32D56F9A2}"/>
              </a:ext>
            </a:extLst>
          </p:cNvPr>
          <p:cNvSpPr>
            <a:spLocks noGrp="1"/>
          </p:cNvSpPr>
          <p:nvPr>
            <p:ph type="title"/>
          </p:nvPr>
        </p:nvSpPr>
        <p:spPr/>
        <p:txBody>
          <a:bodyPr/>
          <a:lstStyle/>
          <a:p>
            <a:r>
              <a:rPr lang="en-US" dirty="0"/>
              <a:t>Sub-Categories</a:t>
            </a:r>
          </a:p>
        </p:txBody>
      </p:sp>
      <p:sp>
        <p:nvSpPr>
          <p:cNvPr id="5" name="Date Placeholder 4">
            <a:extLst>
              <a:ext uri="{FF2B5EF4-FFF2-40B4-BE49-F238E27FC236}">
                <a16:creationId xmlns:a16="http://schemas.microsoft.com/office/drawing/2014/main" id="{C09EC8D0-DEEA-43D0-AD66-C996C8E617FE}"/>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F28834F3-F46A-4D10-9701-C63DA712D0C1}"/>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ACA14D61-945B-4FB5-B629-9771CB4E95FF}"/>
              </a:ext>
            </a:extLst>
          </p:cNvPr>
          <p:cNvSpPr>
            <a:spLocks noGrp="1"/>
          </p:cNvSpPr>
          <p:nvPr>
            <p:ph type="sldNum" sz="quarter" idx="12"/>
          </p:nvPr>
        </p:nvSpPr>
        <p:spPr/>
        <p:txBody>
          <a:bodyPr/>
          <a:lstStyle/>
          <a:p>
            <a:fld id="{2D3E5E9E-24F7-472D-9BEB-6666E7887FA8}" type="slidenum">
              <a:rPr lang="en-US" smtClean="0"/>
              <a:t>24</a:t>
            </a:fld>
            <a:endParaRPr lang="en-US"/>
          </a:p>
        </p:txBody>
      </p:sp>
      <p:pic>
        <p:nvPicPr>
          <p:cNvPr id="10" name="Content Placeholder 9">
            <a:extLst>
              <a:ext uri="{FF2B5EF4-FFF2-40B4-BE49-F238E27FC236}">
                <a16:creationId xmlns:a16="http://schemas.microsoft.com/office/drawing/2014/main" id="{295983B8-7786-4799-8847-3A6B800C7681}"/>
              </a:ext>
            </a:extLst>
          </p:cNvPr>
          <p:cNvPicPr>
            <a:picLocks noGrp="1"/>
          </p:cNvPicPr>
          <p:nvPr>
            <p:ph idx="1"/>
          </p:nvPr>
        </p:nvPicPr>
        <p:blipFill>
          <a:blip r:embed="rId4"/>
          <a:stretch>
            <a:fillRect/>
          </a:stretch>
        </p:blipFill>
        <p:spPr>
          <a:xfrm>
            <a:off x="1066799" y="1857681"/>
            <a:ext cx="10145683" cy="2638817"/>
          </a:xfrm>
          <a:prstGeom prst="rect">
            <a:avLst/>
          </a:prstGeom>
        </p:spPr>
      </p:pic>
      <p:sp>
        <p:nvSpPr>
          <p:cNvPr id="11" name="TextBox 10">
            <a:extLst>
              <a:ext uri="{FF2B5EF4-FFF2-40B4-BE49-F238E27FC236}">
                <a16:creationId xmlns:a16="http://schemas.microsoft.com/office/drawing/2014/main" id="{B3F485EB-275E-4FDF-BAB5-A6EC232F7D5A}"/>
              </a:ext>
            </a:extLst>
          </p:cNvPr>
          <p:cNvSpPr txBox="1"/>
          <p:nvPr/>
        </p:nvSpPr>
        <p:spPr>
          <a:xfrm>
            <a:off x="1179213" y="4781725"/>
            <a:ext cx="9833574" cy="1200329"/>
          </a:xfrm>
          <a:prstGeom prst="rect">
            <a:avLst/>
          </a:prstGeom>
          <a:noFill/>
        </p:spPr>
        <p:txBody>
          <a:bodyPr wrap="square" rtlCol="0">
            <a:spAutoFit/>
          </a:bodyPr>
          <a:lstStyle/>
          <a:p>
            <a:r>
              <a:rPr lang="en-US"/>
              <a:t>If you click the plus sign on any of the program type lines, it will open the program type to show sub-categories of the program type. These sub categories all add up into the main program type. The sub-categories are color coded with lighter hues get added together to create the darker hues, and then the darker hues of each color are added together to create the color of the main program type line. </a:t>
            </a:r>
          </a:p>
        </p:txBody>
      </p:sp>
    </p:spTree>
    <p:extLst>
      <p:ext uri="{BB962C8B-B14F-4D97-AF65-F5344CB8AC3E}">
        <p14:creationId xmlns:p14="http://schemas.microsoft.com/office/powerpoint/2010/main" val="79111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298E-6DA2-4590-B9A6-6FA6895F65AE}"/>
              </a:ext>
            </a:extLst>
          </p:cNvPr>
          <p:cNvSpPr>
            <a:spLocks noGrp="1"/>
          </p:cNvSpPr>
          <p:nvPr>
            <p:ph type="title"/>
          </p:nvPr>
        </p:nvSpPr>
        <p:spPr/>
        <p:txBody>
          <a:bodyPr/>
          <a:lstStyle/>
          <a:p>
            <a:r>
              <a:rPr lang="en-US" dirty="0"/>
              <a:t>Provider/Program Detail Information</a:t>
            </a:r>
          </a:p>
        </p:txBody>
      </p:sp>
      <p:sp>
        <p:nvSpPr>
          <p:cNvPr id="3" name="Content Placeholder 2">
            <a:extLst>
              <a:ext uri="{FF2B5EF4-FFF2-40B4-BE49-F238E27FC236}">
                <a16:creationId xmlns:a16="http://schemas.microsoft.com/office/drawing/2014/main" id="{C345E54F-4906-433A-94D3-8981B5BD68F4}"/>
              </a:ext>
            </a:extLst>
          </p:cNvPr>
          <p:cNvSpPr>
            <a:spLocks noGrp="1"/>
          </p:cNvSpPr>
          <p:nvPr>
            <p:ph idx="1"/>
          </p:nvPr>
        </p:nvSpPr>
        <p:spPr/>
        <p:txBody>
          <a:bodyPr/>
          <a:lstStyle/>
          <a:p>
            <a:r>
              <a:rPr lang="en-US" dirty="0"/>
              <a:t>Opening the report further will show information previously found on the two detail tabs. </a:t>
            </a:r>
          </a:p>
          <a:p>
            <a:r>
              <a:rPr lang="en-US" dirty="0"/>
              <a:t>This includes a line for each program/HMIS provider participating in this report. </a:t>
            </a:r>
          </a:p>
          <a:p>
            <a:r>
              <a:rPr lang="en-US" dirty="0"/>
              <a:t>At this level information about why units are held or offline appears. HMIS IDs and funding sources also appear. </a:t>
            </a:r>
          </a:p>
          <a:p>
            <a:r>
              <a:rPr lang="en-US" dirty="0"/>
              <a:t>The following slides show the Emergency Shelter details. This pattern of singles and families is repeated in each program type (Emergency Shelter, Transitional Housing, Rapid Re-housing, Permanent Supportive Housing). </a:t>
            </a:r>
          </a:p>
          <a:p>
            <a:endParaRPr lang="en-US" dirty="0"/>
          </a:p>
        </p:txBody>
      </p:sp>
      <p:sp>
        <p:nvSpPr>
          <p:cNvPr id="4" name="Date Placeholder 3">
            <a:extLst>
              <a:ext uri="{FF2B5EF4-FFF2-40B4-BE49-F238E27FC236}">
                <a16:creationId xmlns:a16="http://schemas.microsoft.com/office/drawing/2014/main" id="{C3B907AC-6E3C-4939-B75F-002BDE31DBE0}"/>
              </a:ext>
            </a:extLst>
          </p:cNvPr>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a:extLst>
              <a:ext uri="{FF2B5EF4-FFF2-40B4-BE49-F238E27FC236}">
                <a16:creationId xmlns:a16="http://schemas.microsoft.com/office/drawing/2014/main" id="{AA07896D-61D3-4FB8-B145-7017498D028A}"/>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69650BFB-A0A7-4C2E-BF70-4EC041776C9B}"/>
              </a:ext>
            </a:extLst>
          </p:cNvPr>
          <p:cNvSpPr>
            <a:spLocks noGrp="1"/>
          </p:cNvSpPr>
          <p:nvPr>
            <p:ph type="sldNum" sz="quarter" idx="12"/>
          </p:nvPr>
        </p:nvSpPr>
        <p:spPr/>
        <p:txBody>
          <a:bodyPr/>
          <a:lstStyle/>
          <a:p>
            <a:fld id="{2D3E5E9E-24F7-472D-9BEB-6666E7887FA8}" type="slidenum">
              <a:rPr lang="en-US" smtClean="0"/>
              <a:t>25</a:t>
            </a:fld>
            <a:endParaRPr lang="en-US"/>
          </a:p>
        </p:txBody>
      </p:sp>
    </p:spTree>
    <p:extLst>
      <p:ext uri="{BB962C8B-B14F-4D97-AF65-F5344CB8AC3E}">
        <p14:creationId xmlns:p14="http://schemas.microsoft.com/office/powerpoint/2010/main" val="1686185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EA7F-3870-4C7E-B78E-FA2822E19662}"/>
              </a:ext>
            </a:extLst>
          </p:cNvPr>
          <p:cNvSpPr>
            <a:spLocks noGrp="1"/>
          </p:cNvSpPr>
          <p:nvPr>
            <p:ph type="title"/>
          </p:nvPr>
        </p:nvSpPr>
        <p:spPr/>
        <p:txBody>
          <a:bodyPr/>
          <a:lstStyle/>
          <a:p>
            <a:r>
              <a:rPr lang="en-US" dirty="0"/>
              <a:t>Singles</a:t>
            </a:r>
          </a:p>
        </p:txBody>
      </p:sp>
      <p:sp>
        <p:nvSpPr>
          <p:cNvPr id="4" name="Date Placeholder 3">
            <a:extLst>
              <a:ext uri="{FF2B5EF4-FFF2-40B4-BE49-F238E27FC236}">
                <a16:creationId xmlns:a16="http://schemas.microsoft.com/office/drawing/2014/main" id="{083464C1-CF0B-4AD5-A62D-9752387E7887}"/>
              </a:ext>
            </a:extLst>
          </p:cNvPr>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a:extLst>
              <a:ext uri="{FF2B5EF4-FFF2-40B4-BE49-F238E27FC236}">
                <a16:creationId xmlns:a16="http://schemas.microsoft.com/office/drawing/2014/main" id="{15E29E27-484B-42BF-BC56-0D41B796803B}"/>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6AA91F70-F0EF-420E-8426-01FE4FEC5654}"/>
              </a:ext>
            </a:extLst>
          </p:cNvPr>
          <p:cNvSpPr>
            <a:spLocks noGrp="1"/>
          </p:cNvSpPr>
          <p:nvPr>
            <p:ph type="sldNum" sz="quarter" idx="12"/>
          </p:nvPr>
        </p:nvSpPr>
        <p:spPr/>
        <p:txBody>
          <a:bodyPr/>
          <a:lstStyle/>
          <a:p>
            <a:fld id="{2D3E5E9E-24F7-472D-9BEB-6666E7887FA8}" type="slidenum">
              <a:rPr lang="en-US" smtClean="0"/>
              <a:t>26</a:t>
            </a:fld>
            <a:endParaRPr lang="en-US"/>
          </a:p>
        </p:txBody>
      </p:sp>
      <p:pic>
        <p:nvPicPr>
          <p:cNvPr id="7" name="Content Placeholder 6">
            <a:extLst>
              <a:ext uri="{FF2B5EF4-FFF2-40B4-BE49-F238E27FC236}">
                <a16:creationId xmlns:a16="http://schemas.microsoft.com/office/drawing/2014/main" id="{04FE43D4-7237-4C15-9032-1AFC4758468C}"/>
              </a:ext>
            </a:extLst>
          </p:cNvPr>
          <p:cNvPicPr>
            <a:picLocks noGrp="1"/>
          </p:cNvPicPr>
          <p:nvPr>
            <p:ph idx="1"/>
          </p:nvPr>
        </p:nvPicPr>
        <p:blipFill>
          <a:blip r:embed="rId3"/>
          <a:stretch>
            <a:fillRect/>
          </a:stretch>
        </p:blipFill>
        <p:spPr>
          <a:xfrm>
            <a:off x="1097280" y="1846263"/>
            <a:ext cx="9942427" cy="4197698"/>
          </a:xfrm>
          <a:prstGeom prst="rect">
            <a:avLst/>
          </a:prstGeom>
        </p:spPr>
      </p:pic>
    </p:spTree>
    <p:extLst>
      <p:ext uri="{BB962C8B-B14F-4D97-AF65-F5344CB8AC3E}">
        <p14:creationId xmlns:p14="http://schemas.microsoft.com/office/powerpoint/2010/main" val="3670494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2B34-FF8A-46AD-8155-CE56E8371DDE}"/>
              </a:ext>
            </a:extLst>
          </p:cNvPr>
          <p:cNvSpPr>
            <a:spLocks noGrp="1"/>
          </p:cNvSpPr>
          <p:nvPr>
            <p:ph type="title"/>
          </p:nvPr>
        </p:nvSpPr>
        <p:spPr/>
        <p:txBody>
          <a:bodyPr/>
          <a:lstStyle/>
          <a:p>
            <a:r>
              <a:rPr lang="en-US" dirty="0"/>
              <a:t>Families</a:t>
            </a:r>
          </a:p>
        </p:txBody>
      </p:sp>
      <p:sp>
        <p:nvSpPr>
          <p:cNvPr id="4" name="Date Placeholder 3">
            <a:extLst>
              <a:ext uri="{FF2B5EF4-FFF2-40B4-BE49-F238E27FC236}">
                <a16:creationId xmlns:a16="http://schemas.microsoft.com/office/drawing/2014/main" id="{F2253AD6-A32F-4546-BCAA-4F975A5B168B}"/>
              </a:ext>
            </a:extLst>
          </p:cNvPr>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a:extLst>
              <a:ext uri="{FF2B5EF4-FFF2-40B4-BE49-F238E27FC236}">
                <a16:creationId xmlns:a16="http://schemas.microsoft.com/office/drawing/2014/main" id="{6AEE8BFC-7C5A-4D0E-BBC4-90123A6D9C6F}"/>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40C10495-2198-4513-9232-A74E735B9DDF}"/>
              </a:ext>
            </a:extLst>
          </p:cNvPr>
          <p:cNvSpPr>
            <a:spLocks noGrp="1"/>
          </p:cNvSpPr>
          <p:nvPr>
            <p:ph type="sldNum" sz="quarter" idx="12"/>
          </p:nvPr>
        </p:nvSpPr>
        <p:spPr/>
        <p:txBody>
          <a:bodyPr/>
          <a:lstStyle/>
          <a:p>
            <a:fld id="{2D3E5E9E-24F7-472D-9BEB-6666E7887FA8}" type="slidenum">
              <a:rPr lang="en-US" smtClean="0"/>
              <a:t>27</a:t>
            </a:fld>
            <a:endParaRPr lang="en-US"/>
          </a:p>
        </p:txBody>
      </p:sp>
      <p:pic>
        <p:nvPicPr>
          <p:cNvPr id="7" name="Content Placeholder 6">
            <a:extLst>
              <a:ext uri="{FF2B5EF4-FFF2-40B4-BE49-F238E27FC236}">
                <a16:creationId xmlns:a16="http://schemas.microsoft.com/office/drawing/2014/main" id="{8DC8B540-0239-47B9-8012-0E89F442D836}"/>
              </a:ext>
            </a:extLst>
          </p:cNvPr>
          <p:cNvPicPr>
            <a:picLocks noGrp="1"/>
          </p:cNvPicPr>
          <p:nvPr>
            <p:ph idx="1"/>
          </p:nvPr>
        </p:nvPicPr>
        <p:blipFill>
          <a:blip r:embed="rId4"/>
          <a:stretch>
            <a:fillRect/>
          </a:stretch>
        </p:blipFill>
        <p:spPr>
          <a:xfrm>
            <a:off x="702526" y="2062976"/>
            <a:ext cx="10894741" cy="3836019"/>
          </a:xfrm>
          <a:prstGeom prst="rect">
            <a:avLst/>
          </a:prstGeom>
        </p:spPr>
      </p:pic>
    </p:spTree>
    <p:extLst>
      <p:ext uri="{BB962C8B-B14F-4D97-AF65-F5344CB8AC3E}">
        <p14:creationId xmlns:p14="http://schemas.microsoft.com/office/powerpoint/2010/main" val="2918443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39C5-7510-41EE-8C36-32BE5131CB86}"/>
              </a:ext>
            </a:extLst>
          </p:cNvPr>
          <p:cNvSpPr>
            <a:spLocks noGrp="1"/>
          </p:cNvSpPr>
          <p:nvPr>
            <p:ph type="title"/>
          </p:nvPr>
        </p:nvSpPr>
        <p:spPr/>
        <p:txBody>
          <a:bodyPr/>
          <a:lstStyle/>
          <a:p>
            <a:r>
              <a:rPr lang="en-US" dirty="0"/>
              <a:t>Short Term Family Housing</a:t>
            </a:r>
          </a:p>
        </p:txBody>
      </p:sp>
      <p:sp>
        <p:nvSpPr>
          <p:cNvPr id="4" name="Date Placeholder 3">
            <a:extLst>
              <a:ext uri="{FF2B5EF4-FFF2-40B4-BE49-F238E27FC236}">
                <a16:creationId xmlns:a16="http://schemas.microsoft.com/office/drawing/2014/main" id="{1ED9CE74-4163-4CFF-ADEC-06F7D7D70833}"/>
              </a:ext>
            </a:extLst>
          </p:cNvPr>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a:extLst>
              <a:ext uri="{FF2B5EF4-FFF2-40B4-BE49-F238E27FC236}">
                <a16:creationId xmlns:a16="http://schemas.microsoft.com/office/drawing/2014/main" id="{BC78F59F-FDC6-466B-B8D8-2EEB5D62AA44}"/>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41516B5F-6C2E-4655-80BE-006C47E39406}"/>
              </a:ext>
            </a:extLst>
          </p:cNvPr>
          <p:cNvSpPr>
            <a:spLocks noGrp="1"/>
          </p:cNvSpPr>
          <p:nvPr>
            <p:ph type="sldNum" sz="quarter" idx="12"/>
          </p:nvPr>
        </p:nvSpPr>
        <p:spPr/>
        <p:txBody>
          <a:bodyPr/>
          <a:lstStyle/>
          <a:p>
            <a:fld id="{2D3E5E9E-24F7-472D-9BEB-6666E7887FA8}" type="slidenum">
              <a:rPr lang="en-US" smtClean="0"/>
              <a:t>28</a:t>
            </a:fld>
            <a:endParaRPr lang="en-US"/>
          </a:p>
        </p:txBody>
      </p:sp>
      <p:pic>
        <p:nvPicPr>
          <p:cNvPr id="7" name="Content Placeholder 6">
            <a:extLst>
              <a:ext uri="{FF2B5EF4-FFF2-40B4-BE49-F238E27FC236}">
                <a16:creationId xmlns:a16="http://schemas.microsoft.com/office/drawing/2014/main" id="{77FD74E5-F82D-4BCB-A124-81C1784090B9}"/>
              </a:ext>
            </a:extLst>
          </p:cNvPr>
          <p:cNvPicPr>
            <a:picLocks noGrp="1"/>
          </p:cNvPicPr>
          <p:nvPr>
            <p:ph idx="1"/>
          </p:nvPr>
        </p:nvPicPr>
        <p:blipFill>
          <a:blip r:embed="rId4"/>
          <a:stretch>
            <a:fillRect/>
          </a:stretch>
        </p:blipFill>
        <p:spPr>
          <a:xfrm>
            <a:off x="535260" y="1940312"/>
            <a:ext cx="11128916" cy="3679903"/>
          </a:xfrm>
          <a:prstGeom prst="rect">
            <a:avLst/>
          </a:prstGeom>
        </p:spPr>
      </p:pic>
    </p:spTree>
    <p:extLst>
      <p:ext uri="{BB962C8B-B14F-4D97-AF65-F5344CB8AC3E}">
        <p14:creationId xmlns:p14="http://schemas.microsoft.com/office/powerpoint/2010/main" val="264420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744E-6643-459E-9E7D-801E5D9974F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7144C72-818A-454B-9456-818A04738D14}"/>
              </a:ext>
            </a:extLst>
          </p:cNvPr>
          <p:cNvSpPr>
            <a:spLocks noGrp="1"/>
          </p:cNvSpPr>
          <p:nvPr>
            <p:ph idx="1"/>
          </p:nvPr>
        </p:nvSpPr>
        <p:spPr>
          <a:xfrm>
            <a:off x="4800600" y="2096428"/>
            <a:ext cx="6492240" cy="3892891"/>
          </a:xfrm>
        </p:spPr>
        <p:txBody>
          <a:bodyPr/>
          <a:lstStyle/>
          <a:p>
            <a:r>
              <a:rPr lang="en-US" dirty="0"/>
              <a:t> 2/27/2020 you will submit your numbers via the Smartsheet form. </a:t>
            </a:r>
          </a:p>
          <a:p>
            <a:pPr lvl="1"/>
            <a:r>
              <a:rPr lang="en-US" dirty="0"/>
              <a:t>I will be standing by to troubleshoot and answer questions as needed. </a:t>
            </a:r>
          </a:p>
          <a:p>
            <a:pPr lvl="1"/>
            <a:r>
              <a:rPr lang="en-US" dirty="0">
                <a:solidFill>
                  <a:schemeClr val="accent2"/>
                </a:solidFill>
              </a:rPr>
              <a:t>wor@community-partnership.org </a:t>
            </a:r>
          </a:p>
          <a:p>
            <a:r>
              <a:rPr lang="en-US" dirty="0"/>
              <a:t>2/28/2020 The first updated report will be sent to view in Smartsheet. </a:t>
            </a:r>
          </a:p>
          <a:p>
            <a:endParaRPr lang="en-US" dirty="0"/>
          </a:p>
        </p:txBody>
      </p:sp>
      <p:sp>
        <p:nvSpPr>
          <p:cNvPr id="4" name="Text Placeholder 3">
            <a:extLst>
              <a:ext uri="{FF2B5EF4-FFF2-40B4-BE49-F238E27FC236}">
                <a16:creationId xmlns:a16="http://schemas.microsoft.com/office/drawing/2014/main" id="{173138BA-E204-4499-9B51-2932BD6D5367}"/>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B906197B-6105-4687-87E0-9F1CE8AE5F43}"/>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3ADFDF53-C9E5-4BC5-929A-0C5AC97E3820}"/>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1D71253D-0478-45AB-9662-9EB200BA759E}"/>
              </a:ext>
            </a:extLst>
          </p:cNvPr>
          <p:cNvSpPr>
            <a:spLocks noGrp="1"/>
          </p:cNvSpPr>
          <p:nvPr>
            <p:ph type="sldNum" sz="quarter" idx="12"/>
          </p:nvPr>
        </p:nvSpPr>
        <p:spPr/>
        <p:txBody>
          <a:bodyPr/>
          <a:lstStyle/>
          <a:p>
            <a:fld id="{2D3E5E9E-24F7-472D-9BEB-6666E7887FA8}" type="slidenum">
              <a:rPr lang="en-US" smtClean="0"/>
              <a:t>29</a:t>
            </a:fld>
            <a:endParaRPr lang="en-US" dirty="0"/>
          </a:p>
        </p:txBody>
      </p:sp>
    </p:spTree>
    <p:extLst>
      <p:ext uri="{BB962C8B-B14F-4D97-AF65-F5344CB8AC3E}">
        <p14:creationId xmlns:p14="http://schemas.microsoft.com/office/powerpoint/2010/main" val="426454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01BA7A-3B7E-4BBB-B78A-30D2D9AE69F8}"/>
              </a:ext>
            </a:extLst>
          </p:cNvPr>
          <p:cNvSpPr>
            <a:spLocks noGrp="1"/>
          </p:cNvSpPr>
          <p:nvPr>
            <p:ph type="title"/>
          </p:nvPr>
        </p:nvSpPr>
        <p:spPr/>
        <p:txBody>
          <a:bodyPr/>
          <a:lstStyle/>
          <a:p>
            <a:r>
              <a:rPr lang="en-US" dirty="0"/>
              <a:t>What is the Weekly Occupancy Report?</a:t>
            </a:r>
          </a:p>
        </p:txBody>
      </p:sp>
      <p:sp>
        <p:nvSpPr>
          <p:cNvPr id="8" name="Content Placeholder 7">
            <a:extLst>
              <a:ext uri="{FF2B5EF4-FFF2-40B4-BE49-F238E27FC236}">
                <a16:creationId xmlns:a16="http://schemas.microsoft.com/office/drawing/2014/main" id="{0A02CA03-8A8D-4B54-AE23-89947346EDF9}"/>
              </a:ext>
            </a:extLst>
          </p:cNvPr>
          <p:cNvSpPr>
            <a:spLocks noGrp="1"/>
          </p:cNvSpPr>
          <p:nvPr>
            <p:ph idx="1"/>
          </p:nvPr>
        </p:nvSpPr>
        <p:spPr>
          <a:xfrm>
            <a:off x="4800600" y="1683834"/>
            <a:ext cx="6492240" cy="4305486"/>
          </a:xfrm>
        </p:spPr>
        <p:txBody>
          <a:bodyPr/>
          <a:lstStyle/>
          <a:p>
            <a:r>
              <a:rPr lang="en-US" dirty="0"/>
              <a:t>As the name suggests, this is a report that is created weekly that looks at the occupancy, and thus the vacancies of programs in the DC CoC on each Thursday. </a:t>
            </a:r>
          </a:p>
          <a:p>
            <a:r>
              <a:rPr lang="en-US" dirty="0"/>
              <a:t>This report is used by our Coordinated Entry committees and teams to best navigate the process of placements of clients. </a:t>
            </a:r>
          </a:p>
          <a:p>
            <a:r>
              <a:rPr lang="en-US" dirty="0"/>
              <a:t>It is also used by grant staff at TCP and DHS to monitor program's occupancy levels. </a:t>
            </a:r>
          </a:p>
          <a:p>
            <a:r>
              <a:rPr lang="en-US" dirty="0"/>
              <a:t>This report gives individual program information as well as aggregate information about our homeless response system. </a:t>
            </a:r>
          </a:p>
          <a:p>
            <a:endParaRPr lang="en-US" dirty="0"/>
          </a:p>
        </p:txBody>
      </p:sp>
      <p:sp>
        <p:nvSpPr>
          <p:cNvPr id="9" name="Text Placeholder 8">
            <a:extLst>
              <a:ext uri="{FF2B5EF4-FFF2-40B4-BE49-F238E27FC236}">
                <a16:creationId xmlns:a16="http://schemas.microsoft.com/office/drawing/2014/main" id="{C3ACDC5B-C200-462F-84DE-DD5BBAF762A6}"/>
              </a:ext>
            </a:extLst>
          </p:cNvPr>
          <p:cNvSpPr>
            <a:spLocks noGrp="1"/>
          </p:cNvSpPr>
          <p:nvPr>
            <p:ph type="body" sz="half" idx="2"/>
          </p:nvPr>
        </p:nvSpPr>
        <p:spPr/>
        <p:txBody>
          <a:bodyPr/>
          <a:lstStyle/>
          <a:p>
            <a:r>
              <a:rPr lang="en-US" dirty="0"/>
              <a:t>And why does it matter? </a:t>
            </a:r>
          </a:p>
        </p:txBody>
      </p:sp>
      <p:sp>
        <p:nvSpPr>
          <p:cNvPr id="4" name="Date Placeholder 3">
            <a:extLst>
              <a:ext uri="{FF2B5EF4-FFF2-40B4-BE49-F238E27FC236}">
                <a16:creationId xmlns:a16="http://schemas.microsoft.com/office/drawing/2014/main" id="{092DAB31-FB12-45AA-A223-48B35E7A7F56}"/>
              </a:ext>
            </a:extLst>
          </p:cNvPr>
          <p:cNvSpPr>
            <a:spLocks noGrp="1"/>
          </p:cNvSpPr>
          <p:nvPr>
            <p:ph type="dt" sz="half" idx="10"/>
          </p:nvPr>
        </p:nvSpPr>
        <p:spPr/>
        <p:txBody>
          <a:bodyPr/>
          <a:lstStyle/>
          <a:p>
            <a:fld id="{0AFB4DA8-5D6C-4E80-A36E-D117F034AC1C}" type="datetime1">
              <a:rPr lang="en-US" smtClean="0"/>
              <a:t>2/20/2020</a:t>
            </a:fld>
            <a:endParaRPr lang="en-US"/>
          </a:p>
        </p:txBody>
      </p:sp>
      <p:sp>
        <p:nvSpPr>
          <p:cNvPr id="5" name="Footer Placeholder 4">
            <a:extLst>
              <a:ext uri="{FF2B5EF4-FFF2-40B4-BE49-F238E27FC236}">
                <a16:creationId xmlns:a16="http://schemas.microsoft.com/office/drawing/2014/main" id="{EE770376-7E4D-4790-B33D-F30D8F286E44}"/>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68C13B9B-304C-44D1-947C-5029035976C6}"/>
              </a:ext>
            </a:extLst>
          </p:cNvPr>
          <p:cNvSpPr>
            <a:spLocks noGrp="1"/>
          </p:cNvSpPr>
          <p:nvPr>
            <p:ph type="sldNum" sz="quarter" idx="12"/>
          </p:nvPr>
        </p:nvSpPr>
        <p:spPr/>
        <p:txBody>
          <a:bodyPr/>
          <a:lstStyle/>
          <a:p>
            <a:fld id="{2D3E5E9E-24F7-472D-9BEB-6666E7887FA8}" type="slidenum">
              <a:rPr lang="en-US" smtClean="0"/>
              <a:t>3</a:t>
            </a:fld>
            <a:endParaRPr lang="en-US"/>
          </a:p>
        </p:txBody>
      </p:sp>
    </p:spTree>
    <p:extLst>
      <p:ext uri="{BB962C8B-B14F-4D97-AF65-F5344CB8AC3E}">
        <p14:creationId xmlns:p14="http://schemas.microsoft.com/office/powerpoint/2010/main" val="2567065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2B92-8B6B-4C5C-8931-95E6B7044248}"/>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6E5AC0DD-2ECE-467F-B39E-9A644C12DC23}"/>
              </a:ext>
            </a:extLst>
          </p:cNvPr>
          <p:cNvSpPr>
            <a:spLocks noGrp="1"/>
          </p:cNvSpPr>
          <p:nvPr>
            <p:ph idx="1"/>
          </p:nvPr>
        </p:nvSpPr>
        <p:spPr/>
        <p:txBody>
          <a:bodyPr>
            <a:normAutofit lnSpcReduction="10000"/>
          </a:bodyPr>
          <a:lstStyle/>
          <a:p>
            <a:r>
              <a:rPr lang="en-US" dirty="0"/>
              <a:t> Weekly Occupancy User Guide </a:t>
            </a:r>
          </a:p>
          <a:p>
            <a:pPr lvl="1"/>
            <a:r>
              <a:rPr lang="en-US" dirty="0"/>
              <a:t>Intended Audience: Agency Staff completing the Weekly Occupancy Report.</a:t>
            </a:r>
          </a:p>
          <a:p>
            <a:pPr lvl="1"/>
            <a:r>
              <a:rPr lang="en-US" dirty="0"/>
              <a:t>Contains: </a:t>
            </a:r>
          </a:p>
          <a:p>
            <a:pPr lvl="2"/>
            <a:r>
              <a:rPr lang="en-US" dirty="0"/>
              <a:t>How to complete the form </a:t>
            </a:r>
          </a:p>
          <a:p>
            <a:pPr lvl="2"/>
            <a:r>
              <a:rPr lang="en-US" dirty="0"/>
              <a:t>Common Data Entry Errors affecting the report (and how to fix them)</a:t>
            </a:r>
          </a:p>
          <a:p>
            <a:pPr lvl="2"/>
            <a:r>
              <a:rPr lang="en-US" dirty="0"/>
              <a:t>How to add or remove programs</a:t>
            </a:r>
          </a:p>
          <a:p>
            <a:pPr lvl="2"/>
            <a:r>
              <a:rPr lang="en-US" dirty="0"/>
              <a:t>How to change who gets the emails</a:t>
            </a:r>
          </a:p>
          <a:p>
            <a:pPr lvl="2"/>
            <a:r>
              <a:rPr lang="en-US" dirty="0"/>
              <a:t>New Agency Information</a:t>
            </a:r>
          </a:p>
          <a:p>
            <a:pPr lvl="1"/>
            <a:r>
              <a:rPr lang="en-US" dirty="0"/>
              <a:t>Location: </a:t>
            </a:r>
          </a:p>
          <a:p>
            <a:r>
              <a:rPr lang="en-US" dirty="0"/>
              <a:t>How to Read the Weekly Occupancy Report</a:t>
            </a:r>
          </a:p>
          <a:p>
            <a:pPr lvl="1"/>
            <a:r>
              <a:rPr lang="en-US" dirty="0"/>
              <a:t>Intended Audience: anyone reading the Weekly Occupancy Report</a:t>
            </a:r>
          </a:p>
          <a:p>
            <a:pPr lvl="1"/>
            <a:r>
              <a:rPr lang="en-US" dirty="0"/>
              <a:t>Contains: </a:t>
            </a:r>
          </a:p>
          <a:p>
            <a:pPr lvl="2"/>
            <a:r>
              <a:rPr lang="en-US" dirty="0"/>
              <a:t>Background on the report</a:t>
            </a:r>
          </a:p>
          <a:p>
            <a:pPr lvl="2"/>
            <a:r>
              <a:rPr lang="en-US" dirty="0"/>
              <a:t>How to read the report</a:t>
            </a:r>
          </a:p>
          <a:p>
            <a:pPr lvl="2"/>
            <a:r>
              <a:rPr lang="en-US" dirty="0"/>
              <a:t>Limitations of the report</a:t>
            </a:r>
          </a:p>
          <a:p>
            <a:pPr lvl="1"/>
            <a:r>
              <a:rPr lang="en-US" dirty="0"/>
              <a:t>Location: </a:t>
            </a:r>
          </a:p>
        </p:txBody>
      </p:sp>
      <p:sp>
        <p:nvSpPr>
          <p:cNvPr id="4" name="Text Placeholder 3">
            <a:extLst>
              <a:ext uri="{FF2B5EF4-FFF2-40B4-BE49-F238E27FC236}">
                <a16:creationId xmlns:a16="http://schemas.microsoft.com/office/drawing/2014/main" id="{1998FC69-CAB9-4723-B03E-4B797FA6D25A}"/>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8E987952-01D7-4D0D-97BB-174018D1641F}"/>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E0AB119A-895D-4363-A2B3-B9D7EE0E1319}"/>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A2448F5C-DC26-41D1-9F91-ED50DA95FC6A}"/>
              </a:ext>
            </a:extLst>
          </p:cNvPr>
          <p:cNvSpPr>
            <a:spLocks noGrp="1"/>
          </p:cNvSpPr>
          <p:nvPr>
            <p:ph type="sldNum" sz="quarter" idx="12"/>
          </p:nvPr>
        </p:nvSpPr>
        <p:spPr/>
        <p:txBody>
          <a:bodyPr/>
          <a:lstStyle/>
          <a:p>
            <a:fld id="{2D3E5E9E-24F7-472D-9BEB-6666E7887FA8}" type="slidenum">
              <a:rPr lang="en-US" smtClean="0"/>
              <a:t>30</a:t>
            </a:fld>
            <a:endParaRPr lang="en-US" dirty="0"/>
          </a:p>
        </p:txBody>
      </p:sp>
    </p:spTree>
    <p:extLst>
      <p:ext uri="{BB962C8B-B14F-4D97-AF65-F5344CB8AC3E}">
        <p14:creationId xmlns:p14="http://schemas.microsoft.com/office/powerpoint/2010/main" val="194581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Thanks for participating!</a:t>
            </a:r>
          </a:p>
        </p:txBody>
      </p:sp>
      <p:sp>
        <p:nvSpPr>
          <p:cNvPr id="10" name="Text Placeholder 9"/>
          <p:cNvSpPr>
            <a:spLocks noGrp="1"/>
          </p:cNvSpPr>
          <p:nvPr>
            <p:ph type="body" sz="half" idx="2"/>
          </p:nvPr>
        </p:nvSpPr>
        <p:spPr/>
        <p:txBody>
          <a:bodyPr/>
          <a:lstStyle/>
          <a:p>
            <a:r>
              <a:rPr lang="en-US" dirty="0"/>
              <a:t>Questions? </a:t>
            </a:r>
          </a:p>
          <a:p>
            <a:r>
              <a:rPr lang="en-US" dirty="0"/>
              <a:t>Weekly Occupancy Report Email: </a:t>
            </a:r>
            <a:r>
              <a:rPr lang="en-US" dirty="0">
                <a:hlinkClick r:id="rId3"/>
              </a:rPr>
              <a:t>wor@community-partnership.org</a:t>
            </a:r>
            <a:r>
              <a:rPr lang="en-US" dirty="0"/>
              <a:t> </a:t>
            </a:r>
          </a:p>
          <a:p>
            <a:endParaRPr lang="en-US" dirty="0"/>
          </a:p>
          <a:p>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ACC727-E362-44F1-9C3B-9D3A969ADE9F}" type="datetime1">
              <a:rPr kumimoji="0" lang="en-US"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2/20/2020</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http://www.community-partnership.org/</a:t>
            </a:r>
            <a:endParaRPr kumimoji="0" lang="en-US" sz="900" b="0" i="0" u="none" strike="noStrike" kern="1200" cap="all" spc="0" normalizeH="0" baseline="0" noProof="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3E5E9E-24F7-472D-9BEB-6666E7887FA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6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3C0E-A149-4020-9E7B-E7596793649D}"/>
              </a:ext>
            </a:extLst>
          </p:cNvPr>
          <p:cNvSpPr>
            <a:spLocks noGrp="1"/>
          </p:cNvSpPr>
          <p:nvPr>
            <p:ph type="title"/>
          </p:nvPr>
        </p:nvSpPr>
        <p:spPr/>
        <p:txBody>
          <a:bodyPr/>
          <a:lstStyle/>
          <a:p>
            <a:r>
              <a:rPr lang="en-US" dirty="0"/>
              <a:t>We’re Adding new programs!</a:t>
            </a:r>
          </a:p>
        </p:txBody>
      </p:sp>
      <p:sp>
        <p:nvSpPr>
          <p:cNvPr id="3" name="Content Placeholder 2">
            <a:extLst>
              <a:ext uri="{FF2B5EF4-FFF2-40B4-BE49-F238E27FC236}">
                <a16:creationId xmlns:a16="http://schemas.microsoft.com/office/drawing/2014/main" id="{5ECA1EEC-BE16-4F00-8FC7-5FAA7D01B1BE}"/>
              </a:ext>
            </a:extLst>
          </p:cNvPr>
          <p:cNvSpPr>
            <a:spLocks noGrp="1"/>
          </p:cNvSpPr>
          <p:nvPr>
            <p:ph idx="1"/>
          </p:nvPr>
        </p:nvSpPr>
        <p:spPr>
          <a:xfrm>
            <a:off x="4800600" y="2018370"/>
            <a:ext cx="6492240" cy="3970949"/>
          </a:xfrm>
        </p:spPr>
        <p:txBody>
          <a:bodyPr/>
          <a:lstStyle/>
          <a:p>
            <a:r>
              <a:rPr lang="en-US" dirty="0"/>
              <a:t>As the Weekly Occupancy Report has progressed in years, we have continued to broaden the groups of programs that are included. </a:t>
            </a:r>
          </a:p>
          <a:p>
            <a:pPr lvl="1"/>
            <a:r>
              <a:rPr lang="en-US" dirty="0"/>
              <a:t>This is to give our community the best picture possible for what our system use and how much availability we have in our programs. </a:t>
            </a:r>
          </a:p>
          <a:p>
            <a:pPr lvl="1"/>
            <a:endParaRPr lang="en-US" dirty="0"/>
          </a:p>
          <a:p>
            <a:r>
              <a:rPr lang="en-US" dirty="0"/>
              <a:t>This update will be adding FRSP, PSHP, and TAH programs. </a:t>
            </a:r>
          </a:p>
          <a:p>
            <a:pPr lvl="1"/>
            <a:r>
              <a:rPr lang="en-US" dirty="0"/>
              <a:t>These are large programs and their addition will give a much clearer picture of our whole system. </a:t>
            </a:r>
          </a:p>
          <a:p>
            <a:pPr lvl="1"/>
            <a:endParaRPr lang="en-US" dirty="0"/>
          </a:p>
          <a:p>
            <a:pPr marL="0" indent="0">
              <a:buNone/>
            </a:pPr>
            <a:endParaRPr lang="en-US" dirty="0"/>
          </a:p>
        </p:txBody>
      </p:sp>
      <p:sp>
        <p:nvSpPr>
          <p:cNvPr id="4" name="Text Placeholder 3">
            <a:extLst>
              <a:ext uri="{FF2B5EF4-FFF2-40B4-BE49-F238E27FC236}">
                <a16:creationId xmlns:a16="http://schemas.microsoft.com/office/drawing/2014/main" id="{51ED590A-3CC8-445B-A8B0-8C11F3C15278}"/>
              </a:ext>
            </a:extLst>
          </p:cNvPr>
          <p:cNvSpPr>
            <a:spLocks noGrp="1"/>
          </p:cNvSpPr>
          <p:nvPr>
            <p:ph type="body" sz="half" idx="2"/>
          </p:nvPr>
        </p:nvSpPr>
        <p:spPr/>
        <p:txBody>
          <a:bodyPr/>
          <a:lstStyle/>
          <a:p>
            <a:r>
              <a:rPr lang="en-US" dirty="0"/>
              <a:t>But why? And which?</a:t>
            </a:r>
          </a:p>
        </p:txBody>
      </p:sp>
      <p:sp>
        <p:nvSpPr>
          <p:cNvPr id="5" name="Date Placeholder 4">
            <a:extLst>
              <a:ext uri="{FF2B5EF4-FFF2-40B4-BE49-F238E27FC236}">
                <a16:creationId xmlns:a16="http://schemas.microsoft.com/office/drawing/2014/main" id="{2DF7373C-5E87-451B-8A06-4622E54E5666}"/>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A83546D9-821D-4B81-B096-0035A455DC7A}"/>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2D0431D8-356A-41BF-BF62-400CC7BC4EA5}"/>
              </a:ext>
            </a:extLst>
          </p:cNvPr>
          <p:cNvSpPr>
            <a:spLocks noGrp="1"/>
          </p:cNvSpPr>
          <p:nvPr>
            <p:ph type="sldNum" sz="quarter" idx="12"/>
          </p:nvPr>
        </p:nvSpPr>
        <p:spPr/>
        <p:txBody>
          <a:bodyPr/>
          <a:lstStyle/>
          <a:p>
            <a:fld id="{2D3E5E9E-24F7-472D-9BEB-6666E7887FA8}" type="slidenum">
              <a:rPr lang="en-US" smtClean="0"/>
              <a:t>4</a:t>
            </a:fld>
            <a:endParaRPr lang="en-US" dirty="0"/>
          </a:p>
        </p:txBody>
      </p:sp>
    </p:spTree>
    <p:extLst>
      <p:ext uri="{BB962C8B-B14F-4D97-AF65-F5344CB8AC3E}">
        <p14:creationId xmlns:p14="http://schemas.microsoft.com/office/powerpoint/2010/main" val="380099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9E2C-762C-4343-AB37-57008C80FF5E}"/>
              </a:ext>
            </a:extLst>
          </p:cNvPr>
          <p:cNvSpPr>
            <a:spLocks noGrp="1"/>
          </p:cNvSpPr>
          <p:nvPr>
            <p:ph type="title"/>
          </p:nvPr>
        </p:nvSpPr>
        <p:spPr/>
        <p:txBody>
          <a:bodyPr/>
          <a:lstStyle/>
          <a:p>
            <a:r>
              <a:rPr lang="en-US" dirty="0"/>
              <a:t>Agency Expectations</a:t>
            </a:r>
          </a:p>
        </p:txBody>
      </p:sp>
      <p:sp>
        <p:nvSpPr>
          <p:cNvPr id="4" name="Text Placeholder 3">
            <a:extLst>
              <a:ext uri="{FF2B5EF4-FFF2-40B4-BE49-F238E27FC236}">
                <a16:creationId xmlns:a16="http://schemas.microsoft.com/office/drawing/2014/main" id="{02FA0A4D-98B4-49A9-B628-8453A17ABF1E}"/>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0BE81F6F-886D-4DC9-A6C7-79A2FFB41586}"/>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E4836EF2-D353-4912-A3B6-8BCABCE1C7D6}"/>
              </a:ext>
            </a:extLst>
          </p:cNvPr>
          <p:cNvSpPr>
            <a:spLocks noGrp="1"/>
          </p:cNvSpPr>
          <p:nvPr>
            <p:ph type="ftr" sz="quarter" idx="11"/>
          </p:nvPr>
        </p:nvSpPr>
        <p:spPr>
          <a:xfrm>
            <a:off x="4800600" y="6347411"/>
            <a:ext cx="4648200" cy="365125"/>
          </a:xfrm>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C348680F-BE37-4898-9A38-C8AA77C91108}"/>
              </a:ext>
            </a:extLst>
          </p:cNvPr>
          <p:cNvSpPr>
            <a:spLocks noGrp="1"/>
          </p:cNvSpPr>
          <p:nvPr>
            <p:ph type="sldNum" sz="quarter" idx="12"/>
          </p:nvPr>
        </p:nvSpPr>
        <p:spPr/>
        <p:txBody>
          <a:bodyPr/>
          <a:lstStyle/>
          <a:p>
            <a:fld id="{2D3E5E9E-24F7-472D-9BEB-6666E7887FA8}" type="slidenum">
              <a:rPr lang="en-US" smtClean="0"/>
              <a:t>5</a:t>
            </a:fld>
            <a:endParaRPr lang="en-US" dirty="0"/>
          </a:p>
        </p:txBody>
      </p:sp>
      <p:pic>
        <p:nvPicPr>
          <p:cNvPr id="8" name="Picture 7">
            <a:extLst>
              <a:ext uri="{FF2B5EF4-FFF2-40B4-BE49-F238E27FC236}">
                <a16:creationId xmlns:a16="http://schemas.microsoft.com/office/drawing/2014/main" id="{01CC2BB6-61C7-4159-A75C-53A46E1A99D3}"/>
              </a:ext>
            </a:extLst>
          </p:cNvPr>
          <p:cNvPicPr>
            <a:picLocks noChangeAspect="1"/>
          </p:cNvPicPr>
          <p:nvPr/>
        </p:nvPicPr>
        <p:blipFill>
          <a:blip r:embed="rId3"/>
          <a:stretch>
            <a:fillRect/>
          </a:stretch>
        </p:blipFill>
        <p:spPr>
          <a:xfrm>
            <a:off x="4124652" y="0"/>
            <a:ext cx="4031595" cy="6288426"/>
          </a:xfrm>
          <a:prstGeom prst="rect">
            <a:avLst/>
          </a:prstGeom>
        </p:spPr>
      </p:pic>
      <p:sp>
        <p:nvSpPr>
          <p:cNvPr id="9" name="TextBox 8">
            <a:extLst>
              <a:ext uri="{FF2B5EF4-FFF2-40B4-BE49-F238E27FC236}">
                <a16:creationId xmlns:a16="http://schemas.microsoft.com/office/drawing/2014/main" id="{7C4C0FAA-8CEA-40E1-AC0C-DE0D64A2F430}"/>
              </a:ext>
            </a:extLst>
          </p:cNvPr>
          <p:cNvSpPr txBox="1"/>
          <p:nvPr/>
        </p:nvSpPr>
        <p:spPr>
          <a:xfrm>
            <a:off x="8307977" y="1010194"/>
            <a:ext cx="3426823" cy="3693319"/>
          </a:xfrm>
          <a:prstGeom prst="rect">
            <a:avLst/>
          </a:prstGeom>
          <a:noFill/>
        </p:spPr>
        <p:txBody>
          <a:bodyPr wrap="square" rtlCol="0">
            <a:spAutoFit/>
          </a:bodyPr>
          <a:lstStyle/>
          <a:p>
            <a:r>
              <a:rPr lang="en-US" dirty="0"/>
              <a:t>Each week on Thursday you will complete this form for each of your programs. </a:t>
            </a:r>
          </a:p>
          <a:p>
            <a:endParaRPr lang="en-US" dirty="0"/>
          </a:p>
          <a:p>
            <a:r>
              <a:rPr lang="en-US" dirty="0"/>
              <a:t>The following Monday you will receive information on whether your HMIS information matches what you have submitted for that Thursday. You will make corrections to your HMIS information. </a:t>
            </a:r>
          </a:p>
          <a:p>
            <a:endParaRPr lang="en-US" dirty="0"/>
          </a:p>
          <a:p>
            <a:r>
              <a:rPr lang="en-US" dirty="0"/>
              <a:t>Rinse. Repeat. </a:t>
            </a:r>
          </a:p>
        </p:txBody>
      </p:sp>
    </p:spTree>
    <p:extLst>
      <p:ext uri="{BB962C8B-B14F-4D97-AF65-F5344CB8AC3E}">
        <p14:creationId xmlns:p14="http://schemas.microsoft.com/office/powerpoint/2010/main" val="74083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A2CD-AD1E-4115-AE8D-D80AFFAC4034}"/>
              </a:ext>
            </a:extLst>
          </p:cNvPr>
          <p:cNvSpPr>
            <a:spLocks noGrp="1"/>
          </p:cNvSpPr>
          <p:nvPr>
            <p:ph type="title"/>
          </p:nvPr>
        </p:nvSpPr>
        <p:spPr/>
        <p:txBody>
          <a:bodyPr/>
          <a:lstStyle/>
          <a:p>
            <a:r>
              <a:rPr lang="en-US" dirty="0"/>
              <a:t>How to Complete the Form</a:t>
            </a:r>
          </a:p>
        </p:txBody>
      </p:sp>
      <p:pic>
        <p:nvPicPr>
          <p:cNvPr id="12" name="Content Placeholder 11">
            <a:extLst>
              <a:ext uri="{FF2B5EF4-FFF2-40B4-BE49-F238E27FC236}">
                <a16:creationId xmlns:a16="http://schemas.microsoft.com/office/drawing/2014/main" id="{F5E5E96B-7D1F-45FC-BB21-5874AE9143AF}"/>
              </a:ext>
            </a:extLst>
          </p:cNvPr>
          <p:cNvPicPr>
            <a:picLocks noGrp="1"/>
          </p:cNvPicPr>
          <p:nvPr>
            <p:ph idx="1"/>
          </p:nvPr>
        </p:nvPicPr>
        <p:blipFill>
          <a:blip r:embed="rId2"/>
          <a:stretch>
            <a:fillRect/>
          </a:stretch>
        </p:blipFill>
        <p:spPr>
          <a:xfrm>
            <a:off x="4438186" y="2096429"/>
            <a:ext cx="7203688" cy="2526021"/>
          </a:xfrm>
          <a:prstGeom prst="rect">
            <a:avLst/>
          </a:prstGeom>
        </p:spPr>
      </p:pic>
      <p:sp>
        <p:nvSpPr>
          <p:cNvPr id="14" name="Text Placeholder 13">
            <a:extLst>
              <a:ext uri="{FF2B5EF4-FFF2-40B4-BE49-F238E27FC236}">
                <a16:creationId xmlns:a16="http://schemas.microsoft.com/office/drawing/2014/main" id="{3798FB44-D890-45BA-B81E-4AE5CA9A95A0}"/>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3BD97BA4-0A69-4CAD-B2D8-9C3D0B9F622D}"/>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8F89C832-D04B-45CC-B368-75804540FE89}"/>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73EC8D3F-838E-4FDD-8BE9-71330218AC82}"/>
              </a:ext>
            </a:extLst>
          </p:cNvPr>
          <p:cNvSpPr>
            <a:spLocks noGrp="1"/>
          </p:cNvSpPr>
          <p:nvPr>
            <p:ph type="sldNum" sz="quarter" idx="12"/>
          </p:nvPr>
        </p:nvSpPr>
        <p:spPr/>
        <p:txBody>
          <a:bodyPr/>
          <a:lstStyle/>
          <a:p>
            <a:fld id="{2D3E5E9E-24F7-472D-9BEB-6666E7887FA8}" type="slidenum">
              <a:rPr lang="en-US" smtClean="0"/>
              <a:t>6</a:t>
            </a:fld>
            <a:endParaRPr lang="en-US" dirty="0"/>
          </a:p>
        </p:txBody>
      </p:sp>
      <p:sp>
        <p:nvSpPr>
          <p:cNvPr id="10" name="TextBox 9">
            <a:extLst>
              <a:ext uri="{FF2B5EF4-FFF2-40B4-BE49-F238E27FC236}">
                <a16:creationId xmlns:a16="http://schemas.microsoft.com/office/drawing/2014/main" id="{F2D6DF1F-A1CE-4038-B3B9-1CC07B7D56E3}"/>
              </a:ext>
            </a:extLst>
          </p:cNvPr>
          <p:cNvSpPr txBox="1"/>
          <p:nvPr/>
        </p:nvSpPr>
        <p:spPr>
          <a:xfrm>
            <a:off x="4800600" y="1164375"/>
            <a:ext cx="6348369" cy="1200329"/>
          </a:xfrm>
          <a:prstGeom prst="rect">
            <a:avLst/>
          </a:prstGeom>
          <a:noFill/>
        </p:spPr>
        <p:txBody>
          <a:bodyPr wrap="square" rtlCol="0">
            <a:spAutoFit/>
          </a:bodyPr>
          <a:lstStyle/>
          <a:p>
            <a:r>
              <a:rPr lang="en-US" dirty="0"/>
              <a:t>You will receive an automated email every Thursday asking you to update your responses. It will show you what is currently in the report and a button to open the update form. </a:t>
            </a:r>
          </a:p>
          <a:p>
            <a:endParaRPr lang="en-US" dirty="0"/>
          </a:p>
        </p:txBody>
      </p:sp>
      <p:sp>
        <p:nvSpPr>
          <p:cNvPr id="11" name="TextBox 10">
            <a:extLst>
              <a:ext uri="{FF2B5EF4-FFF2-40B4-BE49-F238E27FC236}">
                <a16:creationId xmlns:a16="http://schemas.microsoft.com/office/drawing/2014/main" id="{27B9E7F5-9D4E-4417-91E8-3577982D9BB4}"/>
              </a:ext>
            </a:extLst>
          </p:cNvPr>
          <p:cNvSpPr txBox="1"/>
          <p:nvPr/>
        </p:nvSpPr>
        <p:spPr>
          <a:xfrm>
            <a:off x="4706224" y="5217952"/>
            <a:ext cx="6300132" cy="646331"/>
          </a:xfrm>
          <a:prstGeom prst="rect">
            <a:avLst/>
          </a:prstGeom>
          <a:noFill/>
        </p:spPr>
        <p:txBody>
          <a:bodyPr wrap="square" rtlCol="0">
            <a:spAutoFit/>
          </a:bodyPr>
          <a:lstStyle/>
          <a:p>
            <a:r>
              <a:rPr lang="en-US" dirty="0"/>
              <a:t>Each provider/program will have its own form. If you have multiple programs you will see a next button. </a:t>
            </a:r>
          </a:p>
        </p:txBody>
      </p:sp>
    </p:spTree>
    <p:extLst>
      <p:ext uri="{BB962C8B-B14F-4D97-AF65-F5344CB8AC3E}">
        <p14:creationId xmlns:p14="http://schemas.microsoft.com/office/powerpoint/2010/main" val="2518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175F-6679-43F9-95B6-62C70FC24FB9}"/>
              </a:ext>
            </a:extLst>
          </p:cNvPr>
          <p:cNvSpPr>
            <a:spLocks noGrp="1"/>
          </p:cNvSpPr>
          <p:nvPr>
            <p:ph type="title"/>
          </p:nvPr>
        </p:nvSpPr>
        <p:spPr>
          <a:xfrm>
            <a:off x="1154083" y="571829"/>
            <a:ext cx="10058400" cy="1157246"/>
          </a:xfrm>
        </p:spPr>
        <p:txBody>
          <a:bodyPr/>
          <a:lstStyle/>
          <a:p>
            <a:r>
              <a:rPr lang="en-US" dirty="0"/>
              <a:t>Program and HMIS ID</a:t>
            </a:r>
          </a:p>
        </p:txBody>
      </p:sp>
      <p:sp>
        <p:nvSpPr>
          <p:cNvPr id="12" name="Content Placeholder 11">
            <a:extLst>
              <a:ext uri="{FF2B5EF4-FFF2-40B4-BE49-F238E27FC236}">
                <a16:creationId xmlns:a16="http://schemas.microsoft.com/office/drawing/2014/main" id="{48FE82DC-4EB4-4AFC-A6F9-CF3546708DCF}"/>
              </a:ext>
            </a:extLst>
          </p:cNvPr>
          <p:cNvSpPr>
            <a:spLocks noGrp="1"/>
          </p:cNvSpPr>
          <p:nvPr>
            <p:ph sz="half" idx="1"/>
          </p:nvPr>
        </p:nvSpPr>
        <p:spPr/>
        <p:txBody>
          <a:bodyPr/>
          <a:lstStyle/>
          <a:p>
            <a:r>
              <a:rPr lang="en-US" dirty="0"/>
              <a:t>These are not to be changed. They are there for you to be able to know which program we are talking about. </a:t>
            </a:r>
          </a:p>
        </p:txBody>
      </p:sp>
      <p:sp>
        <p:nvSpPr>
          <p:cNvPr id="5" name="Date Placeholder 4">
            <a:extLst>
              <a:ext uri="{FF2B5EF4-FFF2-40B4-BE49-F238E27FC236}">
                <a16:creationId xmlns:a16="http://schemas.microsoft.com/office/drawing/2014/main" id="{F75DDC4E-241B-403A-ABFD-236D0FB7FD66}"/>
              </a:ext>
            </a:extLst>
          </p:cNvPr>
          <p:cNvSpPr>
            <a:spLocks noGrp="1"/>
          </p:cNvSpPr>
          <p:nvPr>
            <p:ph type="dt" sz="half" idx="10"/>
          </p:nvPr>
        </p:nvSpPr>
        <p:spPr/>
        <p:txBody>
          <a:bodyPr/>
          <a:lstStyle/>
          <a:p>
            <a:fld id="{A16B4469-9AE3-42F2-A583-5F9193A63346}" type="datetime1">
              <a:rPr lang="en-US" smtClean="0"/>
              <a:t>2/20/2020</a:t>
            </a:fld>
            <a:endParaRPr lang="en-US"/>
          </a:p>
        </p:txBody>
      </p:sp>
      <p:sp>
        <p:nvSpPr>
          <p:cNvPr id="6" name="Footer Placeholder 5">
            <a:extLst>
              <a:ext uri="{FF2B5EF4-FFF2-40B4-BE49-F238E27FC236}">
                <a16:creationId xmlns:a16="http://schemas.microsoft.com/office/drawing/2014/main" id="{F9E95958-F49F-4C34-9125-9D8DDD80724F}"/>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3F8E80CD-C4DE-4356-8B17-F8076EBC93C9}"/>
              </a:ext>
            </a:extLst>
          </p:cNvPr>
          <p:cNvSpPr>
            <a:spLocks noGrp="1"/>
          </p:cNvSpPr>
          <p:nvPr>
            <p:ph type="sldNum" sz="quarter" idx="12"/>
          </p:nvPr>
        </p:nvSpPr>
        <p:spPr/>
        <p:txBody>
          <a:bodyPr/>
          <a:lstStyle/>
          <a:p>
            <a:fld id="{2D3E5E9E-24F7-472D-9BEB-6666E7887FA8}" type="slidenum">
              <a:rPr lang="en-US" smtClean="0"/>
              <a:t>7</a:t>
            </a:fld>
            <a:endParaRPr lang="en-US" dirty="0"/>
          </a:p>
        </p:txBody>
      </p:sp>
      <p:pic>
        <p:nvPicPr>
          <p:cNvPr id="8" name="Picture 7">
            <a:extLst>
              <a:ext uri="{FF2B5EF4-FFF2-40B4-BE49-F238E27FC236}">
                <a16:creationId xmlns:a16="http://schemas.microsoft.com/office/drawing/2014/main" id="{8E6F4FDC-2820-431B-A40B-BB0B5BA10721}"/>
              </a:ext>
            </a:extLst>
          </p:cNvPr>
          <p:cNvPicPr/>
          <p:nvPr/>
        </p:nvPicPr>
        <p:blipFill>
          <a:blip r:embed="rId3"/>
          <a:stretch>
            <a:fillRect/>
          </a:stretch>
        </p:blipFill>
        <p:spPr>
          <a:xfrm>
            <a:off x="7323588" y="1845734"/>
            <a:ext cx="3212983" cy="4378896"/>
          </a:xfrm>
          <a:prstGeom prst="rect">
            <a:avLst/>
          </a:prstGeom>
        </p:spPr>
      </p:pic>
    </p:spTree>
    <p:extLst>
      <p:ext uri="{BB962C8B-B14F-4D97-AF65-F5344CB8AC3E}">
        <p14:creationId xmlns:p14="http://schemas.microsoft.com/office/powerpoint/2010/main" val="300071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925E-A98B-4F15-902A-0202C8719D88}"/>
              </a:ext>
            </a:extLst>
          </p:cNvPr>
          <p:cNvSpPr>
            <a:spLocks noGrp="1"/>
          </p:cNvSpPr>
          <p:nvPr>
            <p:ph type="title"/>
          </p:nvPr>
        </p:nvSpPr>
        <p:spPr/>
        <p:txBody>
          <a:bodyPr/>
          <a:lstStyle/>
          <a:p>
            <a:r>
              <a:rPr lang="en-US" dirty="0"/>
              <a:t>Units Held</a:t>
            </a:r>
          </a:p>
        </p:txBody>
      </p:sp>
      <p:sp>
        <p:nvSpPr>
          <p:cNvPr id="3" name="Content Placeholder 2">
            <a:extLst>
              <a:ext uri="{FF2B5EF4-FFF2-40B4-BE49-F238E27FC236}">
                <a16:creationId xmlns:a16="http://schemas.microsoft.com/office/drawing/2014/main" id="{CE90343A-3C08-4DD7-8C32-E41DDFA9EA58}"/>
              </a:ext>
            </a:extLst>
          </p:cNvPr>
          <p:cNvSpPr>
            <a:spLocks noGrp="1"/>
          </p:cNvSpPr>
          <p:nvPr>
            <p:ph sz="half" idx="1"/>
          </p:nvPr>
        </p:nvSpPr>
        <p:spPr/>
        <p:txBody>
          <a:bodyPr/>
          <a:lstStyle/>
          <a:p>
            <a:r>
              <a:rPr lang="en-US" dirty="0"/>
              <a:t>These are the number of units/slots held for clients/households that are about to move into, but have not yet, a shelter or transitional housing program, as well as CAHP Matches. </a:t>
            </a:r>
          </a:p>
          <a:p>
            <a:r>
              <a:rPr lang="en-US" dirty="0"/>
              <a:t>If there are no units held, please type 0. </a:t>
            </a:r>
          </a:p>
          <a:p>
            <a:r>
              <a:rPr lang="en-US" dirty="0"/>
              <a:t>If your program does not hold units/case management slots please type 0. </a:t>
            </a:r>
          </a:p>
        </p:txBody>
      </p:sp>
      <p:sp>
        <p:nvSpPr>
          <p:cNvPr id="5" name="Date Placeholder 4">
            <a:extLst>
              <a:ext uri="{FF2B5EF4-FFF2-40B4-BE49-F238E27FC236}">
                <a16:creationId xmlns:a16="http://schemas.microsoft.com/office/drawing/2014/main" id="{1DCA5BD2-2C98-47A8-B835-B3A3C09AF2C8}"/>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C5E57999-3738-42F1-90BF-E8457AA82C63}"/>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E196594F-EFA0-40C7-8FE4-5D11AD4DE20B}"/>
              </a:ext>
            </a:extLst>
          </p:cNvPr>
          <p:cNvSpPr>
            <a:spLocks noGrp="1"/>
          </p:cNvSpPr>
          <p:nvPr>
            <p:ph type="sldNum" sz="quarter" idx="12"/>
          </p:nvPr>
        </p:nvSpPr>
        <p:spPr/>
        <p:txBody>
          <a:bodyPr/>
          <a:lstStyle/>
          <a:p>
            <a:fld id="{2D3E5E9E-24F7-472D-9BEB-6666E7887FA8}" type="slidenum">
              <a:rPr lang="en-US" smtClean="0"/>
              <a:t>8</a:t>
            </a:fld>
            <a:endParaRPr lang="en-US"/>
          </a:p>
        </p:txBody>
      </p:sp>
      <p:pic>
        <p:nvPicPr>
          <p:cNvPr id="8" name="Content Placeholder 7">
            <a:extLst>
              <a:ext uri="{FF2B5EF4-FFF2-40B4-BE49-F238E27FC236}">
                <a16:creationId xmlns:a16="http://schemas.microsoft.com/office/drawing/2014/main" id="{BC9D59D4-60C6-4444-9527-33CBC7429198}"/>
              </a:ext>
            </a:extLst>
          </p:cNvPr>
          <p:cNvPicPr>
            <a:picLocks noGrp="1"/>
          </p:cNvPicPr>
          <p:nvPr>
            <p:ph sz="half" idx="2"/>
          </p:nvPr>
        </p:nvPicPr>
        <p:blipFill>
          <a:blip r:embed="rId3"/>
          <a:stretch>
            <a:fillRect/>
          </a:stretch>
        </p:blipFill>
        <p:spPr>
          <a:xfrm>
            <a:off x="7367797" y="1846263"/>
            <a:ext cx="2638006" cy="4022725"/>
          </a:xfrm>
          <a:prstGeom prst="rect">
            <a:avLst/>
          </a:prstGeom>
        </p:spPr>
      </p:pic>
    </p:spTree>
    <p:extLst>
      <p:ext uri="{BB962C8B-B14F-4D97-AF65-F5344CB8AC3E}">
        <p14:creationId xmlns:p14="http://schemas.microsoft.com/office/powerpoint/2010/main" val="134006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A2CA-3A22-43FE-84AA-5E2484F56E19}"/>
              </a:ext>
            </a:extLst>
          </p:cNvPr>
          <p:cNvSpPr>
            <a:spLocks noGrp="1"/>
          </p:cNvSpPr>
          <p:nvPr>
            <p:ph type="title"/>
          </p:nvPr>
        </p:nvSpPr>
        <p:spPr/>
        <p:txBody>
          <a:bodyPr/>
          <a:lstStyle/>
          <a:p>
            <a:r>
              <a:rPr lang="en-US" b="1" cap="all" dirty="0"/>
              <a:t>~NEW~ </a:t>
            </a:r>
            <a:r>
              <a:rPr lang="en-US" dirty="0"/>
              <a:t>Reason Why Units Held</a:t>
            </a:r>
          </a:p>
        </p:txBody>
      </p:sp>
      <p:sp>
        <p:nvSpPr>
          <p:cNvPr id="3" name="Content Placeholder 2">
            <a:extLst>
              <a:ext uri="{FF2B5EF4-FFF2-40B4-BE49-F238E27FC236}">
                <a16:creationId xmlns:a16="http://schemas.microsoft.com/office/drawing/2014/main" id="{3B8F4629-8462-4345-BB7C-46962FB3668F}"/>
              </a:ext>
            </a:extLst>
          </p:cNvPr>
          <p:cNvSpPr>
            <a:spLocks noGrp="1"/>
          </p:cNvSpPr>
          <p:nvPr>
            <p:ph sz="half" idx="1"/>
          </p:nvPr>
        </p:nvSpPr>
        <p:spPr/>
        <p:txBody>
          <a:bodyPr/>
          <a:lstStyle/>
          <a:p>
            <a:r>
              <a:rPr lang="en-US" dirty="0"/>
              <a:t>In order to bring more transparency and clarity to why units are being held, we have added this question. </a:t>
            </a:r>
          </a:p>
          <a:p>
            <a:pPr lvl="1"/>
            <a:r>
              <a:rPr lang="en-US" dirty="0"/>
              <a:t>It is currently sparsely populated, so if the answer is other, use the comments section to better describe the reason. </a:t>
            </a:r>
          </a:p>
          <a:p>
            <a:pPr lvl="1"/>
            <a:r>
              <a:rPr lang="en-US" dirty="0"/>
              <a:t>As we find consistent reasons for units being held beyond CAHP matches we will add them to the drop-down menu. </a:t>
            </a:r>
          </a:p>
          <a:p>
            <a:r>
              <a:rPr lang="en-US" dirty="0"/>
              <a:t>If you have no units held, leave this blank. </a:t>
            </a:r>
          </a:p>
        </p:txBody>
      </p:sp>
      <p:sp>
        <p:nvSpPr>
          <p:cNvPr id="5" name="Date Placeholder 4">
            <a:extLst>
              <a:ext uri="{FF2B5EF4-FFF2-40B4-BE49-F238E27FC236}">
                <a16:creationId xmlns:a16="http://schemas.microsoft.com/office/drawing/2014/main" id="{8DF124AB-13A2-416C-85EE-99A2FA673C2A}"/>
              </a:ext>
            </a:extLst>
          </p:cNvPr>
          <p:cNvSpPr>
            <a:spLocks noGrp="1"/>
          </p:cNvSpPr>
          <p:nvPr>
            <p:ph type="dt" sz="half" idx="10"/>
          </p:nvPr>
        </p:nvSpPr>
        <p:spPr/>
        <p:txBody>
          <a:bodyPr/>
          <a:lstStyle/>
          <a:p>
            <a:fld id="{29ACC727-E362-44F1-9C3B-9D3A969ADE9F}" type="datetime1">
              <a:rPr lang="en-US" smtClean="0"/>
              <a:t>2/20/2020</a:t>
            </a:fld>
            <a:endParaRPr lang="en-US"/>
          </a:p>
        </p:txBody>
      </p:sp>
      <p:sp>
        <p:nvSpPr>
          <p:cNvPr id="6" name="Footer Placeholder 5">
            <a:extLst>
              <a:ext uri="{FF2B5EF4-FFF2-40B4-BE49-F238E27FC236}">
                <a16:creationId xmlns:a16="http://schemas.microsoft.com/office/drawing/2014/main" id="{0BFC5483-6AA5-4467-8625-16D75C443AB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a:extLst>
              <a:ext uri="{FF2B5EF4-FFF2-40B4-BE49-F238E27FC236}">
                <a16:creationId xmlns:a16="http://schemas.microsoft.com/office/drawing/2014/main" id="{3E93E4E6-8981-4079-83F6-F29EF4470231}"/>
              </a:ext>
            </a:extLst>
          </p:cNvPr>
          <p:cNvSpPr>
            <a:spLocks noGrp="1"/>
          </p:cNvSpPr>
          <p:nvPr>
            <p:ph type="sldNum" sz="quarter" idx="12"/>
          </p:nvPr>
        </p:nvSpPr>
        <p:spPr/>
        <p:txBody>
          <a:bodyPr/>
          <a:lstStyle/>
          <a:p>
            <a:fld id="{2D3E5E9E-24F7-472D-9BEB-6666E7887FA8}" type="slidenum">
              <a:rPr lang="en-US" smtClean="0"/>
              <a:t>9</a:t>
            </a:fld>
            <a:endParaRPr lang="en-US"/>
          </a:p>
        </p:txBody>
      </p:sp>
      <p:pic>
        <p:nvPicPr>
          <p:cNvPr id="8" name="Content Placeholder 7">
            <a:extLst>
              <a:ext uri="{FF2B5EF4-FFF2-40B4-BE49-F238E27FC236}">
                <a16:creationId xmlns:a16="http://schemas.microsoft.com/office/drawing/2014/main" id="{8C4C9EEF-95F8-4BB2-B6D0-986E3B0E74BF}"/>
              </a:ext>
            </a:extLst>
          </p:cNvPr>
          <p:cNvPicPr>
            <a:picLocks noGrp="1"/>
          </p:cNvPicPr>
          <p:nvPr>
            <p:ph sz="half" idx="2"/>
          </p:nvPr>
        </p:nvPicPr>
        <p:blipFill>
          <a:blip r:embed="rId3"/>
          <a:stretch>
            <a:fillRect/>
          </a:stretch>
        </p:blipFill>
        <p:spPr>
          <a:xfrm>
            <a:off x="7434215" y="1846263"/>
            <a:ext cx="2505170" cy="4022725"/>
          </a:xfrm>
          <a:prstGeom prst="rect">
            <a:avLst/>
          </a:prstGeom>
        </p:spPr>
      </p:pic>
    </p:spTree>
    <p:extLst>
      <p:ext uri="{BB962C8B-B14F-4D97-AF65-F5344CB8AC3E}">
        <p14:creationId xmlns:p14="http://schemas.microsoft.com/office/powerpoint/2010/main" val="270547270"/>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44546A"/>
      </a:dk2>
      <a:lt2>
        <a:srgbClr val="E7E6E6"/>
      </a:lt2>
      <a:accent1>
        <a:srgbClr val="FFB200"/>
      </a:accent1>
      <a:accent2>
        <a:srgbClr val="034A90"/>
      </a:accent2>
      <a:accent3>
        <a:srgbClr val="FFB200"/>
      </a:accent3>
      <a:accent4>
        <a:srgbClr val="FF3300"/>
      </a:accent4>
      <a:accent5>
        <a:srgbClr val="7B7B7B"/>
      </a:accent5>
      <a:accent6>
        <a:srgbClr val="FF6600"/>
      </a:accent6>
      <a:hlink>
        <a:srgbClr val="FFFFFF"/>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1085A262-64BD-417E-9071-4FB327FC2F3C}" vid="{0A6947BE-2E4C-424B-B874-5FED83526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6122</TotalTime>
  <Words>2011</Words>
  <Application>Microsoft Office PowerPoint</Application>
  <PresentationFormat>Widescreen</PresentationFormat>
  <Paragraphs>238</Paragraphs>
  <Slides>31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Retrospect</vt:lpstr>
      <vt:lpstr>The Weekly Occupancy Report</vt:lpstr>
      <vt:lpstr>Agenda</vt:lpstr>
      <vt:lpstr>What is the Weekly Occupancy Report?</vt:lpstr>
      <vt:lpstr>We’re Adding new programs!</vt:lpstr>
      <vt:lpstr>Agency Expectations</vt:lpstr>
      <vt:lpstr>How to Complete the Form</vt:lpstr>
      <vt:lpstr>Program and HMIS ID</vt:lpstr>
      <vt:lpstr>Units Held</vt:lpstr>
      <vt:lpstr>~NEW~ Reason Why Units Held</vt:lpstr>
      <vt:lpstr>Units Offline</vt:lpstr>
      <vt:lpstr>~NEW~ Reason Why Units Offline</vt:lpstr>
      <vt:lpstr>Households Served By Provider</vt:lpstr>
      <vt:lpstr>~NEW~ Comments </vt:lpstr>
      <vt:lpstr>Next Program or Done</vt:lpstr>
      <vt:lpstr>Communications to You</vt:lpstr>
      <vt:lpstr>How to Read the Report</vt:lpstr>
      <vt:lpstr>Fully Condensed</vt:lpstr>
      <vt:lpstr>Contracted Units</vt:lpstr>
      <vt:lpstr>Units Held</vt:lpstr>
      <vt:lpstr>Units Offline</vt:lpstr>
      <vt:lpstr>Households Served by Provider</vt:lpstr>
      <vt:lpstr>Vacancies</vt:lpstr>
      <vt:lpstr>Occupancy Rate</vt:lpstr>
      <vt:lpstr>Sub-Categories</vt:lpstr>
      <vt:lpstr>Provider/Program Detail Information</vt:lpstr>
      <vt:lpstr>Singles</vt:lpstr>
      <vt:lpstr>Families</vt:lpstr>
      <vt:lpstr>Short Term Family Housing</vt:lpstr>
      <vt:lpstr>Next Steps</vt:lpstr>
      <vt:lpstr>Resources </vt:lpstr>
      <vt:lpstr>Thanks for participating!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Paton</dc:creator>
  <cp:lastModifiedBy>Kelly Paton</cp:lastModifiedBy>
  <cp:revision>16</cp:revision>
  <dcterms:created xsi:type="dcterms:W3CDTF">2020-02-06T16:22:42Z</dcterms:created>
  <dcterms:modified xsi:type="dcterms:W3CDTF">2020-02-20T19:21:02Z</dcterms:modified>
</cp:coreProperties>
</file>