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08"/>
  </p:notesMasterIdLst>
  <p:sldIdLst>
    <p:sldId id="256" r:id="rId5"/>
    <p:sldId id="439" r:id="rId6"/>
    <p:sldId id="280" r:id="rId7"/>
    <p:sldId id="336" r:id="rId8"/>
    <p:sldId id="258" r:id="rId9"/>
    <p:sldId id="337" r:id="rId10"/>
    <p:sldId id="281" r:id="rId11"/>
    <p:sldId id="282" r:id="rId12"/>
    <p:sldId id="397" r:id="rId13"/>
    <p:sldId id="410" r:id="rId14"/>
    <p:sldId id="283" r:id="rId15"/>
    <p:sldId id="413" r:id="rId16"/>
    <p:sldId id="419" r:id="rId17"/>
    <p:sldId id="423" r:id="rId18"/>
    <p:sldId id="424" r:id="rId19"/>
    <p:sldId id="425" r:id="rId20"/>
    <p:sldId id="426" r:id="rId21"/>
    <p:sldId id="421" r:id="rId22"/>
    <p:sldId id="433" r:id="rId23"/>
    <p:sldId id="434" r:id="rId24"/>
    <p:sldId id="435" r:id="rId25"/>
    <p:sldId id="440" r:id="rId26"/>
    <p:sldId id="422" r:id="rId27"/>
    <p:sldId id="437" r:id="rId28"/>
    <p:sldId id="438" r:id="rId29"/>
    <p:sldId id="285" r:id="rId30"/>
    <p:sldId id="441" r:id="rId31"/>
    <p:sldId id="399" r:id="rId32"/>
    <p:sldId id="401" r:id="rId33"/>
    <p:sldId id="398" r:id="rId34"/>
    <p:sldId id="402" r:id="rId35"/>
    <p:sldId id="403" r:id="rId36"/>
    <p:sldId id="389" r:id="rId37"/>
    <p:sldId id="268" r:id="rId38"/>
    <p:sldId id="263" r:id="rId39"/>
    <p:sldId id="269" r:id="rId40"/>
    <p:sldId id="270" r:id="rId41"/>
    <p:sldId id="338" r:id="rId42"/>
    <p:sldId id="339" r:id="rId43"/>
    <p:sldId id="442" r:id="rId44"/>
    <p:sldId id="271" r:id="rId45"/>
    <p:sldId id="443" r:id="rId46"/>
    <p:sldId id="371" r:id="rId47"/>
    <p:sldId id="444" r:id="rId48"/>
    <p:sldId id="335" r:id="rId49"/>
    <p:sldId id="373" r:id="rId50"/>
    <p:sldId id="291" r:id="rId51"/>
    <p:sldId id="445" r:id="rId52"/>
    <p:sldId id="446" r:id="rId53"/>
    <p:sldId id="447" r:id="rId54"/>
    <p:sldId id="448" r:id="rId55"/>
    <p:sldId id="449" r:id="rId56"/>
    <p:sldId id="450" r:id="rId57"/>
    <p:sldId id="451" r:id="rId58"/>
    <p:sldId id="452" r:id="rId59"/>
    <p:sldId id="453" r:id="rId60"/>
    <p:sldId id="323" r:id="rId61"/>
    <p:sldId id="324" r:id="rId62"/>
    <p:sldId id="325" r:id="rId63"/>
    <p:sldId id="454" r:id="rId64"/>
    <p:sldId id="455" r:id="rId65"/>
    <p:sldId id="456" r:id="rId66"/>
    <p:sldId id="457" r:id="rId67"/>
    <p:sldId id="332" r:id="rId68"/>
    <p:sldId id="374" r:id="rId69"/>
    <p:sldId id="458" r:id="rId70"/>
    <p:sldId id="459" r:id="rId71"/>
    <p:sldId id="460" r:id="rId72"/>
    <p:sldId id="461" r:id="rId73"/>
    <p:sldId id="462" r:id="rId74"/>
    <p:sldId id="315" r:id="rId75"/>
    <p:sldId id="316" r:id="rId76"/>
    <p:sldId id="317" r:id="rId77"/>
    <p:sldId id="318" r:id="rId78"/>
    <p:sldId id="333"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276" r:id="rId93"/>
    <p:sldId id="320" r:id="rId94"/>
    <p:sldId id="321" r:id="rId95"/>
    <p:sldId id="334" r:id="rId96"/>
    <p:sldId id="278" r:id="rId97"/>
    <p:sldId id="328" r:id="rId98"/>
    <p:sldId id="329" r:id="rId99"/>
    <p:sldId id="330" r:id="rId100"/>
    <p:sldId id="308" r:id="rId101"/>
    <p:sldId id="463" r:id="rId102"/>
    <p:sldId id="464" r:id="rId103"/>
    <p:sldId id="465" r:id="rId104"/>
    <p:sldId id="466" r:id="rId105"/>
    <p:sldId id="467" r:id="rId106"/>
    <p:sldId id="266" r:id="rId10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0" autoAdjust="0"/>
    <p:restoredTop sz="84767" autoAdjust="0"/>
  </p:normalViewPr>
  <p:slideViewPr>
    <p:cSldViewPr snapToGrid="0">
      <p:cViewPr varScale="1">
        <p:scale>
          <a:sx n="92" d="100"/>
          <a:sy n="92" d="100"/>
        </p:scale>
        <p:origin x="1614" y="96"/>
      </p:cViewPr>
      <p:guideLst/>
    </p:cSldViewPr>
  </p:slideViewPr>
  <p:notesTextViewPr>
    <p:cViewPr>
      <p:scale>
        <a:sx n="3" d="2"/>
        <a:sy n="3" d="2"/>
      </p:scale>
      <p:origin x="0" y="0"/>
    </p:cViewPr>
  </p:notesTextViewPr>
  <p:sorterViewPr>
    <p:cViewPr>
      <p:scale>
        <a:sx n="57" d="100"/>
        <a:sy n="57"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Paton" userId="5f1ec042-cd43-4a58-844c-fdaf52a09e5a" providerId="ADAL" clId="{BB81C8DD-9357-40B0-8413-D45DD91672F9}"/>
    <pc:docChg chg="delSld">
      <pc:chgData name="Kelly Paton" userId="5f1ec042-cd43-4a58-844c-fdaf52a09e5a" providerId="ADAL" clId="{BB81C8DD-9357-40B0-8413-D45DD91672F9}" dt="2021-11-16T21:25:37.900" v="1" actId="2696"/>
      <pc:docMkLst>
        <pc:docMk/>
      </pc:docMkLst>
      <pc:sldChg chg="del">
        <pc:chgData name="Kelly Paton" userId="5f1ec042-cd43-4a58-844c-fdaf52a09e5a" providerId="ADAL" clId="{BB81C8DD-9357-40B0-8413-D45DD91672F9}" dt="2021-11-16T21:25:12.313" v="0" actId="2696"/>
        <pc:sldMkLst>
          <pc:docMk/>
          <pc:sldMk cId="3246321483" sldId="304"/>
        </pc:sldMkLst>
      </pc:sldChg>
      <pc:sldChg chg="del">
        <pc:chgData name="Kelly Paton" userId="5f1ec042-cd43-4a58-844c-fdaf52a09e5a" providerId="ADAL" clId="{BB81C8DD-9357-40B0-8413-D45DD91672F9}" dt="2021-11-16T21:25:37.900" v="1" actId="2696"/>
        <pc:sldMkLst>
          <pc:docMk/>
          <pc:sldMk cId="1119979440" sldId="400"/>
        </pc:sldMkLst>
      </pc:sldChg>
    </pc:docChg>
  </pc:docChgLst>
  <pc:docChgLst>
    <pc:chgData name="Kelly Paton" userId="5f1ec042-cd43-4a58-844c-fdaf52a09e5a" providerId="ADAL" clId="{134058B5-1E34-4C4D-96C4-16D0CD19A9C2}"/>
    <pc:docChg chg="custSel addSld delSld modSld">
      <pc:chgData name="Kelly Paton" userId="5f1ec042-cd43-4a58-844c-fdaf52a09e5a" providerId="ADAL" clId="{134058B5-1E34-4C4D-96C4-16D0CD19A9C2}" dt="2021-10-11T18:00:57.795" v="83" actId="20577"/>
      <pc:docMkLst>
        <pc:docMk/>
      </pc:docMkLst>
      <pc:sldChg chg="add">
        <pc:chgData name="Kelly Paton" userId="5f1ec042-cd43-4a58-844c-fdaf52a09e5a" providerId="ADAL" clId="{134058B5-1E34-4C4D-96C4-16D0CD19A9C2}" dt="2021-10-11T17:14:14.169" v="72"/>
        <pc:sldMkLst>
          <pc:docMk/>
          <pc:sldMk cId="2688726864" sldId="308"/>
        </pc:sldMkLst>
      </pc:sldChg>
      <pc:sldChg chg="modSp">
        <pc:chgData name="Kelly Paton" userId="5f1ec042-cd43-4a58-844c-fdaf52a09e5a" providerId="ADAL" clId="{134058B5-1E34-4C4D-96C4-16D0CD19A9C2}" dt="2021-10-11T17:13:03.295" v="67" actId="20577"/>
        <pc:sldMkLst>
          <pc:docMk/>
          <pc:sldMk cId="3666857433" sldId="320"/>
        </pc:sldMkLst>
        <pc:spChg chg="mod">
          <ac:chgData name="Kelly Paton" userId="5f1ec042-cd43-4a58-844c-fdaf52a09e5a" providerId="ADAL" clId="{134058B5-1E34-4C4D-96C4-16D0CD19A9C2}" dt="2021-10-11T17:13:03.295" v="67" actId="20577"/>
          <ac:spMkLst>
            <pc:docMk/>
            <pc:sldMk cId="3666857433" sldId="320"/>
            <ac:spMk id="16" creationId="{00000000-0000-0000-0000-000000000000}"/>
          </ac:spMkLst>
        </pc:spChg>
      </pc:sldChg>
      <pc:sldChg chg="modSp">
        <pc:chgData name="Kelly Paton" userId="5f1ec042-cd43-4a58-844c-fdaf52a09e5a" providerId="ADAL" clId="{134058B5-1E34-4C4D-96C4-16D0CD19A9C2}" dt="2021-10-11T17:13:42.936" v="71" actId="20577"/>
        <pc:sldMkLst>
          <pc:docMk/>
          <pc:sldMk cId="908404728" sldId="321"/>
        </pc:sldMkLst>
        <pc:spChg chg="mod">
          <ac:chgData name="Kelly Paton" userId="5f1ec042-cd43-4a58-844c-fdaf52a09e5a" providerId="ADAL" clId="{134058B5-1E34-4C4D-96C4-16D0CD19A9C2}" dt="2021-10-11T17:13:42.936" v="71" actId="20577"/>
          <ac:spMkLst>
            <pc:docMk/>
            <pc:sldMk cId="908404728" sldId="321"/>
            <ac:spMk id="6" creationId="{00000000-0000-0000-0000-000000000000}"/>
          </ac:spMkLst>
        </pc:spChg>
      </pc:sldChg>
      <pc:sldChg chg="add">
        <pc:chgData name="Kelly Paton" userId="5f1ec042-cd43-4a58-844c-fdaf52a09e5a" providerId="ADAL" clId="{134058B5-1E34-4C4D-96C4-16D0CD19A9C2}" dt="2021-10-11T17:11:26.254" v="54"/>
        <pc:sldMkLst>
          <pc:docMk/>
          <pc:sldMk cId="2759543823" sldId="323"/>
        </pc:sldMkLst>
      </pc:sldChg>
      <pc:sldChg chg="add">
        <pc:chgData name="Kelly Paton" userId="5f1ec042-cd43-4a58-844c-fdaf52a09e5a" providerId="ADAL" clId="{134058B5-1E34-4C4D-96C4-16D0CD19A9C2}" dt="2021-10-11T17:11:26.254" v="54"/>
        <pc:sldMkLst>
          <pc:docMk/>
          <pc:sldMk cId="4138135419" sldId="324"/>
        </pc:sldMkLst>
      </pc:sldChg>
      <pc:sldChg chg="add">
        <pc:chgData name="Kelly Paton" userId="5f1ec042-cd43-4a58-844c-fdaf52a09e5a" providerId="ADAL" clId="{134058B5-1E34-4C4D-96C4-16D0CD19A9C2}" dt="2021-10-11T17:11:26.254" v="54"/>
        <pc:sldMkLst>
          <pc:docMk/>
          <pc:sldMk cId="1636624508" sldId="325"/>
        </pc:sldMkLst>
      </pc:sldChg>
      <pc:sldChg chg="add">
        <pc:chgData name="Kelly Paton" userId="5f1ec042-cd43-4a58-844c-fdaf52a09e5a" providerId="ADAL" clId="{134058B5-1E34-4C4D-96C4-16D0CD19A9C2}" dt="2021-10-11T17:09:29.294" v="11"/>
        <pc:sldMkLst>
          <pc:docMk/>
          <pc:sldMk cId="2463833571" sldId="371"/>
        </pc:sldMkLst>
      </pc:sldChg>
      <pc:sldChg chg="modSp add">
        <pc:chgData name="Kelly Paton" userId="5f1ec042-cd43-4a58-844c-fdaf52a09e5a" providerId="ADAL" clId="{134058B5-1E34-4C4D-96C4-16D0CD19A9C2}" dt="2021-10-11T17:10:14.304" v="40" actId="20577"/>
        <pc:sldMkLst>
          <pc:docMk/>
          <pc:sldMk cId="1188940366" sldId="373"/>
        </pc:sldMkLst>
        <pc:spChg chg="mod">
          <ac:chgData name="Kelly Paton" userId="5f1ec042-cd43-4a58-844c-fdaf52a09e5a" providerId="ADAL" clId="{134058B5-1E34-4C4D-96C4-16D0CD19A9C2}" dt="2021-10-11T17:10:14.304" v="40" actId="20577"/>
          <ac:spMkLst>
            <pc:docMk/>
            <pc:sldMk cId="1188940366" sldId="373"/>
            <ac:spMk id="3" creationId="{00000000-0000-0000-0000-000000000000}"/>
          </ac:spMkLst>
        </pc:spChg>
      </pc:sldChg>
      <pc:sldChg chg="add">
        <pc:chgData name="Kelly Paton" userId="5f1ec042-cd43-4a58-844c-fdaf52a09e5a" providerId="ADAL" clId="{134058B5-1E34-4C4D-96C4-16D0CD19A9C2}" dt="2021-10-11T17:11:41.205" v="55"/>
        <pc:sldMkLst>
          <pc:docMk/>
          <pc:sldMk cId="2746787262" sldId="374"/>
        </pc:sldMkLst>
      </pc:sldChg>
      <pc:sldChg chg="modSp add">
        <pc:chgData name="Kelly Paton" userId="5f1ec042-cd43-4a58-844c-fdaf52a09e5a" providerId="ADAL" clId="{134058B5-1E34-4C4D-96C4-16D0CD19A9C2}" dt="2021-10-11T18:00:57.795" v="83" actId="20577"/>
        <pc:sldMkLst>
          <pc:docMk/>
          <pc:sldMk cId="2473041747" sldId="439"/>
        </pc:sldMkLst>
        <pc:spChg chg="mod">
          <ac:chgData name="Kelly Paton" userId="5f1ec042-cd43-4a58-844c-fdaf52a09e5a" providerId="ADAL" clId="{134058B5-1E34-4C4D-96C4-16D0CD19A9C2}" dt="2021-10-11T18:00:57.795" v="83" actId="20577"/>
          <ac:spMkLst>
            <pc:docMk/>
            <pc:sldMk cId="2473041747" sldId="439"/>
            <ac:spMk id="8" creationId="{00000000-0000-0000-0000-000000000000}"/>
          </ac:spMkLst>
        </pc:spChg>
      </pc:sldChg>
      <pc:sldChg chg="add">
        <pc:chgData name="Kelly Paton" userId="5f1ec042-cd43-4a58-844c-fdaf52a09e5a" providerId="ADAL" clId="{134058B5-1E34-4C4D-96C4-16D0CD19A9C2}" dt="2021-10-11T17:08:16.720" v="3"/>
        <pc:sldMkLst>
          <pc:docMk/>
          <pc:sldMk cId="3902434093" sldId="440"/>
        </pc:sldMkLst>
      </pc:sldChg>
      <pc:sldChg chg="add">
        <pc:chgData name="Kelly Paton" userId="5f1ec042-cd43-4a58-844c-fdaf52a09e5a" providerId="ADAL" clId="{134058B5-1E34-4C4D-96C4-16D0CD19A9C2}" dt="2021-10-11T17:08:39.954" v="5"/>
        <pc:sldMkLst>
          <pc:docMk/>
          <pc:sldMk cId="1166236833" sldId="441"/>
        </pc:sldMkLst>
      </pc:sldChg>
      <pc:sldChg chg="add">
        <pc:chgData name="Kelly Paton" userId="5f1ec042-cd43-4a58-844c-fdaf52a09e5a" providerId="ADAL" clId="{134058B5-1E34-4C4D-96C4-16D0CD19A9C2}" dt="2021-10-11T17:09:14.164" v="7"/>
        <pc:sldMkLst>
          <pc:docMk/>
          <pc:sldMk cId="704412429" sldId="442"/>
        </pc:sldMkLst>
      </pc:sldChg>
      <pc:sldChg chg="add">
        <pc:chgData name="Kelly Paton" userId="5f1ec042-cd43-4a58-844c-fdaf52a09e5a" providerId="ADAL" clId="{134058B5-1E34-4C4D-96C4-16D0CD19A9C2}" dt="2021-10-11T17:09:22.304" v="9"/>
        <pc:sldMkLst>
          <pc:docMk/>
          <pc:sldMk cId="2058072309" sldId="443"/>
        </pc:sldMkLst>
      </pc:sldChg>
      <pc:sldChg chg="add">
        <pc:chgData name="Kelly Paton" userId="5f1ec042-cd43-4a58-844c-fdaf52a09e5a" providerId="ADAL" clId="{134058B5-1E34-4C4D-96C4-16D0CD19A9C2}" dt="2021-10-11T17:09:34.786" v="13"/>
        <pc:sldMkLst>
          <pc:docMk/>
          <pc:sldMk cId="3383216517" sldId="444"/>
        </pc:sldMkLst>
      </pc:sldChg>
      <pc:sldChg chg="add">
        <pc:chgData name="Kelly Paton" userId="5f1ec042-cd43-4a58-844c-fdaf52a09e5a" providerId="ADAL" clId="{134058B5-1E34-4C4D-96C4-16D0CD19A9C2}" dt="2021-10-11T17:10:39.460" v="41"/>
        <pc:sldMkLst>
          <pc:docMk/>
          <pc:sldMk cId="1136051954" sldId="445"/>
        </pc:sldMkLst>
      </pc:sldChg>
      <pc:sldChg chg="add">
        <pc:chgData name="Kelly Paton" userId="5f1ec042-cd43-4a58-844c-fdaf52a09e5a" providerId="ADAL" clId="{134058B5-1E34-4C4D-96C4-16D0CD19A9C2}" dt="2021-10-11T17:10:58.186" v="43"/>
        <pc:sldMkLst>
          <pc:docMk/>
          <pc:sldMk cId="4234310349" sldId="446"/>
        </pc:sldMkLst>
      </pc:sldChg>
      <pc:sldChg chg="add">
        <pc:chgData name="Kelly Paton" userId="5f1ec042-cd43-4a58-844c-fdaf52a09e5a" providerId="ADAL" clId="{134058B5-1E34-4C4D-96C4-16D0CD19A9C2}" dt="2021-10-11T17:10:58.186" v="43"/>
        <pc:sldMkLst>
          <pc:docMk/>
          <pc:sldMk cId="3896671796" sldId="447"/>
        </pc:sldMkLst>
      </pc:sldChg>
      <pc:sldChg chg="add">
        <pc:chgData name="Kelly Paton" userId="5f1ec042-cd43-4a58-844c-fdaf52a09e5a" providerId="ADAL" clId="{134058B5-1E34-4C4D-96C4-16D0CD19A9C2}" dt="2021-10-11T17:10:58.186" v="43"/>
        <pc:sldMkLst>
          <pc:docMk/>
          <pc:sldMk cId="3207520120" sldId="448"/>
        </pc:sldMkLst>
      </pc:sldChg>
      <pc:sldChg chg="add">
        <pc:chgData name="Kelly Paton" userId="5f1ec042-cd43-4a58-844c-fdaf52a09e5a" providerId="ADAL" clId="{134058B5-1E34-4C4D-96C4-16D0CD19A9C2}" dt="2021-10-11T17:10:58.186" v="43"/>
        <pc:sldMkLst>
          <pc:docMk/>
          <pc:sldMk cId="2937247435" sldId="449"/>
        </pc:sldMkLst>
      </pc:sldChg>
      <pc:sldChg chg="add">
        <pc:chgData name="Kelly Paton" userId="5f1ec042-cd43-4a58-844c-fdaf52a09e5a" providerId="ADAL" clId="{134058B5-1E34-4C4D-96C4-16D0CD19A9C2}" dt="2021-10-11T17:10:58.186" v="43"/>
        <pc:sldMkLst>
          <pc:docMk/>
          <pc:sldMk cId="1632675730" sldId="450"/>
        </pc:sldMkLst>
      </pc:sldChg>
      <pc:sldChg chg="add">
        <pc:chgData name="Kelly Paton" userId="5f1ec042-cd43-4a58-844c-fdaf52a09e5a" providerId="ADAL" clId="{134058B5-1E34-4C4D-96C4-16D0CD19A9C2}" dt="2021-10-11T17:10:58.186" v="43"/>
        <pc:sldMkLst>
          <pc:docMk/>
          <pc:sldMk cId="2888658774" sldId="451"/>
        </pc:sldMkLst>
      </pc:sldChg>
      <pc:sldChg chg="add">
        <pc:chgData name="Kelly Paton" userId="5f1ec042-cd43-4a58-844c-fdaf52a09e5a" providerId="ADAL" clId="{134058B5-1E34-4C4D-96C4-16D0CD19A9C2}" dt="2021-10-11T17:11:26.254" v="54"/>
        <pc:sldMkLst>
          <pc:docMk/>
          <pc:sldMk cId="3200748872" sldId="452"/>
        </pc:sldMkLst>
      </pc:sldChg>
      <pc:sldChg chg="add">
        <pc:chgData name="Kelly Paton" userId="5f1ec042-cd43-4a58-844c-fdaf52a09e5a" providerId="ADAL" clId="{134058B5-1E34-4C4D-96C4-16D0CD19A9C2}" dt="2021-10-11T17:11:26.254" v="54"/>
        <pc:sldMkLst>
          <pc:docMk/>
          <pc:sldMk cId="3397579702" sldId="453"/>
        </pc:sldMkLst>
      </pc:sldChg>
      <pc:sldChg chg="add">
        <pc:chgData name="Kelly Paton" userId="5f1ec042-cd43-4a58-844c-fdaf52a09e5a" providerId="ADAL" clId="{134058B5-1E34-4C4D-96C4-16D0CD19A9C2}" dt="2021-10-11T17:11:26.254" v="54"/>
        <pc:sldMkLst>
          <pc:docMk/>
          <pc:sldMk cId="3165907024" sldId="454"/>
        </pc:sldMkLst>
      </pc:sldChg>
      <pc:sldChg chg="add">
        <pc:chgData name="Kelly Paton" userId="5f1ec042-cd43-4a58-844c-fdaf52a09e5a" providerId="ADAL" clId="{134058B5-1E34-4C4D-96C4-16D0CD19A9C2}" dt="2021-10-11T17:11:26.254" v="54"/>
        <pc:sldMkLst>
          <pc:docMk/>
          <pc:sldMk cId="3342220526" sldId="455"/>
        </pc:sldMkLst>
      </pc:sldChg>
      <pc:sldChg chg="add">
        <pc:chgData name="Kelly Paton" userId="5f1ec042-cd43-4a58-844c-fdaf52a09e5a" providerId="ADAL" clId="{134058B5-1E34-4C4D-96C4-16D0CD19A9C2}" dt="2021-10-11T17:11:26.254" v="54"/>
        <pc:sldMkLst>
          <pc:docMk/>
          <pc:sldMk cId="378069965" sldId="456"/>
        </pc:sldMkLst>
      </pc:sldChg>
      <pc:sldChg chg="add">
        <pc:chgData name="Kelly Paton" userId="5f1ec042-cd43-4a58-844c-fdaf52a09e5a" providerId="ADAL" clId="{134058B5-1E34-4C4D-96C4-16D0CD19A9C2}" dt="2021-10-11T17:11:26.254" v="54"/>
        <pc:sldMkLst>
          <pc:docMk/>
          <pc:sldMk cId="280355850" sldId="457"/>
        </pc:sldMkLst>
      </pc:sldChg>
      <pc:sldChg chg="add">
        <pc:chgData name="Kelly Paton" userId="5f1ec042-cd43-4a58-844c-fdaf52a09e5a" providerId="ADAL" clId="{134058B5-1E34-4C4D-96C4-16D0CD19A9C2}" dt="2021-10-11T17:11:57.326" v="57"/>
        <pc:sldMkLst>
          <pc:docMk/>
          <pc:sldMk cId="710450124" sldId="458"/>
        </pc:sldMkLst>
      </pc:sldChg>
      <pc:sldChg chg="add">
        <pc:chgData name="Kelly Paton" userId="5f1ec042-cd43-4a58-844c-fdaf52a09e5a" providerId="ADAL" clId="{134058B5-1E34-4C4D-96C4-16D0CD19A9C2}" dt="2021-10-11T17:11:57.326" v="57"/>
        <pc:sldMkLst>
          <pc:docMk/>
          <pc:sldMk cId="1678298954" sldId="459"/>
        </pc:sldMkLst>
      </pc:sldChg>
      <pc:sldChg chg="add">
        <pc:chgData name="Kelly Paton" userId="5f1ec042-cd43-4a58-844c-fdaf52a09e5a" providerId="ADAL" clId="{134058B5-1E34-4C4D-96C4-16D0CD19A9C2}" dt="2021-10-11T17:11:57.326" v="57"/>
        <pc:sldMkLst>
          <pc:docMk/>
          <pc:sldMk cId="3190272045" sldId="460"/>
        </pc:sldMkLst>
      </pc:sldChg>
      <pc:sldChg chg="add">
        <pc:chgData name="Kelly Paton" userId="5f1ec042-cd43-4a58-844c-fdaf52a09e5a" providerId="ADAL" clId="{134058B5-1E34-4C4D-96C4-16D0CD19A9C2}" dt="2021-10-11T17:11:57.326" v="57"/>
        <pc:sldMkLst>
          <pc:docMk/>
          <pc:sldMk cId="1637243047" sldId="461"/>
        </pc:sldMkLst>
      </pc:sldChg>
      <pc:sldChg chg="add">
        <pc:chgData name="Kelly Paton" userId="5f1ec042-cd43-4a58-844c-fdaf52a09e5a" providerId="ADAL" clId="{134058B5-1E34-4C4D-96C4-16D0CD19A9C2}" dt="2021-10-11T17:11:57.326" v="57"/>
        <pc:sldMkLst>
          <pc:docMk/>
          <pc:sldMk cId="2291078991" sldId="462"/>
        </pc:sldMkLst>
      </pc:sldChg>
      <pc:sldChg chg="add">
        <pc:chgData name="Kelly Paton" userId="5f1ec042-cd43-4a58-844c-fdaf52a09e5a" providerId="ADAL" clId="{134058B5-1E34-4C4D-96C4-16D0CD19A9C2}" dt="2021-10-11T17:14:14.169" v="72"/>
        <pc:sldMkLst>
          <pc:docMk/>
          <pc:sldMk cId="2253595697" sldId="463"/>
        </pc:sldMkLst>
      </pc:sldChg>
      <pc:sldChg chg="add">
        <pc:chgData name="Kelly Paton" userId="5f1ec042-cd43-4a58-844c-fdaf52a09e5a" providerId="ADAL" clId="{134058B5-1E34-4C4D-96C4-16D0CD19A9C2}" dt="2021-10-11T17:14:14.169" v="72"/>
        <pc:sldMkLst>
          <pc:docMk/>
          <pc:sldMk cId="1719635380" sldId="464"/>
        </pc:sldMkLst>
      </pc:sldChg>
      <pc:sldChg chg="add">
        <pc:chgData name="Kelly Paton" userId="5f1ec042-cd43-4a58-844c-fdaf52a09e5a" providerId="ADAL" clId="{134058B5-1E34-4C4D-96C4-16D0CD19A9C2}" dt="2021-10-11T17:14:14.169" v="72"/>
        <pc:sldMkLst>
          <pc:docMk/>
          <pc:sldMk cId="4258878575" sldId="465"/>
        </pc:sldMkLst>
      </pc:sldChg>
      <pc:sldChg chg="add">
        <pc:chgData name="Kelly Paton" userId="5f1ec042-cd43-4a58-844c-fdaf52a09e5a" providerId="ADAL" clId="{134058B5-1E34-4C4D-96C4-16D0CD19A9C2}" dt="2021-10-11T17:14:14.169" v="72"/>
        <pc:sldMkLst>
          <pc:docMk/>
          <pc:sldMk cId="3325036500" sldId="466"/>
        </pc:sldMkLst>
      </pc:sldChg>
      <pc:sldChg chg="add">
        <pc:chgData name="Kelly Paton" userId="5f1ec042-cd43-4a58-844c-fdaf52a09e5a" providerId="ADAL" clId="{134058B5-1E34-4C4D-96C4-16D0CD19A9C2}" dt="2021-10-11T17:14:14.169" v="72"/>
        <pc:sldMkLst>
          <pc:docMk/>
          <pc:sldMk cId="3898637948" sldId="467"/>
        </pc:sldMkLst>
      </pc:sldChg>
    </pc:docChg>
  </pc:docChgLst>
  <pc:docChgLst>
    <pc:chgData name="Kelly" userId="5f1ec042-cd43-4a58-844c-fdaf52a09e5a" providerId="ADAL" clId="{45834A60-6630-458A-96A9-4DADF6D59849}"/>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16.png"/><Relationship Id="rId6" Type="http://schemas.openxmlformats.org/officeDocument/2006/relationships/image" Target="../media/image25.svg"/><Relationship Id="rId5" Type="http://schemas.openxmlformats.org/officeDocument/2006/relationships/image" Target="../media/image20.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16.png"/><Relationship Id="rId6" Type="http://schemas.openxmlformats.org/officeDocument/2006/relationships/image" Target="../media/image25.svg"/><Relationship Id="rId5" Type="http://schemas.openxmlformats.org/officeDocument/2006/relationships/image" Target="../media/image20.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5EFE1-CF08-423E-974A-FFA514D4F81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A71BBB2-52B5-44DE-B147-4D931AD37817}">
      <dgm:prSet phldrT="[Text]"/>
      <dgm:spPr/>
      <dgm:t>
        <a:bodyPr/>
        <a:lstStyle/>
        <a:p>
          <a:r>
            <a:rPr lang="en-US" dirty="0"/>
            <a:t>DC’s Lead Agency</a:t>
          </a:r>
        </a:p>
      </dgm:t>
    </dgm:pt>
    <dgm:pt modelId="{A14B88AD-4A3B-4060-AB49-142A142E5058}" type="parTrans" cxnId="{EF3D5A7E-1AF6-45B5-AE91-EF91FAC077AC}">
      <dgm:prSet/>
      <dgm:spPr/>
      <dgm:t>
        <a:bodyPr/>
        <a:lstStyle/>
        <a:p>
          <a:endParaRPr lang="en-US"/>
        </a:p>
      </dgm:t>
    </dgm:pt>
    <dgm:pt modelId="{FE1F13DA-93D4-42B3-8A66-BD102BEA75D6}" type="sibTrans" cxnId="{EF3D5A7E-1AF6-45B5-AE91-EF91FAC077AC}">
      <dgm:prSet/>
      <dgm:spPr/>
      <dgm:t>
        <a:bodyPr/>
        <a:lstStyle/>
        <a:p>
          <a:endParaRPr lang="en-US" dirty="0"/>
        </a:p>
      </dgm:t>
    </dgm:pt>
    <dgm:pt modelId="{38C4B130-FC0E-41DF-B19C-736B1CC5EFCE}" type="asst">
      <dgm:prSet phldrT="[Text]"/>
      <dgm:spPr/>
      <dgm:t>
        <a:bodyPr/>
        <a:lstStyle/>
        <a:p>
          <a:r>
            <a:rPr lang="en-US" dirty="0"/>
            <a:t>Agency A</a:t>
          </a:r>
        </a:p>
      </dgm:t>
    </dgm:pt>
    <dgm:pt modelId="{8F946F6C-D9FA-44BB-B6D6-42F93747B22A}" type="parTrans" cxnId="{8F800831-52A8-4167-B7FD-88D7FC78E39F}">
      <dgm:prSet>
        <dgm:style>
          <a:lnRef idx="0">
            <a:scrgbClr r="0" g="0" b="0"/>
          </a:lnRef>
          <a:fillRef idx="0">
            <a:scrgbClr r="0" g="0" b="0"/>
          </a:fillRef>
          <a:effectRef idx="0">
            <a:scrgbClr r="0" g="0" b="0"/>
          </a:effectRef>
          <a:fontRef idx="minor">
            <a:schemeClr val="tx1"/>
          </a:fontRef>
        </dgm:style>
      </dgm:prSet>
      <dgm:spPr>
        <a:noFill/>
        <a:ln w="9525" cap="flat" cmpd="sng" algn="ctr">
          <a:solidFill>
            <a:schemeClr val="accent1"/>
          </a:solidFill>
          <a:prstDash val="dash"/>
          <a:round/>
          <a:headEnd type="none" w="med" len="med"/>
          <a:tailEnd type="none" w="med" len="med"/>
        </a:ln>
      </dgm:spPr>
      <dgm:t>
        <a:bodyPr/>
        <a:lstStyle/>
        <a:p>
          <a:endParaRPr lang="en-US"/>
        </a:p>
      </dgm:t>
    </dgm:pt>
    <dgm:pt modelId="{7EE3E003-9242-45F8-A171-B74D565B6EA8}" type="sibTrans" cxnId="{8F800831-52A8-4167-B7FD-88D7FC78E39F}">
      <dgm:prSet/>
      <dgm:spPr/>
      <dgm:t>
        <a:bodyPr/>
        <a:lstStyle/>
        <a:p>
          <a:endParaRPr lang="en-US"/>
        </a:p>
      </dgm:t>
    </dgm:pt>
    <dgm:pt modelId="{28504857-44F3-4D3F-BB39-A249C09D41E0}" type="asst">
      <dgm:prSet phldrT="[Text]"/>
      <dgm:spPr/>
      <dgm:t>
        <a:bodyPr/>
        <a:lstStyle/>
        <a:p>
          <a:r>
            <a:rPr lang="en-US" dirty="0"/>
            <a:t>Agency B</a:t>
          </a:r>
        </a:p>
      </dgm:t>
    </dgm:pt>
    <dgm:pt modelId="{62786774-91A4-4A50-BDFC-084273044AAA}" type="parTrans" cxnId="{AD66CF8B-ACE1-4555-B5A2-60886A74A0EA}">
      <dgm:prSet>
        <dgm:style>
          <a:lnRef idx="0">
            <a:scrgbClr r="0" g="0" b="0"/>
          </a:lnRef>
          <a:fillRef idx="0">
            <a:scrgbClr r="0" g="0" b="0"/>
          </a:fillRef>
          <a:effectRef idx="0">
            <a:scrgbClr r="0" g="0" b="0"/>
          </a:effectRef>
          <a:fontRef idx="minor">
            <a:schemeClr val="tx1"/>
          </a:fontRef>
        </dgm:style>
      </dgm:prSet>
      <dgm:spPr>
        <a:noFill/>
        <a:ln w="9525" cap="flat" cmpd="sng" algn="ctr">
          <a:solidFill>
            <a:schemeClr val="accent1"/>
          </a:solidFill>
          <a:prstDash val="dash"/>
          <a:round/>
          <a:headEnd type="none" w="med" len="med"/>
          <a:tailEnd type="none" w="med" len="med"/>
        </a:ln>
      </dgm:spPr>
      <dgm:t>
        <a:bodyPr/>
        <a:lstStyle/>
        <a:p>
          <a:endParaRPr lang="en-US"/>
        </a:p>
      </dgm:t>
    </dgm:pt>
    <dgm:pt modelId="{C56B6CFD-1F2A-4C91-BE86-E1365CBBEF05}" type="sibTrans" cxnId="{AD66CF8B-ACE1-4555-B5A2-60886A74A0EA}">
      <dgm:prSet/>
      <dgm:spPr/>
      <dgm:t>
        <a:bodyPr/>
        <a:lstStyle/>
        <a:p>
          <a:endParaRPr lang="en-US"/>
        </a:p>
      </dgm:t>
    </dgm:pt>
    <dgm:pt modelId="{73C5AE5B-D408-488F-AADA-F7BA51BDE61D}" type="asst">
      <dgm:prSet phldrT="[Text]"/>
      <dgm:spPr/>
      <dgm:t>
        <a:bodyPr/>
        <a:lstStyle/>
        <a:p>
          <a:r>
            <a:rPr lang="en-US" dirty="0"/>
            <a:t>Program 1A</a:t>
          </a:r>
        </a:p>
      </dgm:t>
    </dgm:pt>
    <dgm:pt modelId="{BB375A16-AE1C-4267-AF10-2832A70FBF3D}" type="parTrans" cxnId="{2AAF35D6-AB85-4DC6-803F-36CC477256C1}">
      <dgm:prSet/>
      <dgm:spPr/>
      <dgm:t>
        <a:bodyPr/>
        <a:lstStyle/>
        <a:p>
          <a:endParaRPr lang="en-US"/>
        </a:p>
      </dgm:t>
    </dgm:pt>
    <dgm:pt modelId="{02645746-F764-42AE-95F9-531483764EE6}" type="sibTrans" cxnId="{2AAF35D6-AB85-4DC6-803F-36CC477256C1}">
      <dgm:prSet/>
      <dgm:spPr/>
      <dgm:t>
        <a:bodyPr/>
        <a:lstStyle/>
        <a:p>
          <a:endParaRPr lang="en-US"/>
        </a:p>
      </dgm:t>
    </dgm:pt>
    <dgm:pt modelId="{16344034-132A-4A55-9800-4E1F57645499}" type="asst">
      <dgm:prSet phldrT="[Text]"/>
      <dgm:spPr/>
      <dgm:t>
        <a:bodyPr/>
        <a:lstStyle/>
        <a:p>
          <a:r>
            <a:rPr lang="en-US" dirty="0"/>
            <a:t>Program 2A</a:t>
          </a:r>
        </a:p>
      </dgm:t>
    </dgm:pt>
    <dgm:pt modelId="{32127AC0-19A9-460E-AE91-9E27F7A61106}" type="parTrans" cxnId="{B17D372E-142C-4F3E-B66A-9ACACBCCDB2B}">
      <dgm:prSet/>
      <dgm:spPr/>
      <dgm:t>
        <a:bodyPr/>
        <a:lstStyle/>
        <a:p>
          <a:endParaRPr lang="en-US"/>
        </a:p>
      </dgm:t>
    </dgm:pt>
    <dgm:pt modelId="{7C18FD34-690C-4C83-8165-F1A9471D1E5C}" type="sibTrans" cxnId="{B17D372E-142C-4F3E-B66A-9ACACBCCDB2B}">
      <dgm:prSet/>
      <dgm:spPr/>
      <dgm:t>
        <a:bodyPr/>
        <a:lstStyle/>
        <a:p>
          <a:endParaRPr lang="en-US"/>
        </a:p>
      </dgm:t>
    </dgm:pt>
    <dgm:pt modelId="{05862A0E-C042-419A-A1FF-FDB6C21903FF}" type="asst">
      <dgm:prSet phldrT="[Text]"/>
      <dgm:spPr/>
      <dgm:t>
        <a:bodyPr/>
        <a:lstStyle/>
        <a:p>
          <a:r>
            <a:rPr lang="en-US" dirty="0"/>
            <a:t>Program 1B</a:t>
          </a:r>
        </a:p>
      </dgm:t>
    </dgm:pt>
    <dgm:pt modelId="{C1BA7675-9C7A-4FE1-A73A-0C979F9FD94A}" type="parTrans" cxnId="{DA794229-673F-4C7C-BC14-E2A0A88613AA}">
      <dgm:prSet/>
      <dgm:spPr/>
      <dgm:t>
        <a:bodyPr/>
        <a:lstStyle/>
        <a:p>
          <a:endParaRPr lang="en-US"/>
        </a:p>
      </dgm:t>
    </dgm:pt>
    <dgm:pt modelId="{68E45B8E-4848-49F5-B313-F91994DCE235}" type="sibTrans" cxnId="{DA794229-673F-4C7C-BC14-E2A0A88613AA}">
      <dgm:prSet/>
      <dgm:spPr/>
      <dgm:t>
        <a:bodyPr/>
        <a:lstStyle/>
        <a:p>
          <a:endParaRPr lang="en-US"/>
        </a:p>
      </dgm:t>
    </dgm:pt>
    <dgm:pt modelId="{4E00C3BB-E0EA-4E64-AD7D-27537EACFF33}" type="pres">
      <dgm:prSet presAssocID="{0475EFE1-CF08-423E-974A-FFA514D4F811}" presName="hierChild1" presStyleCnt="0">
        <dgm:presLayoutVars>
          <dgm:orgChart val="1"/>
          <dgm:chPref val="1"/>
          <dgm:dir/>
          <dgm:animOne val="branch"/>
          <dgm:animLvl val="lvl"/>
          <dgm:resizeHandles/>
        </dgm:presLayoutVars>
      </dgm:prSet>
      <dgm:spPr/>
    </dgm:pt>
    <dgm:pt modelId="{84616D34-A810-4434-BC0C-C9CC6751B02A}" type="pres">
      <dgm:prSet presAssocID="{3A71BBB2-52B5-44DE-B147-4D931AD37817}" presName="hierRoot1" presStyleCnt="0">
        <dgm:presLayoutVars>
          <dgm:hierBranch val="init"/>
        </dgm:presLayoutVars>
      </dgm:prSet>
      <dgm:spPr/>
    </dgm:pt>
    <dgm:pt modelId="{9B144D4E-91AA-45AF-B471-3B0790C6955D}" type="pres">
      <dgm:prSet presAssocID="{3A71BBB2-52B5-44DE-B147-4D931AD37817}" presName="rootComposite1" presStyleCnt="0"/>
      <dgm:spPr/>
    </dgm:pt>
    <dgm:pt modelId="{642AA48C-BD0A-4A4F-B8E7-4F4B0D6C3FA6}" type="pres">
      <dgm:prSet presAssocID="{3A71BBB2-52B5-44DE-B147-4D931AD37817}" presName="rootText1" presStyleLbl="node0" presStyleIdx="0" presStyleCnt="1">
        <dgm:presLayoutVars>
          <dgm:chPref val="3"/>
        </dgm:presLayoutVars>
      </dgm:prSet>
      <dgm:spPr/>
    </dgm:pt>
    <dgm:pt modelId="{DED1E0ED-8312-497A-BAFD-F25D61406286}" type="pres">
      <dgm:prSet presAssocID="{3A71BBB2-52B5-44DE-B147-4D931AD37817}" presName="rootConnector1" presStyleLbl="node1" presStyleIdx="0" presStyleCnt="0"/>
      <dgm:spPr/>
    </dgm:pt>
    <dgm:pt modelId="{D1FC5B79-FE98-406C-B2EE-A25BFCBFF968}" type="pres">
      <dgm:prSet presAssocID="{3A71BBB2-52B5-44DE-B147-4D931AD37817}" presName="hierChild2" presStyleCnt="0"/>
      <dgm:spPr/>
    </dgm:pt>
    <dgm:pt modelId="{AD253077-8FEB-4B36-BDB4-B1AC13037DAB}" type="pres">
      <dgm:prSet presAssocID="{3A71BBB2-52B5-44DE-B147-4D931AD37817}" presName="hierChild3" presStyleCnt="0"/>
      <dgm:spPr/>
    </dgm:pt>
    <dgm:pt modelId="{A51E477E-226B-4411-9192-21850E884A82}" type="pres">
      <dgm:prSet presAssocID="{8F946F6C-D9FA-44BB-B6D6-42F93747B22A}" presName="Name111" presStyleLbl="parChTrans1D2" presStyleIdx="0" presStyleCnt="2"/>
      <dgm:spPr/>
    </dgm:pt>
    <dgm:pt modelId="{0E75C2C7-E483-4345-8324-80E6CFD920D8}" type="pres">
      <dgm:prSet presAssocID="{38C4B130-FC0E-41DF-B19C-736B1CC5EFCE}" presName="hierRoot3" presStyleCnt="0">
        <dgm:presLayoutVars>
          <dgm:hierBranch val="init"/>
        </dgm:presLayoutVars>
      </dgm:prSet>
      <dgm:spPr/>
    </dgm:pt>
    <dgm:pt modelId="{8C669FE0-8E80-4178-8F54-DD78A2B98A3B}" type="pres">
      <dgm:prSet presAssocID="{38C4B130-FC0E-41DF-B19C-736B1CC5EFCE}" presName="rootComposite3" presStyleCnt="0"/>
      <dgm:spPr/>
    </dgm:pt>
    <dgm:pt modelId="{68DD70CB-293A-4DA9-9C9A-D49701D7732F}" type="pres">
      <dgm:prSet presAssocID="{38C4B130-FC0E-41DF-B19C-736B1CC5EFCE}" presName="rootText3" presStyleLbl="asst1" presStyleIdx="0" presStyleCnt="5">
        <dgm:presLayoutVars>
          <dgm:chPref val="3"/>
        </dgm:presLayoutVars>
      </dgm:prSet>
      <dgm:spPr/>
    </dgm:pt>
    <dgm:pt modelId="{7F0052B5-70EE-40F5-A448-B650CEF201AF}" type="pres">
      <dgm:prSet presAssocID="{38C4B130-FC0E-41DF-B19C-736B1CC5EFCE}" presName="rootConnector3" presStyleLbl="asst1" presStyleIdx="0" presStyleCnt="5"/>
      <dgm:spPr/>
    </dgm:pt>
    <dgm:pt modelId="{0B136874-3CBE-49A2-A881-D5D87BCBF913}" type="pres">
      <dgm:prSet presAssocID="{38C4B130-FC0E-41DF-B19C-736B1CC5EFCE}" presName="hierChild6" presStyleCnt="0"/>
      <dgm:spPr/>
    </dgm:pt>
    <dgm:pt modelId="{E0496808-A819-452E-8A7F-28CFDDAF9830}" type="pres">
      <dgm:prSet presAssocID="{38C4B130-FC0E-41DF-B19C-736B1CC5EFCE}" presName="hierChild7" presStyleCnt="0"/>
      <dgm:spPr/>
    </dgm:pt>
    <dgm:pt modelId="{B981D0CE-CF9D-4033-889F-3B7C18F2DC1F}" type="pres">
      <dgm:prSet presAssocID="{BB375A16-AE1C-4267-AF10-2832A70FBF3D}" presName="Name111" presStyleLbl="parChTrans1D3" presStyleIdx="0" presStyleCnt="3"/>
      <dgm:spPr/>
    </dgm:pt>
    <dgm:pt modelId="{C9860CC1-CC2B-44AD-8E5B-C063DEC4F09F}" type="pres">
      <dgm:prSet presAssocID="{73C5AE5B-D408-488F-AADA-F7BA51BDE61D}" presName="hierRoot3" presStyleCnt="0">
        <dgm:presLayoutVars>
          <dgm:hierBranch val="init"/>
        </dgm:presLayoutVars>
      </dgm:prSet>
      <dgm:spPr/>
    </dgm:pt>
    <dgm:pt modelId="{76528B3B-77FF-48D9-87A5-E9658C56982F}" type="pres">
      <dgm:prSet presAssocID="{73C5AE5B-D408-488F-AADA-F7BA51BDE61D}" presName="rootComposite3" presStyleCnt="0"/>
      <dgm:spPr/>
    </dgm:pt>
    <dgm:pt modelId="{53A19050-FCDE-49A9-9103-45640110468C}" type="pres">
      <dgm:prSet presAssocID="{73C5AE5B-D408-488F-AADA-F7BA51BDE61D}" presName="rootText3" presStyleLbl="asst1" presStyleIdx="1" presStyleCnt="5">
        <dgm:presLayoutVars>
          <dgm:chPref val="3"/>
        </dgm:presLayoutVars>
      </dgm:prSet>
      <dgm:spPr/>
    </dgm:pt>
    <dgm:pt modelId="{7470FDDE-6FA0-44A3-9068-01C9B4DEC8D8}" type="pres">
      <dgm:prSet presAssocID="{73C5AE5B-D408-488F-AADA-F7BA51BDE61D}" presName="rootConnector3" presStyleLbl="asst1" presStyleIdx="1" presStyleCnt="5"/>
      <dgm:spPr/>
    </dgm:pt>
    <dgm:pt modelId="{58F8D6F7-92C7-4127-A8D7-9340A6516381}" type="pres">
      <dgm:prSet presAssocID="{73C5AE5B-D408-488F-AADA-F7BA51BDE61D}" presName="hierChild6" presStyleCnt="0"/>
      <dgm:spPr/>
    </dgm:pt>
    <dgm:pt modelId="{7E1EE4CC-F6FF-4842-901C-7689DFE1C068}" type="pres">
      <dgm:prSet presAssocID="{73C5AE5B-D408-488F-AADA-F7BA51BDE61D}" presName="hierChild7" presStyleCnt="0"/>
      <dgm:spPr/>
    </dgm:pt>
    <dgm:pt modelId="{230C14D0-0672-41CE-9DDC-A30089CA7EDE}" type="pres">
      <dgm:prSet presAssocID="{32127AC0-19A9-460E-AE91-9E27F7A61106}" presName="Name111" presStyleLbl="parChTrans1D3" presStyleIdx="1" presStyleCnt="3"/>
      <dgm:spPr/>
    </dgm:pt>
    <dgm:pt modelId="{6D10D323-6767-4F05-8A67-716D6FE7E7CB}" type="pres">
      <dgm:prSet presAssocID="{16344034-132A-4A55-9800-4E1F57645499}" presName="hierRoot3" presStyleCnt="0">
        <dgm:presLayoutVars>
          <dgm:hierBranch val="init"/>
        </dgm:presLayoutVars>
      </dgm:prSet>
      <dgm:spPr/>
    </dgm:pt>
    <dgm:pt modelId="{29608B08-A767-4252-9235-5CB80B81CA1A}" type="pres">
      <dgm:prSet presAssocID="{16344034-132A-4A55-9800-4E1F57645499}" presName="rootComposite3" presStyleCnt="0"/>
      <dgm:spPr/>
    </dgm:pt>
    <dgm:pt modelId="{A4EA349A-7812-4BB5-A901-FA98D06821BC}" type="pres">
      <dgm:prSet presAssocID="{16344034-132A-4A55-9800-4E1F57645499}" presName="rootText3" presStyleLbl="asst1" presStyleIdx="2" presStyleCnt="5">
        <dgm:presLayoutVars>
          <dgm:chPref val="3"/>
        </dgm:presLayoutVars>
      </dgm:prSet>
      <dgm:spPr/>
    </dgm:pt>
    <dgm:pt modelId="{07A41648-8154-49E9-9EC8-41A857E49AD5}" type="pres">
      <dgm:prSet presAssocID="{16344034-132A-4A55-9800-4E1F57645499}" presName="rootConnector3" presStyleLbl="asst1" presStyleIdx="2" presStyleCnt="5"/>
      <dgm:spPr/>
    </dgm:pt>
    <dgm:pt modelId="{E900C2C7-F12E-478B-A8FE-30DDD303CBBD}" type="pres">
      <dgm:prSet presAssocID="{16344034-132A-4A55-9800-4E1F57645499}" presName="hierChild6" presStyleCnt="0"/>
      <dgm:spPr/>
    </dgm:pt>
    <dgm:pt modelId="{94F19505-CF7F-48FE-A829-8DF9E1F76CF0}" type="pres">
      <dgm:prSet presAssocID="{16344034-132A-4A55-9800-4E1F57645499}" presName="hierChild7" presStyleCnt="0"/>
      <dgm:spPr/>
    </dgm:pt>
    <dgm:pt modelId="{B4CD0A7E-6482-44D3-90B8-D4FF41250B96}" type="pres">
      <dgm:prSet presAssocID="{62786774-91A4-4A50-BDFC-084273044AAA}" presName="Name111" presStyleLbl="parChTrans1D2" presStyleIdx="1" presStyleCnt="2"/>
      <dgm:spPr/>
    </dgm:pt>
    <dgm:pt modelId="{EA3EBACA-2744-4224-8304-DE76B858D0D7}" type="pres">
      <dgm:prSet presAssocID="{28504857-44F3-4D3F-BB39-A249C09D41E0}" presName="hierRoot3" presStyleCnt="0">
        <dgm:presLayoutVars>
          <dgm:hierBranch val="init"/>
        </dgm:presLayoutVars>
      </dgm:prSet>
      <dgm:spPr/>
    </dgm:pt>
    <dgm:pt modelId="{9E081F4B-0AFD-4195-BC22-608032108E0B}" type="pres">
      <dgm:prSet presAssocID="{28504857-44F3-4D3F-BB39-A249C09D41E0}" presName="rootComposite3" presStyleCnt="0"/>
      <dgm:spPr/>
    </dgm:pt>
    <dgm:pt modelId="{B0DB8B66-A3CD-4688-9BA7-C4079B743A83}" type="pres">
      <dgm:prSet presAssocID="{28504857-44F3-4D3F-BB39-A249C09D41E0}" presName="rootText3" presStyleLbl="asst1" presStyleIdx="3" presStyleCnt="5">
        <dgm:presLayoutVars>
          <dgm:chPref val="3"/>
        </dgm:presLayoutVars>
      </dgm:prSet>
      <dgm:spPr/>
    </dgm:pt>
    <dgm:pt modelId="{2D4A26D9-2E36-4804-8E58-7EF1242D8264}" type="pres">
      <dgm:prSet presAssocID="{28504857-44F3-4D3F-BB39-A249C09D41E0}" presName="rootConnector3" presStyleLbl="asst1" presStyleIdx="3" presStyleCnt="5"/>
      <dgm:spPr/>
    </dgm:pt>
    <dgm:pt modelId="{1D707686-A52E-4F5D-86BF-DFDA2646E49D}" type="pres">
      <dgm:prSet presAssocID="{28504857-44F3-4D3F-BB39-A249C09D41E0}" presName="hierChild6" presStyleCnt="0"/>
      <dgm:spPr/>
    </dgm:pt>
    <dgm:pt modelId="{FCBBACDD-F66D-40D4-BEE3-5E0D59A58B7D}" type="pres">
      <dgm:prSet presAssocID="{28504857-44F3-4D3F-BB39-A249C09D41E0}" presName="hierChild7" presStyleCnt="0"/>
      <dgm:spPr/>
    </dgm:pt>
    <dgm:pt modelId="{B464F732-0BB9-47DC-9A3E-AAEADAA789AE}" type="pres">
      <dgm:prSet presAssocID="{C1BA7675-9C7A-4FE1-A73A-0C979F9FD94A}" presName="Name111" presStyleLbl="parChTrans1D3" presStyleIdx="2" presStyleCnt="3"/>
      <dgm:spPr/>
    </dgm:pt>
    <dgm:pt modelId="{DE87EB26-3778-4623-98DA-3A7AFEA9A067}" type="pres">
      <dgm:prSet presAssocID="{05862A0E-C042-419A-A1FF-FDB6C21903FF}" presName="hierRoot3" presStyleCnt="0">
        <dgm:presLayoutVars>
          <dgm:hierBranch val="init"/>
        </dgm:presLayoutVars>
      </dgm:prSet>
      <dgm:spPr/>
    </dgm:pt>
    <dgm:pt modelId="{47680027-9CFC-4B78-9454-F7531B679A5F}" type="pres">
      <dgm:prSet presAssocID="{05862A0E-C042-419A-A1FF-FDB6C21903FF}" presName="rootComposite3" presStyleCnt="0"/>
      <dgm:spPr/>
    </dgm:pt>
    <dgm:pt modelId="{31FB31A4-FEEA-4E3C-ADBE-1F3C915CC9F1}" type="pres">
      <dgm:prSet presAssocID="{05862A0E-C042-419A-A1FF-FDB6C21903FF}" presName="rootText3" presStyleLbl="asst1" presStyleIdx="4" presStyleCnt="5">
        <dgm:presLayoutVars>
          <dgm:chPref val="3"/>
        </dgm:presLayoutVars>
      </dgm:prSet>
      <dgm:spPr/>
    </dgm:pt>
    <dgm:pt modelId="{F1A300A7-2B7B-4BA5-99B1-D490DAC7860A}" type="pres">
      <dgm:prSet presAssocID="{05862A0E-C042-419A-A1FF-FDB6C21903FF}" presName="rootConnector3" presStyleLbl="asst1" presStyleIdx="4" presStyleCnt="5"/>
      <dgm:spPr/>
    </dgm:pt>
    <dgm:pt modelId="{A43A7A5F-D839-4950-AF91-33102652B005}" type="pres">
      <dgm:prSet presAssocID="{05862A0E-C042-419A-A1FF-FDB6C21903FF}" presName="hierChild6" presStyleCnt="0"/>
      <dgm:spPr/>
    </dgm:pt>
    <dgm:pt modelId="{0860F42D-DCB9-4FE2-B58F-C37A9D8DB00B}" type="pres">
      <dgm:prSet presAssocID="{05862A0E-C042-419A-A1FF-FDB6C21903FF}" presName="hierChild7" presStyleCnt="0"/>
      <dgm:spPr/>
    </dgm:pt>
  </dgm:ptLst>
  <dgm:cxnLst>
    <dgm:cxn modelId="{8C85860C-D8AB-41FE-9AFD-87CDDA9BC730}" type="presOf" srcId="{BB375A16-AE1C-4267-AF10-2832A70FBF3D}" destId="{B981D0CE-CF9D-4033-889F-3B7C18F2DC1F}" srcOrd="0" destOrd="0" presId="urn:microsoft.com/office/officeart/2005/8/layout/orgChart1"/>
    <dgm:cxn modelId="{BE099613-3263-4E38-B139-8D2F3236A038}" type="presOf" srcId="{16344034-132A-4A55-9800-4E1F57645499}" destId="{07A41648-8154-49E9-9EC8-41A857E49AD5}" srcOrd="1" destOrd="0" presId="urn:microsoft.com/office/officeart/2005/8/layout/orgChart1"/>
    <dgm:cxn modelId="{DA794229-673F-4C7C-BC14-E2A0A88613AA}" srcId="{28504857-44F3-4D3F-BB39-A249C09D41E0}" destId="{05862A0E-C042-419A-A1FF-FDB6C21903FF}" srcOrd="0" destOrd="0" parTransId="{C1BA7675-9C7A-4FE1-A73A-0C979F9FD94A}" sibTransId="{68E45B8E-4848-49F5-B313-F91994DCE235}"/>
    <dgm:cxn modelId="{1CFBFA2D-0704-454B-B743-E48CD443FBAF}" type="presOf" srcId="{28504857-44F3-4D3F-BB39-A249C09D41E0}" destId="{B0DB8B66-A3CD-4688-9BA7-C4079B743A83}" srcOrd="0" destOrd="0" presId="urn:microsoft.com/office/officeart/2005/8/layout/orgChart1"/>
    <dgm:cxn modelId="{B17D372E-142C-4F3E-B66A-9ACACBCCDB2B}" srcId="{38C4B130-FC0E-41DF-B19C-736B1CC5EFCE}" destId="{16344034-132A-4A55-9800-4E1F57645499}" srcOrd="1" destOrd="0" parTransId="{32127AC0-19A9-460E-AE91-9E27F7A61106}" sibTransId="{7C18FD34-690C-4C83-8165-F1A9471D1E5C}"/>
    <dgm:cxn modelId="{7195D82E-5FC0-4512-9809-C259ED22FD39}" type="presOf" srcId="{05862A0E-C042-419A-A1FF-FDB6C21903FF}" destId="{F1A300A7-2B7B-4BA5-99B1-D490DAC7860A}" srcOrd="1" destOrd="0" presId="urn:microsoft.com/office/officeart/2005/8/layout/orgChart1"/>
    <dgm:cxn modelId="{7D511E30-BEBD-4F5D-9572-0F30134BB29A}" type="presOf" srcId="{62786774-91A4-4A50-BDFC-084273044AAA}" destId="{B4CD0A7E-6482-44D3-90B8-D4FF41250B96}" srcOrd="0" destOrd="0" presId="urn:microsoft.com/office/officeart/2005/8/layout/orgChart1"/>
    <dgm:cxn modelId="{8F800831-52A8-4167-B7FD-88D7FC78E39F}" srcId="{3A71BBB2-52B5-44DE-B147-4D931AD37817}" destId="{38C4B130-FC0E-41DF-B19C-736B1CC5EFCE}" srcOrd="0" destOrd="0" parTransId="{8F946F6C-D9FA-44BB-B6D6-42F93747B22A}" sibTransId="{7EE3E003-9242-45F8-A171-B74D565B6EA8}"/>
    <dgm:cxn modelId="{37CC7233-44F1-47E9-93D6-D438C72EF55A}" type="presOf" srcId="{32127AC0-19A9-460E-AE91-9E27F7A61106}" destId="{230C14D0-0672-41CE-9DDC-A30089CA7EDE}" srcOrd="0" destOrd="0" presId="urn:microsoft.com/office/officeart/2005/8/layout/orgChart1"/>
    <dgm:cxn modelId="{67D2B349-D1DD-4168-B52F-13D138248FB8}" type="presOf" srcId="{38C4B130-FC0E-41DF-B19C-736B1CC5EFCE}" destId="{7F0052B5-70EE-40F5-A448-B650CEF201AF}" srcOrd="1" destOrd="0" presId="urn:microsoft.com/office/officeart/2005/8/layout/orgChart1"/>
    <dgm:cxn modelId="{3E1EF47A-89E0-488D-B6F6-F30B5A8780A1}" type="presOf" srcId="{C1BA7675-9C7A-4FE1-A73A-0C979F9FD94A}" destId="{B464F732-0BB9-47DC-9A3E-AAEADAA789AE}" srcOrd="0" destOrd="0" presId="urn:microsoft.com/office/officeart/2005/8/layout/orgChart1"/>
    <dgm:cxn modelId="{6175567D-E6B4-4949-BFC5-6F278E97C8A2}" type="presOf" srcId="{38C4B130-FC0E-41DF-B19C-736B1CC5EFCE}" destId="{68DD70CB-293A-4DA9-9C9A-D49701D7732F}" srcOrd="0" destOrd="0" presId="urn:microsoft.com/office/officeart/2005/8/layout/orgChart1"/>
    <dgm:cxn modelId="{EF3D5A7E-1AF6-45B5-AE91-EF91FAC077AC}" srcId="{0475EFE1-CF08-423E-974A-FFA514D4F811}" destId="{3A71BBB2-52B5-44DE-B147-4D931AD37817}" srcOrd="0" destOrd="0" parTransId="{A14B88AD-4A3B-4060-AB49-142A142E5058}" sibTransId="{FE1F13DA-93D4-42B3-8A66-BD102BEA75D6}"/>
    <dgm:cxn modelId="{08712585-31F5-46DC-8998-E2F3D3E8EA4C}" type="presOf" srcId="{28504857-44F3-4D3F-BB39-A249C09D41E0}" destId="{2D4A26D9-2E36-4804-8E58-7EF1242D8264}" srcOrd="1" destOrd="0" presId="urn:microsoft.com/office/officeart/2005/8/layout/orgChart1"/>
    <dgm:cxn modelId="{AD66CF8B-ACE1-4555-B5A2-60886A74A0EA}" srcId="{3A71BBB2-52B5-44DE-B147-4D931AD37817}" destId="{28504857-44F3-4D3F-BB39-A249C09D41E0}" srcOrd="1" destOrd="0" parTransId="{62786774-91A4-4A50-BDFC-084273044AAA}" sibTransId="{C56B6CFD-1F2A-4C91-BE86-E1365CBBEF05}"/>
    <dgm:cxn modelId="{EE05078D-099D-4229-926E-37091660872F}" type="presOf" srcId="{0475EFE1-CF08-423E-974A-FFA514D4F811}" destId="{4E00C3BB-E0EA-4E64-AD7D-27537EACFF33}" srcOrd="0" destOrd="0" presId="urn:microsoft.com/office/officeart/2005/8/layout/orgChart1"/>
    <dgm:cxn modelId="{54E6A08E-1892-47FF-92D1-B182E9025563}" type="presOf" srcId="{3A71BBB2-52B5-44DE-B147-4D931AD37817}" destId="{642AA48C-BD0A-4A4F-B8E7-4F4B0D6C3FA6}" srcOrd="0" destOrd="0" presId="urn:microsoft.com/office/officeart/2005/8/layout/orgChart1"/>
    <dgm:cxn modelId="{62680691-4A98-4601-89A2-BCEEAE8FD262}" type="presOf" srcId="{73C5AE5B-D408-488F-AADA-F7BA51BDE61D}" destId="{53A19050-FCDE-49A9-9103-45640110468C}" srcOrd="0" destOrd="0" presId="urn:microsoft.com/office/officeart/2005/8/layout/orgChart1"/>
    <dgm:cxn modelId="{B41D6C9B-B34C-48D8-9762-E7D0664BB0A3}" type="presOf" srcId="{05862A0E-C042-419A-A1FF-FDB6C21903FF}" destId="{31FB31A4-FEEA-4E3C-ADBE-1F3C915CC9F1}" srcOrd="0" destOrd="0" presId="urn:microsoft.com/office/officeart/2005/8/layout/orgChart1"/>
    <dgm:cxn modelId="{72EF76A3-8B89-4D97-BC2D-B1FBB116CB8B}" type="presOf" srcId="{8F946F6C-D9FA-44BB-B6D6-42F93747B22A}" destId="{A51E477E-226B-4411-9192-21850E884A82}" srcOrd="0" destOrd="0" presId="urn:microsoft.com/office/officeart/2005/8/layout/orgChart1"/>
    <dgm:cxn modelId="{5A5D9EAC-80FD-469A-B44C-F106EED3EE9C}" type="presOf" srcId="{16344034-132A-4A55-9800-4E1F57645499}" destId="{A4EA349A-7812-4BB5-A901-FA98D06821BC}" srcOrd="0" destOrd="0" presId="urn:microsoft.com/office/officeart/2005/8/layout/orgChart1"/>
    <dgm:cxn modelId="{35C352B5-21A7-4740-9316-3DFC628EA61E}" type="presOf" srcId="{73C5AE5B-D408-488F-AADA-F7BA51BDE61D}" destId="{7470FDDE-6FA0-44A3-9068-01C9B4DEC8D8}" srcOrd="1" destOrd="0" presId="urn:microsoft.com/office/officeart/2005/8/layout/orgChart1"/>
    <dgm:cxn modelId="{AD4446D1-6086-49A3-BE11-5425EFEAC1CC}" type="presOf" srcId="{3A71BBB2-52B5-44DE-B147-4D931AD37817}" destId="{DED1E0ED-8312-497A-BAFD-F25D61406286}" srcOrd="1" destOrd="0" presId="urn:microsoft.com/office/officeart/2005/8/layout/orgChart1"/>
    <dgm:cxn modelId="{2AAF35D6-AB85-4DC6-803F-36CC477256C1}" srcId="{38C4B130-FC0E-41DF-B19C-736B1CC5EFCE}" destId="{73C5AE5B-D408-488F-AADA-F7BA51BDE61D}" srcOrd="0" destOrd="0" parTransId="{BB375A16-AE1C-4267-AF10-2832A70FBF3D}" sibTransId="{02645746-F764-42AE-95F9-531483764EE6}"/>
    <dgm:cxn modelId="{A00A5CC2-D23F-4F1C-9942-A76D27854D70}" type="presParOf" srcId="{4E00C3BB-E0EA-4E64-AD7D-27537EACFF33}" destId="{84616D34-A810-4434-BC0C-C9CC6751B02A}" srcOrd="0" destOrd="0" presId="urn:microsoft.com/office/officeart/2005/8/layout/orgChart1"/>
    <dgm:cxn modelId="{5F13BEE1-1373-4296-B110-6A3B85F3C5A5}" type="presParOf" srcId="{84616D34-A810-4434-BC0C-C9CC6751B02A}" destId="{9B144D4E-91AA-45AF-B471-3B0790C6955D}" srcOrd="0" destOrd="0" presId="urn:microsoft.com/office/officeart/2005/8/layout/orgChart1"/>
    <dgm:cxn modelId="{6D831872-7716-43A1-A84B-0C5C1175BB19}" type="presParOf" srcId="{9B144D4E-91AA-45AF-B471-3B0790C6955D}" destId="{642AA48C-BD0A-4A4F-B8E7-4F4B0D6C3FA6}" srcOrd="0" destOrd="0" presId="urn:microsoft.com/office/officeart/2005/8/layout/orgChart1"/>
    <dgm:cxn modelId="{EAF4668B-E85E-4CB5-9057-318A4FDAFF62}" type="presParOf" srcId="{9B144D4E-91AA-45AF-B471-3B0790C6955D}" destId="{DED1E0ED-8312-497A-BAFD-F25D61406286}" srcOrd="1" destOrd="0" presId="urn:microsoft.com/office/officeart/2005/8/layout/orgChart1"/>
    <dgm:cxn modelId="{6D05087F-F173-425A-8DC9-4E04A49010B9}" type="presParOf" srcId="{84616D34-A810-4434-BC0C-C9CC6751B02A}" destId="{D1FC5B79-FE98-406C-B2EE-A25BFCBFF968}" srcOrd="1" destOrd="0" presId="urn:microsoft.com/office/officeart/2005/8/layout/orgChart1"/>
    <dgm:cxn modelId="{A86AF936-0F72-45F7-BEA9-504D523973B9}" type="presParOf" srcId="{84616D34-A810-4434-BC0C-C9CC6751B02A}" destId="{AD253077-8FEB-4B36-BDB4-B1AC13037DAB}" srcOrd="2" destOrd="0" presId="urn:microsoft.com/office/officeart/2005/8/layout/orgChart1"/>
    <dgm:cxn modelId="{E0238DD3-E328-4C8A-A4FE-87F8550C28D2}" type="presParOf" srcId="{AD253077-8FEB-4B36-BDB4-B1AC13037DAB}" destId="{A51E477E-226B-4411-9192-21850E884A82}" srcOrd="0" destOrd="0" presId="urn:microsoft.com/office/officeart/2005/8/layout/orgChart1"/>
    <dgm:cxn modelId="{3823BBAF-0404-49C8-81FD-73158F422826}" type="presParOf" srcId="{AD253077-8FEB-4B36-BDB4-B1AC13037DAB}" destId="{0E75C2C7-E483-4345-8324-80E6CFD920D8}" srcOrd="1" destOrd="0" presId="urn:microsoft.com/office/officeart/2005/8/layout/orgChart1"/>
    <dgm:cxn modelId="{2630F930-A91E-41C2-AF83-17F7A7BC63F0}" type="presParOf" srcId="{0E75C2C7-E483-4345-8324-80E6CFD920D8}" destId="{8C669FE0-8E80-4178-8F54-DD78A2B98A3B}" srcOrd="0" destOrd="0" presId="urn:microsoft.com/office/officeart/2005/8/layout/orgChart1"/>
    <dgm:cxn modelId="{1D48F811-0E5F-4E48-91B2-CCE7323E583C}" type="presParOf" srcId="{8C669FE0-8E80-4178-8F54-DD78A2B98A3B}" destId="{68DD70CB-293A-4DA9-9C9A-D49701D7732F}" srcOrd="0" destOrd="0" presId="urn:microsoft.com/office/officeart/2005/8/layout/orgChart1"/>
    <dgm:cxn modelId="{80C4E852-1559-4612-8E5D-FA4EBE7C3732}" type="presParOf" srcId="{8C669FE0-8E80-4178-8F54-DD78A2B98A3B}" destId="{7F0052B5-70EE-40F5-A448-B650CEF201AF}" srcOrd="1" destOrd="0" presId="urn:microsoft.com/office/officeart/2005/8/layout/orgChart1"/>
    <dgm:cxn modelId="{8D0AA33E-7CD3-48DF-AF62-617E9CAD4BEE}" type="presParOf" srcId="{0E75C2C7-E483-4345-8324-80E6CFD920D8}" destId="{0B136874-3CBE-49A2-A881-D5D87BCBF913}" srcOrd="1" destOrd="0" presId="urn:microsoft.com/office/officeart/2005/8/layout/orgChart1"/>
    <dgm:cxn modelId="{77056058-8F95-4ECA-88A5-58FB5F654BB1}" type="presParOf" srcId="{0E75C2C7-E483-4345-8324-80E6CFD920D8}" destId="{E0496808-A819-452E-8A7F-28CFDDAF9830}" srcOrd="2" destOrd="0" presId="urn:microsoft.com/office/officeart/2005/8/layout/orgChart1"/>
    <dgm:cxn modelId="{D3093025-69DB-450C-A623-73F254CB0B58}" type="presParOf" srcId="{E0496808-A819-452E-8A7F-28CFDDAF9830}" destId="{B981D0CE-CF9D-4033-889F-3B7C18F2DC1F}" srcOrd="0" destOrd="0" presId="urn:microsoft.com/office/officeart/2005/8/layout/orgChart1"/>
    <dgm:cxn modelId="{01658A20-7086-4E1A-9944-00C30EF6DBC7}" type="presParOf" srcId="{E0496808-A819-452E-8A7F-28CFDDAF9830}" destId="{C9860CC1-CC2B-44AD-8E5B-C063DEC4F09F}" srcOrd="1" destOrd="0" presId="urn:microsoft.com/office/officeart/2005/8/layout/orgChart1"/>
    <dgm:cxn modelId="{8F1EA84E-0360-438B-9A08-9C7471165B07}" type="presParOf" srcId="{C9860CC1-CC2B-44AD-8E5B-C063DEC4F09F}" destId="{76528B3B-77FF-48D9-87A5-E9658C56982F}" srcOrd="0" destOrd="0" presId="urn:microsoft.com/office/officeart/2005/8/layout/orgChart1"/>
    <dgm:cxn modelId="{43CC64D1-377F-41E3-A018-4B91ADDFC2A7}" type="presParOf" srcId="{76528B3B-77FF-48D9-87A5-E9658C56982F}" destId="{53A19050-FCDE-49A9-9103-45640110468C}" srcOrd="0" destOrd="0" presId="urn:microsoft.com/office/officeart/2005/8/layout/orgChart1"/>
    <dgm:cxn modelId="{F756EBA1-7197-4E6B-BA8B-6C9AD3396635}" type="presParOf" srcId="{76528B3B-77FF-48D9-87A5-E9658C56982F}" destId="{7470FDDE-6FA0-44A3-9068-01C9B4DEC8D8}" srcOrd="1" destOrd="0" presId="urn:microsoft.com/office/officeart/2005/8/layout/orgChart1"/>
    <dgm:cxn modelId="{D12D9965-3C3E-4B0D-98C1-66CAFB993E7B}" type="presParOf" srcId="{C9860CC1-CC2B-44AD-8E5B-C063DEC4F09F}" destId="{58F8D6F7-92C7-4127-A8D7-9340A6516381}" srcOrd="1" destOrd="0" presId="urn:microsoft.com/office/officeart/2005/8/layout/orgChart1"/>
    <dgm:cxn modelId="{0FB7F9C6-9E1F-4AB9-A40E-0B72BE2A2D6A}" type="presParOf" srcId="{C9860CC1-CC2B-44AD-8E5B-C063DEC4F09F}" destId="{7E1EE4CC-F6FF-4842-901C-7689DFE1C068}" srcOrd="2" destOrd="0" presId="urn:microsoft.com/office/officeart/2005/8/layout/orgChart1"/>
    <dgm:cxn modelId="{C070BFFB-46E5-4473-8FFD-E5D57C2E12F6}" type="presParOf" srcId="{E0496808-A819-452E-8A7F-28CFDDAF9830}" destId="{230C14D0-0672-41CE-9DDC-A30089CA7EDE}" srcOrd="2" destOrd="0" presId="urn:microsoft.com/office/officeart/2005/8/layout/orgChart1"/>
    <dgm:cxn modelId="{CD5EBF51-FB39-49CB-A261-A25BF47DB27C}" type="presParOf" srcId="{E0496808-A819-452E-8A7F-28CFDDAF9830}" destId="{6D10D323-6767-4F05-8A67-716D6FE7E7CB}" srcOrd="3" destOrd="0" presId="urn:microsoft.com/office/officeart/2005/8/layout/orgChart1"/>
    <dgm:cxn modelId="{DBC0D143-86D0-4CC4-8F44-36005D903D12}" type="presParOf" srcId="{6D10D323-6767-4F05-8A67-716D6FE7E7CB}" destId="{29608B08-A767-4252-9235-5CB80B81CA1A}" srcOrd="0" destOrd="0" presId="urn:microsoft.com/office/officeart/2005/8/layout/orgChart1"/>
    <dgm:cxn modelId="{EABCAD79-A651-4365-8F76-F6F862519932}" type="presParOf" srcId="{29608B08-A767-4252-9235-5CB80B81CA1A}" destId="{A4EA349A-7812-4BB5-A901-FA98D06821BC}" srcOrd="0" destOrd="0" presId="urn:microsoft.com/office/officeart/2005/8/layout/orgChart1"/>
    <dgm:cxn modelId="{492064DF-D16D-4E2E-9A5C-D25683E5D243}" type="presParOf" srcId="{29608B08-A767-4252-9235-5CB80B81CA1A}" destId="{07A41648-8154-49E9-9EC8-41A857E49AD5}" srcOrd="1" destOrd="0" presId="urn:microsoft.com/office/officeart/2005/8/layout/orgChart1"/>
    <dgm:cxn modelId="{7625B477-A98D-42C5-93F2-1530F16C23AC}" type="presParOf" srcId="{6D10D323-6767-4F05-8A67-716D6FE7E7CB}" destId="{E900C2C7-F12E-478B-A8FE-30DDD303CBBD}" srcOrd="1" destOrd="0" presId="urn:microsoft.com/office/officeart/2005/8/layout/orgChart1"/>
    <dgm:cxn modelId="{DF6CCFC4-2C09-42E4-BA32-166BA13B5629}" type="presParOf" srcId="{6D10D323-6767-4F05-8A67-716D6FE7E7CB}" destId="{94F19505-CF7F-48FE-A829-8DF9E1F76CF0}" srcOrd="2" destOrd="0" presId="urn:microsoft.com/office/officeart/2005/8/layout/orgChart1"/>
    <dgm:cxn modelId="{1D9A8C99-BEA5-495A-947D-FF4DD9DF13E9}" type="presParOf" srcId="{AD253077-8FEB-4B36-BDB4-B1AC13037DAB}" destId="{B4CD0A7E-6482-44D3-90B8-D4FF41250B96}" srcOrd="2" destOrd="0" presId="urn:microsoft.com/office/officeart/2005/8/layout/orgChart1"/>
    <dgm:cxn modelId="{BA65C40D-D88E-4D66-A148-D4D71564DDF1}" type="presParOf" srcId="{AD253077-8FEB-4B36-BDB4-B1AC13037DAB}" destId="{EA3EBACA-2744-4224-8304-DE76B858D0D7}" srcOrd="3" destOrd="0" presId="urn:microsoft.com/office/officeart/2005/8/layout/orgChart1"/>
    <dgm:cxn modelId="{0F37CBA7-370E-4350-A471-96D92A662CCE}" type="presParOf" srcId="{EA3EBACA-2744-4224-8304-DE76B858D0D7}" destId="{9E081F4B-0AFD-4195-BC22-608032108E0B}" srcOrd="0" destOrd="0" presId="urn:microsoft.com/office/officeart/2005/8/layout/orgChart1"/>
    <dgm:cxn modelId="{0D6BAEDD-221A-4BC7-8870-913D3191CD29}" type="presParOf" srcId="{9E081F4B-0AFD-4195-BC22-608032108E0B}" destId="{B0DB8B66-A3CD-4688-9BA7-C4079B743A83}" srcOrd="0" destOrd="0" presId="urn:microsoft.com/office/officeart/2005/8/layout/orgChart1"/>
    <dgm:cxn modelId="{621055CD-986D-457E-8DD0-913666DFD7F6}" type="presParOf" srcId="{9E081F4B-0AFD-4195-BC22-608032108E0B}" destId="{2D4A26D9-2E36-4804-8E58-7EF1242D8264}" srcOrd="1" destOrd="0" presId="urn:microsoft.com/office/officeart/2005/8/layout/orgChart1"/>
    <dgm:cxn modelId="{24FE1C7A-551C-482F-8066-4CD20E62C44A}" type="presParOf" srcId="{EA3EBACA-2744-4224-8304-DE76B858D0D7}" destId="{1D707686-A52E-4F5D-86BF-DFDA2646E49D}" srcOrd="1" destOrd="0" presId="urn:microsoft.com/office/officeart/2005/8/layout/orgChart1"/>
    <dgm:cxn modelId="{AD2540C5-C335-4E21-ABF4-DED9E69FF40D}" type="presParOf" srcId="{EA3EBACA-2744-4224-8304-DE76B858D0D7}" destId="{FCBBACDD-F66D-40D4-BEE3-5E0D59A58B7D}" srcOrd="2" destOrd="0" presId="urn:microsoft.com/office/officeart/2005/8/layout/orgChart1"/>
    <dgm:cxn modelId="{C2B79F9A-217B-4F99-96D9-DA5941955845}" type="presParOf" srcId="{FCBBACDD-F66D-40D4-BEE3-5E0D59A58B7D}" destId="{B464F732-0BB9-47DC-9A3E-AAEADAA789AE}" srcOrd="0" destOrd="0" presId="urn:microsoft.com/office/officeart/2005/8/layout/orgChart1"/>
    <dgm:cxn modelId="{04C5FD9C-E959-464F-BA3F-4B28C5C10211}" type="presParOf" srcId="{FCBBACDD-F66D-40D4-BEE3-5E0D59A58B7D}" destId="{DE87EB26-3778-4623-98DA-3A7AFEA9A067}" srcOrd="1" destOrd="0" presId="urn:microsoft.com/office/officeart/2005/8/layout/orgChart1"/>
    <dgm:cxn modelId="{6623F0C5-4D81-47F0-B22F-428C74A5CDE2}" type="presParOf" srcId="{DE87EB26-3778-4623-98DA-3A7AFEA9A067}" destId="{47680027-9CFC-4B78-9454-F7531B679A5F}" srcOrd="0" destOrd="0" presId="urn:microsoft.com/office/officeart/2005/8/layout/orgChart1"/>
    <dgm:cxn modelId="{87480181-E81F-4440-89DB-4572A52088AD}" type="presParOf" srcId="{47680027-9CFC-4B78-9454-F7531B679A5F}" destId="{31FB31A4-FEEA-4E3C-ADBE-1F3C915CC9F1}" srcOrd="0" destOrd="0" presId="urn:microsoft.com/office/officeart/2005/8/layout/orgChart1"/>
    <dgm:cxn modelId="{DF8B3409-3ED0-4F5E-B212-E9FAE6705804}" type="presParOf" srcId="{47680027-9CFC-4B78-9454-F7531B679A5F}" destId="{F1A300A7-2B7B-4BA5-99B1-D490DAC7860A}" srcOrd="1" destOrd="0" presId="urn:microsoft.com/office/officeart/2005/8/layout/orgChart1"/>
    <dgm:cxn modelId="{81E7EF55-C0CE-4649-9CAA-7999A6E5C520}" type="presParOf" srcId="{DE87EB26-3778-4623-98DA-3A7AFEA9A067}" destId="{A43A7A5F-D839-4950-AF91-33102652B005}" srcOrd="1" destOrd="0" presId="urn:microsoft.com/office/officeart/2005/8/layout/orgChart1"/>
    <dgm:cxn modelId="{830AA653-CF72-4608-94BD-405BAF57F2B2}" type="presParOf" srcId="{DE87EB26-3778-4623-98DA-3A7AFEA9A067}" destId="{0860F42D-DCB9-4FE2-B58F-C37A9D8DB00B}" srcOrd="2" destOrd="0" presId="urn:microsoft.com/office/officeart/2005/8/layout/orgChar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9CE945-7FBD-4189-89A6-AA94CF111B7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DEEF5AC8-8727-40EC-935A-46A83CBC35FF}">
      <dgm:prSet/>
      <dgm:spPr/>
      <dgm:t>
        <a:bodyPr/>
        <a:lstStyle/>
        <a:p>
          <a:pPr>
            <a:lnSpc>
              <a:spcPct val="100000"/>
            </a:lnSpc>
          </a:pPr>
          <a:r>
            <a:rPr lang="en-US"/>
            <a:t>Added: Timely log in</a:t>
          </a:r>
        </a:p>
      </dgm:t>
    </dgm:pt>
    <dgm:pt modelId="{7DF56280-F066-4770-B93D-35E30A2BC650}" type="parTrans" cxnId="{223DDE97-72DC-4E9E-A145-3A6F1F494CFF}">
      <dgm:prSet/>
      <dgm:spPr/>
      <dgm:t>
        <a:bodyPr/>
        <a:lstStyle/>
        <a:p>
          <a:endParaRPr lang="en-US"/>
        </a:p>
      </dgm:t>
    </dgm:pt>
    <dgm:pt modelId="{9230B0EA-0919-49A6-8049-3BA980BF8C68}" type="sibTrans" cxnId="{223DDE97-72DC-4E9E-A145-3A6F1F494CFF}">
      <dgm:prSet/>
      <dgm:spPr/>
      <dgm:t>
        <a:bodyPr/>
        <a:lstStyle/>
        <a:p>
          <a:endParaRPr lang="en-US"/>
        </a:p>
      </dgm:t>
    </dgm:pt>
    <dgm:pt modelId="{6BDF3A68-63CE-4AC6-A385-339A144639D5}">
      <dgm:prSet/>
      <dgm:spPr/>
      <dgm:t>
        <a:bodyPr/>
        <a:lstStyle/>
        <a:p>
          <a:pPr>
            <a:lnSpc>
              <a:spcPct val="100000"/>
            </a:lnSpc>
          </a:pPr>
          <a:r>
            <a:rPr lang="en-US"/>
            <a:t>Added: Successful completion of training </a:t>
          </a:r>
        </a:p>
      </dgm:t>
    </dgm:pt>
    <dgm:pt modelId="{2CF90B02-1D9E-406E-8C28-C16C008D02E3}" type="parTrans" cxnId="{6EC03BF7-2FB7-4081-A2FF-4DA96236A50E}">
      <dgm:prSet/>
      <dgm:spPr/>
      <dgm:t>
        <a:bodyPr/>
        <a:lstStyle/>
        <a:p>
          <a:endParaRPr lang="en-US"/>
        </a:p>
      </dgm:t>
    </dgm:pt>
    <dgm:pt modelId="{B5E8DA1E-14AD-4237-AE08-D9122337595D}" type="sibTrans" cxnId="{6EC03BF7-2FB7-4081-A2FF-4DA96236A50E}">
      <dgm:prSet/>
      <dgm:spPr/>
      <dgm:t>
        <a:bodyPr/>
        <a:lstStyle/>
        <a:p>
          <a:endParaRPr lang="en-US"/>
        </a:p>
      </dgm:t>
    </dgm:pt>
    <dgm:pt modelId="{0BF37D6D-FA4A-4548-8648-9F31464107C6}">
      <dgm:prSet/>
      <dgm:spPr/>
      <dgm:t>
        <a:bodyPr/>
        <a:lstStyle/>
        <a:p>
          <a:pPr>
            <a:lnSpc>
              <a:spcPct val="100000"/>
            </a:lnSpc>
          </a:pPr>
          <a:r>
            <a:rPr lang="en-US"/>
            <a:t>Added: Annual Security Training Requirement</a:t>
          </a:r>
        </a:p>
      </dgm:t>
    </dgm:pt>
    <dgm:pt modelId="{452475DC-F72D-44B8-9A93-31B2E432BDD4}" type="parTrans" cxnId="{CE6B1091-A0DF-48B3-AE30-830EED3E17B8}">
      <dgm:prSet/>
      <dgm:spPr/>
      <dgm:t>
        <a:bodyPr/>
        <a:lstStyle/>
        <a:p>
          <a:endParaRPr lang="en-US"/>
        </a:p>
      </dgm:t>
    </dgm:pt>
    <dgm:pt modelId="{8C264F5E-7D5E-4AF8-B155-274FD58B8290}" type="sibTrans" cxnId="{CE6B1091-A0DF-48B3-AE30-830EED3E17B8}">
      <dgm:prSet/>
      <dgm:spPr/>
      <dgm:t>
        <a:bodyPr/>
        <a:lstStyle/>
        <a:p>
          <a:endParaRPr lang="en-US"/>
        </a:p>
      </dgm:t>
    </dgm:pt>
    <dgm:pt modelId="{36AA6D4F-2C61-4016-A2E9-0B9C841A5859}">
      <dgm:prSet/>
      <dgm:spPr/>
      <dgm:t>
        <a:bodyPr/>
        <a:lstStyle/>
        <a:p>
          <a:pPr>
            <a:lnSpc>
              <a:spcPct val="100000"/>
            </a:lnSpc>
          </a:pPr>
          <a:r>
            <a:rPr lang="en-US"/>
            <a:t>Added: Recertification Training</a:t>
          </a:r>
        </a:p>
      </dgm:t>
    </dgm:pt>
    <dgm:pt modelId="{BE48FCEB-BA10-42D5-8D5C-65C4009B857A}" type="parTrans" cxnId="{A721929E-7D93-4D3D-B3BC-7E5A7BED195E}">
      <dgm:prSet/>
      <dgm:spPr/>
      <dgm:t>
        <a:bodyPr/>
        <a:lstStyle/>
        <a:p>
          <a:endParaRPr lang="en-US"/>
        </a:p>
      </dgm:t>
    </dgm:pt>
    <dgm:pt modelId="{90F1EFC3-68D6-4F4D-A728-8645B3B4CE2A}" type="sibTrans" cxnId="{A721929E-7D93-4D3D-B3BC-7E5A7BED195E}">
      <dgm:prSet/>
      <dgm:spPr/>
      <dgm:t>
        <a:bodyPr/>
        <a:lstStyle/>
        <a:p>
          <a:endParaRPr lang="en-US"/>
        </a:p>
      </dgm:t>
    </dgm:pt>
    <dgm:pt modelId="{4FDC9ECB-6065-4FE9-830D-8D552FC9DCE6}">
      <dgm:prSet/>
      <dgm:spPr/>
      <dgm:t>
        <a:bodyPr/>
        <a:lstStyle/>
        <a:p>
          <a:pPr>
            <a:lnSpc>
              <a:spcPct val="100000"/>
            </a:lnSpc>
          </a:pPr>
          <a:r>
            <a:rPr lang="en-US"/>
            <a:t>Added: HMIS Training as Remedial Training</a:t>
          </a:r>
        </a:p>
      </dgm:t>
    </dgm:pt>
    <dgm:pt modelId="{F0BED361-E61F-4B67-A149-E2AE9087CED8}" type="parTrans" cxnId="{037C1BF0-F33D-456B-816B-95CBE514BCC4}">
      <dgm:prSet/>
      <dgm:spPr/>
      <dgm:t>
        <a:bodyPr/>
        <a:lstStyle/>
        <a:p>
          <a:endParaRPr lang="en-US"/>
        </a:p>
      </dgm:t>
    </dgm:pt>
    <dgm:pt modelId="{CDAF5188-711B-46F2-B255-431B70840BEA}" type="sibTrans" cxnId="{037C1BF0-F33D-456B-816B-95CBE514BCC4}">
      <dgm:prSet/>
      <dgm:spPr/>
      <dgm:t>
        <a:bodyPr/>
        <a:lstStyle/>
        <a:p>
          <a:endParaRPr lang="en-US"/>
        </a:p>
      </dgm:t>
    </dgm:pt>
    <dgm:pt modelId="{CF840F24-7D56-4A06-A5E6-3DAB28929FA6}" type="pres">
      <dgm:prSet presAssocID="{B09CE945-7FBD-4189-89A6-AA94CF111B7C}" presName="root" presStyleCnt="0">
        <dgm:presLayoutVars>
          <dgm:dir/>
          <dgm:resizeHandles val="exact"/>
        </dgm:presLayoutVars>
      </dgm:prSet>
      <dgm:spPr/>
    </dgm:pt>
    <dgm:pt modelId="{A855AB76-E43D-4596-855C-6FB07956E708}" type="pres">
      <dgm:prSet presAssocID="{DEEF5AC8-8727-40EC-935A-46A83CBC35FF}" presName="compNode" presStyleCnt="0"/>
      <dgm:spPr/>
    </dgm:pt>
    <dgm:pt modelId="{2F943348-DE67-4EF7-93D2-E97212CA4E8A}" type="pres">
      <dgm:prSet presAssocID="{DEEF5AC8-8727-40EC-935A-46A83CBC35F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BD1601F4-994C-4D44-847B-05DC2209C364}" type="pres">
      <dgm:prSet presAssocID="{DEEF5AC8-8727-40EC-935A-46A83CBC35FF}" presName="spaceRect" presStyleCnt="0"/>
      <dgm:spPr/>
    </dgm:pt>
    <dgm:pt modelId="{D30E42BA-81B0-426E-9FAB-67D03C612B10}" type="pres">
      <dgm:prSet presAssocID="{DEEF5AC8-8727-40EC-935A-46A83CBC35FF}" presName="textRect" presStyleLbl="revTx" presStyleIdx="0" presStyleCnt="5">
        <dgm:presLayoutVars>
          <dgm:chMax val="1"/>
          <dgm:chPref val="1"/>
        </dgm:presLayoutVars>
      </dgm:prSet>
      <dgm:spPr/>
    </dgm:pt>
    <dgm:pt modelId="{8EC216D3-710A-4C42-B451-7573D2E41B4D}" type="pres">
      <dgm:prSet presAssocID="{9230B0EA-0919-49A6-8049-3BA980BF8C68}" presName="sibTrans" presStyleCnt="0"/>
      <dgm:spPr/>
    </dgm:pt>
    <dgm:pt modelId="{517237CE-0E5A-47FD-9B54-09EE69C6B8E0}" type="pres">
      <dgm:prSet presAssocID="{6BDF3A68-63CE-4AC6-A385-339A144639D5}" presName="compNode" presStyleCnt="0"/>
      <dgm:spPr/>
    </dgm:pt>
    <dgm:pt modelId="{A42E0695-041D-4803-972A-A122F7D4FBAE}" type="pres">
      <dgm:prSet presAssocID="{6BDF3A68-63CE-4AC6-A385-339A144639D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a:ext>
      </dgm:extLst>
    </dgm:pt>
    <dgm:pt modelId="{C8474452-EC17-43F0-B8A4-CE0D1CA61D9C}" type="pres">
      <dgm:prSet presAssocID="{6BDF3A68-63CE-4AC6-A385-339A144639D5}" presName="spaceRect" presStyleCnt="0"/>
      <dgm:spPr/>
    </dgm:pt>
    <dgm:pt modelId="{7775428E-F0E3-40D7-A584-1C022D263C71}" type="pres">
      <dgm:prSet presAssocID="{6BDF3A68-63CE-4AC6-A385-339A144639D5}" presName="textRect" presStyleLbl="revTx" presStyleIdx="1" presStyleCnt="5">
        <dgm:presLayoutVars>
          <dgm:chMax val="1"/>
          <dgm:chPref val="1"/>
        </dgm:presLayoutVars>
      </dgm:prSet>
      <dgm:spPr/>
    </dgm:pt>
    <dgm:pt modelId="{52FD93FC-0F54-4DC3-AB42-EDDDAD4B063E}" type="pres">
      <dgm:prSet presAssocID="{B5E8DA1E-14AD-4237-AE08-D9122337595D}" presName="sibTrans" presStyleCnt="0"/>
      <dgm:spPr/>
    </dgm:pt>
    <dgm:pt modelId="{DF596FDE-0698-4D4A-90DB-EEB3A9B97F10}" type="pres">
      <dgm:prSet presAssocID="{0BF37D6D-FA4A-4548-8648-9F31464107C6}" presName="compNode" presStyleCnt="0"/>
      <dgm:spPr/>
    </dgm:pt>
    <dgm:pt modelId="{C6AE59B2-B326-41BC-8DAD-980D188E5DEB}" type="pres">
      <dgm:prSet presAssocID="{0BF37D6D-FA4A-4548-8648-9F31464107C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548DD57D-E33C-4EBD-8C7A-B6AC836E0E55}" type="pres">
      <dgm:prSet presAssocID="{0BF37D6D-FA4A-4548-8648-9F31464107C6}" presName="spaceRect" presStyleCnt="0"/>
      <dgm:spPr/>
    </dgm:pt>
    <dgm:pt modelId="{1DB25E02-B6C0-497B-965B-42B8DB399724}" type="pres">
      <dgm:prSet presAssocID="{0BF37D6D-FA4A-4548-8648-9F31464107C6}" presName="textRect" presStyleLbl="revTx" presStyleIdx="2" presStyleCnt="5">
        <dgm:presLayoutVars>
          <dgm:chMax val="1"/>
          <dgm:chPref val="1"/>
        </dgm:presLayoutVars>
      </dgm:prSet>
      <dgm:spPr/>
    </dgm:pt>
    <dgm:pt modelId="{EBD317A6-8FBC-416D-A9EE-96264E13CC7E}" type="pres">
      <dgm:prSet presAssocID="{8C264F5E-7D5E-4AF8-B155-274FD58B8290}" presName="sibTrans" presStyleCnt="0"/>
      <dgm:spPr/>
    </dgm:pt>
    <dgm:pt modelId="{D7C4A401-600B-4176-A9EB-5E8E2812CE99}" type="pres">
      <dgm:prSet presAssocID="{36AA6D4F-2C61-4016-A2E9-0B9C841A5859}" presName="compNode" presStyleCnt="0"/>
      <dgm:spPr/>
    </dgm:pt>
    <dgm:pt modelId="{5DF38026-D30E-4ECD-AF7E-34A325F27CF6}" type="pres">
      <dgm:prSet presAssocID="{36AA6D4F-2C61-4016-A2E9-0B9C841A585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n"/>
        </a:ext>
      </dgm:extLst>
    </dgm:pt>
    <dgm:pt modelId="{D3B801DD-9E50-4573-9357-B4643D388ABB}" type="pres">
      <dgm:prSet presAssocID="{36AA6D4F-2C61-4016-A2E9-0B9C841A5859}" presName="spaceRect" presStyleCnt="0"/>
      <dgm:spPr/>
    </dgm:pt>
    <dgm:pt modelId="{FA6927B7-0660-4F5D-95A6-82249FFC300E}" type="pres">
      <dgm:prSet presAssocID="{36AA6D4F-2C61-4016-A2E9-0B9C841A5859}" presName="textRect" presStyleLbl="revTx" presStyleIdx="3" presStyleCnt="5">
        <dgm:presLayoutVars>
          <dgm:chMax val="1"/>
          <dgm:chPref val="1"/>
        </dgm:presLayoutVars>
      </dgm:prSet>
      <dgm:spPr/>
    </dgm:pt>
    <dgm:pt modelId="{A9B15FA8-D2A6-4404-B607-EC8947E66977}" type="pres">
      <dgm:prSet presAssocID="{90F1EFC3-68D6-4F4D-A728-8645B3B4CE2A}" presName="sibTrans" presStyleCnt="0"/>
      <dgm:spPr/>
    </dgm:pt>
    <dgm:pt modelId="{BA0EAD14-DC89-4F7D-AB86-02D0ADAF089E}" type="pres">
      <dgm:prSet presAssocID="{4FDC9ECB-6065-4FE9-830D-8D552FC9DCE6}" presName="compNode" presStyleCnt="0"/>
      <dgm:spPr/>
    </dgm:pt>
    <dgm:pt modelId="{DA610794-F70E-4B0D-B233-BBB27738B46D}" type="pres">
      <dgm:prSet presAssocID="{4FDC9ECB-6065-4FE9-830D-8D552FC9DCE6}"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aptop"/>
        </a:ext>
      </dgm:extLst>
    </dgm:pt>
    <dgm:pt modelId="{CBC1E6D4-D9BB-472A-ADCD-03C607FC91DD}" type="pres">
      <dgm:prSet presAssocID="{4FDC9ECB-6065-4FE9-830D-8D552FC9DCE6}" presName="spaceRect" presStyleCnt="0"/>
      <dgm:spPr/>
    </dgm:pt>
    <dgm:pt modelId="{2B980C1D-AC4F-4B29-A5F2-DEB9930C9103}" type="pres">
      <dgm:prSet presAssocID="{4FDC9ECB-6065-4FE9-830D-8D552FC9DCE6}" presName="textRect" presStyleLbl="revTx" presStyleIdx="4" presStyleCnt="5">
        <dgm:presLayoutVars>
          <dgm:chMax val="1"/>
          <dgm:chPref val="1"/>
        </dgm:presLayoutVars>
      </dgm:prSet>
      <dgm:spPr/>
    </dgm:pt>
  </dgm:ptLst>
  <dgm:cxnLst>
    <dgm:cxn modelId="{00888E16-CA16-4AFD-B1B1-2E056CE58E02}" type="presOf" srcId="{B09CE945-7FBD-4189-89A6-AA94CF111B7C}" destId="{CF840F24-7D56-4A06-A5E6-3DAB28929FA6}" srcOrd="0" destOrd="0" presId="urn:microsoft.com/office/officeart/2018/2/layout/IconLabelList"/>
    <dgm:cxn modelId="{F1D4553A-CF4F-4CDE-B5B6-019DCE7E547F}" type="presOf" srcId="{0BF37D6D-FA4A-4548-8648-9F31464107C6}" destId="{1DB25E02-B6C0-497B-965B-42B8DB399724}" srcOrd="0" destOrd="0" presId="urn:microsoft.com/office/officeart/2018/2/layout/IconLabelList"/>
    <dgm:cxn modelId="{77AB7553-3CF2-488E-9BE1-41A80BB72DD2}" type="presOf" srcId="{6BDF3A68-63CE-4AC6-A385-339A144639D5}" destId="{7775428E-F0E3-40D7-A584-1C022D263C71}" srcOrd="0" destOrd="0" presId="urn:microsoft.com/office/officeart/2018/2/layout/IconLabelList"/>
    <dgm:cxn modelId="{E83D7986-EBFB-476D-BB55-916FE0F11774}" type="presOf" srcId="{4FDC9ECB-6065-4FE9-830D-8D552FC9DCE6}" destId="{2B980C1D-AC4F-4B29-A5F2-DEB9930C9103}" srcOrd="0" destOrd="0" presId="urn:microsoft.com/office/officeart/2018/2/layout/IconLabelList"/>
    <dgm:cxn modelId="{CE6B1091-A0DF-48B3-AE30-830EED3E17B8}" srcId="{B09CE945-7FBD-4189-89A6-AA94CF111B7C}" destId="{0BF37D6D-FA4A-4548-8648-9F31464107C6}" srcOrd="2" destOrd="0" parTransId="{452475DC-F72D-44B8-9A93-31B2E432BDD4}" sibTransId="{8C264F5E-7D5E-4AF8-B155-274FD58B8290}"/>
    <dgm:cxn modelId="{223DDE97-72DC-4E9E-A145-3A6F1F494CFF}" srcId="{B09CE945-7FBD-4189-89A6-AA94CF111B7C}" destId="{DEEF5AC8-8727-40EC-935A-46A83CBC35FF}" srcOrd="0" destOrd="0" parTransId="{7DF56280-F066-4770-B93D-35E30A2BC650}" sibTransId="{9230B0EA-0919-49A6-8049-3BA980BF8C68}"/>
    <dgm:cxn modelId="{A721929E-7D93-4D3D-B3BC-7E5A7BED195E}" srcId="{B09CE945-7FBD-4189-89A6-AA94CF111B7C}" destId="{36AA6D4F-2C61-4016-A2E9-0B9C841A5859}" srcOrd="3" destOrd="0" parTransId="{BE48FCEB-BA10-42D5-8D5C-65C4009B857A}" sibTransId="{90F1EFC3-68D6-4F4D-A728-8645B3B4CE2A}"/>
    <dgm:cxn modelId="{6784EEC7-1780-4F74-AB7E-4433417CC267}" type="presOf" srcId="{36AA6D4F-2C61-4016-A2E9-0B9C841A5859}" destId="{FA6927B7-0660-4F5D-95A6-82249FFC300E}" srcOrd="0" destOrd="0" presId="urn:microsoft.com/office/officeart/2018/2/layout/IconLabelList"/>
    <dgm:cxn modelId="{64BF20EC-BCCE-4EE4-867D-C786974F2A54}" type="presOf" srcId="{DEEF5AC8-8727-40EC-935A-46A83CBC35FF}" destId="{D30E42BA-81B0-426E-9FAB-67D03C612B10}" srcOrd="0" destOrd="0" presId="urn:microsoft.com/office/officeart/2018/2/layout/IconLabelList"/>
    <dgm:cxn modelId="{037C1BF0-F33D-456B-816B-95CBE514BCC4}" srcId="{B09CE945-7FBD-4189-89A6-AA94CF111B7C}" destId="{4FDC9ECB-6065-4FE9-830D-8D552FC9DCE6}" srcOrd="4" destOrd="0" parTransId="{F0BED361-E61F-4B67-A149-E2AE9087CED8}" sibTransId="{CDAF5188-711B-46F2-B255-431B70840BEA}"/>
    <dgm:cxn modelId="{6EC03BF7-2FB7-4081-A2FF-4DA96236A50E}" srcId="{B09CE945-7FBD-4189-89A6-AA94CF111B7C}" destId="{6BDF3A68-63CE-4AC6-A385-339A144639D5}" srcOrd="1" destOrd="0" parTransId="{2CF90B02-1D9E-406E-8C28-C16C008D02E3}" sibTransId="{B5E8DA1E-14AD-4237-AE08-D9122337595D}"/>
    <dgm:cxn modelId="{E0209EB8-0DEE-4399-BFD5-79682EB45FC8}" type="presParOf" srcId="{CF840F24-7D56-4A06-A5E6-3DAB28929FA6}" destId="{A855AB76-E43D-4596-855C-6FB07956E708}" srcOrd="0" destOrd="0" presId="urn:microsoft.com/office/officeart/2018/2/layout/IconLabelList"/>
    <dgm:cxn modelId="{7E8D928B-2DEB-40FF-8CA4-050321E5B9AB}" type="presParOf" srcId="{A855AB76-E43D-4596-855C-6FB07956E708}" destId="{2F943348-DE67-4EF7-93D2-E97212CA4E8A}" srcOrd="0" destOrd="0" presId="urn:microsoft.com/office/officeart/2018/2/layout/IconLabelList"/>
    <dgm:cxn modelId="{C83ED603-CDE3-443F-8D24-54AB5D34620B}" type="presParOf" srcId="{A855AB76-E43D-4596-855C-6FB07956E708}" destId="{BD1601F4-994C-4D44-847B-05DC2209C364}" srcOrd="1" destOrd="0" presId="urn:microsoft.com/office/officeart/2018/2/layout/IconLabelList"/>
    <dgm:cxn modelId="{6DB64F4D-E121-4AB0-AE66-A87DDB17D595}" type="presParOf" srcId="{A855AB76-E43D-4596-855C-6FB07956E708}" destId="{D30E42BA-81B0-426E-9FAB-67D03C612B10}" srcOrd="2" destOrd="0" presId="urn:microsoft.com/office/officeart/2018/2/layout/IconLabelList"/>
    <dgm:cxn modelId="{504ACD49-E6B2-498D-BF47-E1DA48DB694D}" type="presParOf" srcId="{CF840F24-7D56-4A06-A5E6-3DAB28929FA6}" destId="{8EC216D3-710A-4C42-B451-7573D2E41B4D}" srcOrd="1" destOrd="0" presId="urn:microsoft.com/office/officeart/2018/2/layout/IconLabelList"/>
    <dgm:cxn modelId="{AFD9A46D-1FC3-4C31-B430-CA515030DE06}" type="presParOf" srcId="{CF840F24-7D56-4A06-A5E6-3DAB28929FA6}" destId="{517237CE-0E5A-47FD-9B54-09EE69C6B8E0}" srcOrd="2" destOrd="0" presId="urn:microsoft.com/office/officeart/2018/2/layout/IconLabelList"/>
    <dgm:cxn modelId="{3AA1130E-3ED1-423A-9C48-4E2DA11D198B}" type="presParOf" srcId="{517237CE-0E5A-47FD-9B54-09EE69C6B8E0}" destId="{A42E0695-041D-4803-972A-A122F7D4FBAE}" srcOrd="0" destOrd="0" presId="urn:microsoft.com/office/officeart/2018/2/layout/IconLabelList"/>
    <dgm:cxn modelId="{F71754A2-7B48-49A6-95F3-A14F276E5D99}" type="presParOf" srcId="{517237CE-0E5A-47FD-9B54-09EE69C6B8E0}" destId="{C8474452-EC17-43F0-B8A4-CE0D1CA61D9C}" srcOrd="1" destOrd="0" presId="urn:microsoft.com/office/officeart/2018/2/layout/IconLabelList"/>
    <dgm:cxn modelId="{4F0AD4E3-01E3-4454-91C9-F67E720DA751}" type="presParOf" srcId="{517237CE-0E5A-47FD-9B54-09EE69C6B8E0}" destId="{7775428E-F0E3-40D7-A584-1C022D263C71}" srcOrd="2" destOrd="0" presId="urn:microsoft.com/office/officeart/2018/2/layout/IconLabelList"/>
    <dgm:cxn modelId="{3A005627-90C5-4121-A9F6-EB4A01C26320}" type="presParOf" srcId="{CF840F24-7D56-4A06-A5E6-3DAB28929FA6}" destId="{52FD93FC-0F54-4DC3-AB42-EDDDAD4B063E}" srcOrd="3" destOrd="0" presId="urn:microsoft.com/office/officeart/2018/2/layout/IconLabelList"/>
    <dgm:cxn modelId="{DA918FB8-B71F-40BF-AA6D-500D2D3BD5BD}" type="presParOf" srcId="{CF840F24-7D56-4A06-A5E6-3DAB28929FA6}" destId="{DF596FDE-0698-4D4A-90DB-EEB3A9B97F10}" srcOrd="4" destOrd="0" presId="urn:microsoft.com/office/officeart/2018/2/layout/IconLabelList"/>
    <dgm:cxn modelId="{DE5F24D6-CACF-4830-B0E7-B5D40346D1DB}" type="presParOf" srcId="{DF596FDE-0698-4D4A-90DB-EEB3A9B97F10}" destId="{C6AE59B2-B326-41BC-8DAD-980D188E5DEB}" srcOrd="0" destOrd="0" presId="urn:microsoft.com/office/officeart/2018/2/layout/IconLabelList"/>
    <dgm:cxn modelId="{4F1FE455-FCDF-406A-9727-9F784016CCF6}" type="presParOf" srcId="{DF596FDE-0698-4D4A-90DB-EEB3A9B97F10}" destId="{548DD57D-E33C-4EBD-8C7A-B6AC836E0E55}" srcOrd="1" destOrd="0" presId="urn:microsoft.com/office/officeart/2018/2/layout/IconLabelList"/>
    <dgm:cxn modelId="{FBAC26EF-35CC-4C30-BFB6-BD6A03A7A2F5}" type="presParOf" srcId="{DF596FDE-0698-4D4A-90DB-EEB3A9B97F10}" destId="{1DB25E02-B6C0-497B-965B-42B8DB399724}" srcOrd="2" destOrd="0" presId="urn:microsoft.com/office/officeart/2018/2/layout/IconLabelList"/>
    <dgm:cxn modelId="{77A6377B-BB91-45A0-886A-6522B316D930}" type="presParOf" srcId="{CF840F24-7D56-4A06-A5E6-3DAB28929FA6}" destId="{EBD317A6-8FBC-416D-A9EE-96264E13CC7E}" srcOrd="5" destOrd="0" presId="urn:microsoft.com/office/officeart/2018/2/layout/IconLabelList"/>
    <dgm:cxn modelId="{04841FFA-7506-41B7-8C54-8CDED6A364EA}" type="presParOf" srcId="{CF840F24-7D56-4A06-A5E6-3DAB28929FA6}" destId="{D7C4A401-600B-4176-A9EB-5E8E2812CE99}" srcOrd="6" destOrd="0" presId="urn:microsoft.com/office/officeart/2018/2/layout/IconLabelList"/>
    <dgm:cxn modelId="{61382193-EBE9-4A49-9251-502C8B9789CA}" type="presParOf" srcId="{D7C4A401-600B-4176-A9EB-5E8E2812CE99}" destId="{5DF38026-D30E-4ECD-AF7E-34A325F27CF6}" srcOrd="0" destOrd="0" presId="urn:microsoft.com/office/officeart/2018/2/layout/IconLabelList"/>
    <dgm:cxn modelId="{016D9CBB-8A41-4856-89CC-72491117F2CA}" type="presParOf" srcId="{D7C4A401-600B-4176-A9EB-5E8E2812CE99}" destId="{D3B801DD-9E50-4573-9357-B4643D388ABB}" srcOrd="1" destOrd="0" presId="urn:microsoft.com/office/officeart/2018/2/layout/IconLabelList"/>
    <dgm:cxn modelId="{995B03D5-F0E2-44BC-8C0C-4ECD932760B8}" type="presParOf" srcId="{D7C4A401-600B-4176-A9EB-5E8E2812CE99}" destId="{FA6927B7-0660-4F5D-95A6-82249FFC300E}" srcOrd="2" destOrd="0" presId="urn:microsoft.com/office/officeart/2018/2/layout/IconLabelList"/>
    <dgm:cxn modelId="{63833A1D-2B35-495C-90F9-5F2577F3E202}" type="presParOf" srcId="{CF840F24-7D56-4A06-A5E6-3DAB28929FA6}" destId="{A9B15FA8-D2A6-4404-B607-EC8947E66977}" srcOrd="7" destOrd="0" presId="urn:microsoft.com/office/officeart/2018/2/layout/IconLabelList"/>
    <dgm:cxn modelId="{B06B6A76-360C-4983-AB04-28727EC45CB3}" type="presParOf" srcId="{CF840F24-7D56-4A06-A5E6-3DAB28929FA6}" destId="{BA0EAD14-DC89-4F7D-AB86-02D0ADAF089E}" srcOrd="8" destOrd="0" presId="urn:microsoft.com/office/officeart/2018/2/layout/IconLabelList"/>
    <dgm:cxn modelId="{D24F41B8-47E1-4E61-9AD7-4F5CCBB41116}" type="presParOf" srcId="{BA0EAD14-DC89-4F7D-AB86-02D0ADAF089E}" destId="{DA610794-F70E-4B0D-B233-BBB27738B46D}" srcOrd="0" destOrd="0" presId="urn:microsoft.com/office/officeart/2018/2/layout/IconLabelList"/>
    <dgm:cxn modelId="{E64D2E7E-1DB1-4CF4-A38C-44600241BEC2}" type="presParOf" srcId="{BA0EAD14-DC89-4F7D-AB86-02D0ADAF089E}" destId="{CBC1E6D4-D9BB-472A-ADCD-03C607FC91DD}" srcOrd="1" destOrd="0" presId="urn:microsoft.com/office/officeart/2018/2/layout/IconLabelList"/>
    <dgm:cxn modelId="{F7D228D0-A98A-4B13-8F7A-EAEBB72151E0}" type="presParOf" srcId="{BA0EAD14-DC89-4F7D-AB86-02D0ADAF089E}" destId="{2B980C1D-AC4F-4B29-A5F2-DEB9930C910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6E552E-574D-4CE7-BB91-CEA8DB714983}" type="doc">
      <dgm:prSet loTypeId="urn:microsoft.com/office/officeart/2018/2/layout/IconVerticalSolidList" loCatId="icon" qsTypeId="urn:microsoft.com/office/officeart/2005/8/quickstyle/simple4" qsCatId="simple" csTypeId="urn:microsoft.com/office/officeart/2005/8/colors/accent3_2" csCatId="accent3" phldr="1"/>
      <dgm:spPr/>
    </dgm:pt>
    <dgm:pt modelId="{612105FD-CFDC-44B5-BE0D-2762CA9B786B}">
      <dgm:prSet phldrT="[Text]"/>
      <dgm:spPr/>
      <dgm:t>
        <a:bodyPr/>
        <a:lstStyle/>
        <a:p>
          <a:pPr>
            <a:lnSpc>
              <a:spcPct val="100000"/>
            </a:lnSpc>
          </a:pPr>
          <a:r>
            <a:rPr lang="en-US" dirty="0"/>
            <a:t>30-day Suspension</a:t>
          </a:r>
        </a:p>
      </dgm:t>
    </dgm:pt>
    <dgm:pt modelId="{D8E60144-6D3D-43B2-902B-8C54DD4570BB}" type="parTrans" cxnId="{8F4D4C21-105B-44DC-BC10-EAF7CA2D03C1}">
      <dgm:prSet/>
      <dgm:spPr/>
      <dgm:t>
        <a:bodyPr/>
        <a:lstStyle/>
        <a:p>
          <a:endParaRPr lang="en-US"/>
        </a:p>
      </dgm:t>
    </dgm:pt>
    <dgm:pt modelId="{657730B8-64A3-45E9-ABFC-2B07454D746F}" type="sibTrans" cxnId="{8F4D4C21-105B-44DC-BC10-EAF7CA2D03C1}">
      <dgm:prSet/>
      <dgm:spPr/>
      <dgm:t>
        <a:bodyPr/>
        <a:lstStyle/>
        <a:p>
          <a:endParaRPr lang="en-US"/>
        </a:p>
      </dgm:t>
    </dgm:pt>
    <dgm:pt modelId="{B74FF978-3D89-47F0-B532-4F819DB96DFF}">
      <dgm:prSet phldrT="[Text]"/>
      <dgm:spPr/>
      <dgm:t>
        <a:bodyPr/>
        <a:lstStyle/>
        <a:p>
          <a:pPr>
            <a:lnSpc>
              <a:spcPct val="100000"/>
            </a:lnSpc>
          </a:pPr>
          <a:r>
            <a:rPr lang="en-US" dirty="0"/>
            <a:t>Possibility of Shortened Suspension</a:t>
          </a:r>
        </a:p>
      </dgm:t>
    </dgm:pt>
    <dgm:pt modelId="{460EA16E-70CE-452A-9266-102E7997310B}" type="parTrans" cxnId="{85C6BE25-7F1D-4C4E-8A8D-5AEC85511FE7}">
      <dgm:prSet/>
      <dgm:spPr/>
      <dgm:t>
        <a:bodyPr/>
        <a:lstStyle/>
        <a:p>
          <a:endParaRPr lang="en-US"/>
        </a:p>
      </dgm:t>
    </dgm:pt>
    <dgm:pt modelId="{51E2647C-81FA-41B1-991E-0F91046FBEA5}" type="sibTrans" cxnId="{85C6BE25-7F1D-4C4E-8A8D-5AEC85511FE7}">
      <dgm:prSet/>
      <dgm:spPr/>
      <dgm:t>
        <a:bodyPr/>
        <a:lstStyle/>
        <a:p>
          <a:endParaRPr lang="en-US"/>
        </a:p>
      </dgm:t>
    </dgm:pt>
    <dgm:pt modelId="{B1D17BEF-E167-4EC1-A076-8C905608E7A6}">
      <dgm:prSet phldrT="[Text]"/>
      <dgm:spPr/>
      <dgm:t>
        <a:bodyPr/>
        <a:lstStyle/>
        <a:p>
          <a:pPr>
            <a:lnSpc>
              <a:spcPct val="100000"/>
            </a:lnSpc>
          </a:pPr>
          <a:r>
            <a:rPr lang="en-US" dirty="0"/>
            <a:t>Training </a:t>
          </a:r>
        </a:p>
      </dgm:t>
    </dgm:pt>
    <dgm:pt modelId="{75AC894B-90C1-4BE4-B953-8C495B87ABEE}" type="parTrans" cxnId="{B2A9FFDA-41C1-4188-B8AC-A40555C3C21C}">
      <dgm:prSet/>
      <dgm:spPr/>
      <dgm:t>
        <a:bodyPr/>
        <a:lstStyle/>
        <a:p>
          <a:endParaRPr lang="en-US"/>
        </a:p>
      </dgm:t>
    </dgm:pt>
    <dgm:pt modelId="{336F16AC-32DF-494B-8CF4-CAFE094CC2D3}" type="sibTrans" cxnId="{B2A9FFDA-41C1-4188-B8AC-A40555C3C21C}">
      <dgm:prSet/>
      <dgm:spPr/>
      <dgm:t>
        <a:bodyPr/>
        <a:lstStyle/>
        <a:p>
          <a:endParaRPr lang="en-US"/>
        </a:p>
      </dgm:t>
    </dgm:pt>
    <dgm:pt modelId="{3124DBFF-9F8A-4FCF-982D-EDD36685B07A}" type="pres">
      <dgm:prSet presAssocID="{0D6E552E-574D-4CE7-BB91-CEA8DB714983}" presName="root" presStyleCnt="0">
        <dgm:presLayoutVars>
          <dgm:dir/>
          <dgm:resizeHandles val="exact"/>
        </dgm:presLayoutVars>
      </dgm:prSet>
      <dgm:spPr/>
    </dgm:pt>
    <dgm:pt modelId="{8DAF9F8F-3BD6-4A6F-8FFF-044A4AF330FA}" type="pres">
      <dgm:prSet presAssocID="{612105FD-CFDC-44B5-BE0D-2762CA9B786B}" presName="compNode" presStyleCnt="0"/>
      <dgm:spPr/>
    </dgm:pt>
    <dgm:pt modelId="{05957047-1465-44B2-B789-C816F42BE72B}" type="pres">
      <dgm:prSet presAssocID="{612105FD-CFDC-44B5-BE0D-2762CA9B786B}" presName="bgRect" presStyleLbl="bgShp" presStyleIdx="0" presStyleCnt="3"/>
      <dgm:spPr/>
    </dgm:pt>
    <dgm:pt modelId="{0BBE4EF4-2D52-46EC-9161-9B7A25406E86}" type="pres">
      <dgm:prSet presAssocID="{612105FD-CFDC-44B5-BE0D-2762CA9B78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o sign"/>
        </a:ext>
      </dgm:extLst>
    </dgm:pt>
    <dgm:pt modelId="{4F3E60B1-B1B2-4969-B6EE-2D582DF86558}" type="pres">
      <dgm:prSet presAssocID="{612105FD-CFDC-44B5-BE0D-2762CA9B786B}" presName="spaceRect" presStyleCnt="0"/>
      <dgm:spPr/>
    </dgm:pt>
    <dgm:pt modelId="{D1E5C1F6-C471-45FE-B980-16200E6A92BE}" type="pres">
      <dgm:prSet presAssocID="{612105FD-CFDC-44B5-BE0D-2762CA9B786B}" presName="parTx" presStyleLbl="revTx" presStyleIdx="0" presStyleCnt="3">
        <dgm:presLayoutVars>
          <dgm:chMax val="0"/>
          <dgm:chPref val="0"/>
        </dgm:presLayoutVars>
      </dgm:prSet>
      <dgm:spPr/>
    </dgm:pt>
    <dgm:pt modelId="{A26FB2AE-4096-48E4-91EE-F47CD184E508}" type="pres">
      <dgm:prSet presAssocID="{657730B8-64A3-45E9-ABFC-2B07454D746F}" presName="sibTrans" presStyleCnt="0"/>
      <dgm:spPr/>
    </dgm:pt>
    <dgm:pt modelId="{CC0594DE-01BD-4711-95AB-0E7BEEA299DE}" type="pres">
      <dgm:prSet presAssocID="{B74FF978-3D89-47F0-B532-4F819DB96DFF}" presName="compNode" presStyleCnt="0"/>
      <dgm:spPr/>
    </dgm:pt>
    <dgm:pt modelId="{95B893E9-C021-43D0-8F62-F9C8652A559C}" type="pres">
      <dgm:prSet presAssocID="{B74FF978-3D89-47F0-B532-4F819DB96DFF}" presName="bgRect" presStyleLbl="bgShp" presStyleIdx="1" presStyleCnt="3"/>
      <dgm:spPr/>
    </dgm:pt>
    <dgm:pt modelId="{F1FE3222-C134-447C-B851-52C2BC5C4B5A}" type="pres">
      <dgm:prSet presAssocID="{B74FF978-3D89-47F0-B532-4F819DB96DF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opwatch 25%"/>
        </a:ext>
      </dgm:extLst>
    </dgm:pt>
    <dgm:pt modelId="{550B81C2-B58E-43EE-813D-082BC1CA53DE}" type="pres">
      <dgm:prSet presAssocID="{B74FF978-3D89-47F0-B532-4F819DB96DFF}" presName="spaceRect" presStyleCnt="0"/>
      <dgm:spPr/>
    </dgm:pt>
    <dgm:pt modelId="{CE9F13C5-7E6D-4109-8CC0-7988B20DE8BD}" type="pres">
      <dgm:prSet presAssocID="{B74FF978-3D89-47F0-B532-4F819DB96DFF}" presName="parTx" presStyleLbl="revTx" presStyleIdx="1" presStyleCnt="3">
        <dgm:presLayoutVars>
          <dgm:chMax val="0"/>
          <dgm:chPref val="0"/>
        </dgm:presLayoutVars>
      </dgm:prSet>
      <dgm:spPr/>
    </dgm:pt>
    <dgm:pt modelId="{7C884540-6B8F-4539-862D-FC34D5920249}" type="pres">
      <dgm:prSet presAssocID="{51E2647C-81FA-41B1-991E-0F91046FBEA5}" presName="sibTrans" presStyleCnt="0"/>
      <dgm:spPr/>
    </dgm:pt>
    <dgm:pt modelId="{ADBC6A57-31ED-417D-8DD0-91E475E30CBA}" type="pres">
      <dgm:prSet presAssocID="{B1D17BEF-E167-4EC1-A076-8C905608E7A6}" presName="compNode" presStyleCnt="0"/>
      <dgm:spPr/>
    </dgm:pt>
    <dgm:pt modelId="{F16D9CD4-4F46-483F-BFC8-021CFF387522}" type="pres">
      <dgm:prSet presAssocID="{B1D17BEF-E167-4EC1-A076-8C905608E7A6}" presName="bgRect" presStyleLbl="bgShp" presStyleIdx="2" presStyleCnt="3"/>
      <dgm:spPr/>
    </dgm:pt>
    <dgm:pt modelId="{7C401ABA-6D2E-43D8-9B49-068845384E2F}" type="pres">
      <dgm:prSet presAssocID="{B1D17BEF-E167-4EC1-A076-8C905608E7A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852BB0ED-4644-4A48-A579-ABAB4F2B725B}" type="pres">
      <dgm:prSet presAssocID="{B1D17BEF-E167-4EC1-A076-8C905608E7A6}" presName="spaceRect" presStyleCnt="0"/>
      <dgm:spPr/>
    </dgm:pt>
    <dgm:pt modelId="{CBE6E2CA-03E6-457F-B705-37F4E1F21367}" type="pres">
      <dgm:prSet presAssocID="{B1D17BEF-E167-4EC1-A076-8C905608E7A6}" presName="parTx" presStyleLbl="revTx" presStyleIdx="2" presStyleCnt="3">
        <dgm:presLayoutVars>
          <dgm:chMax val="0"/>
          <dgm:chPref val="0"/>
        </dgm:presLayoutVars>
      </dgm:prSet>
      <dgm:spPr/>
    </dgm:pt>
  </dgm:ptLst>
  <dgm:cxnLst>
    <dgm:cxn modelId="{9753B710-A387-4500-90E4-DFC7BC2D6BE4}" type="presOf" srcId="{B74FF978-3D89-47F0-B532-4F819DB96DFF}" destId="{CE9F13C5-7E6D-4109-8CC0-7988B20DE8BD}" srcOrd="0" destOrd="0" presId="urn:microsoft.com/office/officeart/2018/2/layout/IconVerticalSolidList"/>
    <dgm:cxn modelId="{1201791B-96B3-48CB-983A-EE4922B3E65E}" type="presOf" srcId="{B1D17BEF-E167-4EC1-A076-8C905608E7A6}" destId="{CBE6E2CA-03E6-457F-B705-37F4E1F21367}" srcOrd="0" destOrd="0" presId="urn:microsoft.com/office/officeart/2018/2/layout/IconVerticalSolidList"/>
    <dgm:cxn modelId="{8F4D4C21-105B-44DC-BC10-EAF7CA2D03C1}" srcId="{0D6E552E-574D-4CE7-BB91-CEA8DB714983}" destId="{612105FD-CFDC-44B5-BE0D-2762CA9B786B}" srcOrd="0" destOrd="0" parTransId="{D8E60144-6D3D-43B2-902B-8C54DD4570BB}" sibTransId="{657730B8-64A3-45E9-ABFC-2B07454D746F}"/>
    <dgm:cxn modelId="{85C6BE25-7F1D-4C4E-8A8D-5AEC85511FE7}" srcId="{0D6E552E-574D-4CE7-BB91-CEA8DB714983}" destId="{B74FF978-3D89-47F0-B532-4F819DB96DFF}" srcOrd="1" destOrd="0" parTransId="{460EA16E-70CE-452A-9266-102E7997310B}" sibTransId="{51E2647C-81FA-41B1-991E-0F91046FBEA5}"/>
    <dgm:cxn modelId="{5F19EE27-3FFA-48B2-9C6B-0CF18BAE9399}" type="presOf" srcId="{612105FD-CFDC-44B5-BE0D-2762CA9B786B}" destId="{D1E5C1F6-C471-45FE-B980-16200E6A92BE}" srcOrd="0" destOrd="0" presId="urn:microsoft.com/office/officeart/2018/2/layout/IconVerticalSolidList"/>
    <dgm:cxn modelId="{BB934367-3185-45CE-96A3-AB5C1E929C6E}" type="presOf" srcId="{0D6E552E-574D-4CE7-BB91-CEA8DB714983}" destId="{3124DBFF-9F8A-4FCF-982D-EDD36685B07A}" srcOrd="0" destOrd="0" presId="urn:microsoft.com/office/officeart/2018/2/layout/IconVerticalSolidList"/>
    <dgm:cxn modelId="{B2A9FFDA-41C1-4188-B8AC-A40555C3C21C}" srcId="{0D6E552E-574D-4CE7-BB91-CEA8DB714983}" destId="{B1D17BEF-E167-4EC1-A076-8C905608E7A6}" srcOrd="2" destOrd="0" parTransId="{75AC894B-90C1-4BE4-B953-8C495B87ABEE}" sibTransId="{336F16AC-32DF-494B-8CF4-CAFE094CC2D3}"/>
    <dgm:cxn modelId="{EDA60828-296B-4DE9-9B4C-558A60A8190C}" type="presParOf" srcId="{3124DBFF-9F8A-4FCF-982D-EDD36685B07A}" destId="{8DAF9F8F-3BD6-4A6F-8FFF-044A4AF330FA}" srcOrd="0" destOrd="0" presId="urn:microsoft.com/office/officeart/2018/2/layout/IconVerticalSolidList"/>
    <dgm:cxn modelId="{9CA0ED5D-CDCE-4F96-88C2-DA951AED9E37}" type="presParOf" srcId="{8DAF9F8F-3BD6-4A6F-8FFF-044A4AF330FA}" destId="{05957047-1465-44B2-B789-C816F42BE72B}" srcOrd="0" destOrd="0" presId="urn:microsoft.com/office/officeart/2018/2/layout/IconVerticalSolidList"/>
    <dgm:cxn modelId="{4AEB1D5E-3E0A-44BA-B039-62C4E971DB59}" type="presParOf" srcId="{8DAF9F8F-3BD6-4A6F-8FFF-044A4AF330FA}" destId="{0BBE4EF4-2D52-46EC-9161-9B7A25406E86}" srcOrd="1" destOrd="0" presId="urn:microsoft.com/office/officeart/2018/2/layout/IconVerticalSolidList"/>
    <dgm:cxn modelId="{B39D9A44-24E0-4AD9-B0A5-1FD766C21F20}" type="presParOf" srcId="{8DAF9F8F-3BD6-4A6F-8FFF-044A4AF330FA}" destId="{4F3E60B1-B1B2-4969-B6EE-2D582DF86558}" srcOrd="2" destOrd="0" presId="urn:microsoft.com/office/officeart/2018/2/layout/IconVerticalSolidList"/>
    <dgm:cxn modelId="{7F824733-69FF-4A52-9ED0-D375A9730663}" type="presParOf" srcId="{8DAF9F8F-3BD6-4A6F-8FFF-044A4AF330FA}" destId="{D1E5C1F6-C471-45FE-B980-16200E6A92BE}" srcOrd="3" destOrd="0" presId="urn:microsoft.com/office/officeart/2018/2/layout/IconVerticalSolidList"/>
    <dgm:cxn modelId="{F036EC83-CF69-407F-9EE7-1B10602E41F7}" type="presParOf" srcId="{3124DBFF-9F8A-4FCF-982D-EDD36685B07A}" destId="{A26FB2AE-4096-48E4-91EE-F47CD184E508}" srcOrd="1" destOrd="0" presId="urn:microsoft.com/office/officeart/2018/2/layout/IconVerticalSolidList"/>
    <dgm:cxn modelId="{204CC609-261C-487F-933F-F3047A8F361F}" type="presParOf" srcId="{3124DBFF-9F8A-4FCF-982D-EDD36685B07A}" destId="{CC0594DE-01BD-4711-95AB-0E7BEEA299DE}" srcOrd="2" destOrd="0" presId="urn:microsoft.com/office/officeart/2018/2/layout/IconVerticalSolidList"/>
    <dgm:cxn modelId="{9B1F12FC-2FBB-47B9-B873-ABA32EC4F38A}" type="presParOf" srcId="{CC0594DE-01BD-4711-95AB-0E7BEEA299DE}" destId="{95B893E9-C021-43D0-8F62-F9C8652A559C}" srcOrd="0" destOrd="0" presId="urn:microsoft.com/office/officeart/2018/2/layout/IconVerticalSolidList"/>
    <dgm:cxn modelId="{74ED6DB7-3BEF-4403-95A0-228D1B4EDAEB}" type="presParOf" srcId="{CC0594DE-01BD-4711-95AB-0E7BEEA299DE}" destId="{F1FE3222-C134-447C-B851-52C2BC5C4B5A}" srcOrd="1" destOrd="0" presId="urn:microsoft.com/office/officeart/2018/2/layout/IconVerticalSolidList"/>
    <dgm:cxn modelId="{C7472DC4-7BC3-4D9F-BC9E-F62D41A7A2E6}" type="presParOf" srcId="{CC0594DE-01BD-4711-95AB-0E7BEEA299DE}" destId="{550B81C2-B58E-43EE-813D-082BC1CA53DE}" srcOrd="2" destOrd="0" presId="urn:microsoft.com/office/officeart/2018/2/layout/IconVerticalSolidList"/>
    <dgm:cxn modelId="{43D1B65F-1647-4F9A-9F31-E9D164FDB096}" type="presParOf" srcId="{CC0594DE-01BD-4711-95AB-0E7BEEA299DE}" destId="{CE9F13C5-7E6D-4109-8CC0-7988B20DE8BD}" srcOrd="3" destOrd="0" presId="urn:microsoft.com/office/officeart/2018/2/layout/IconVerticalSolidList"/>
    <dgm:cxn modelId="{0DA0F1D8-9B13-4A5F-93C9-FE90005F7917}" type="presParOf" srcId="{3124DBFF-9F8A-4FCF-982D-EDD36685B07A}" destId="{7C884540-6B8F-4539-862D-FC34D5920249}" srcOrd="3" destOrd="0" presId="urn:microsoft.com/office/officeart/2018/2/layout/IconVerticalSolidList"/>
    <dgm:cxn modelId="{4193DA95-467F-4D0D-9659-923434385244}" type="presParOf" srcId="{3124DBFF-9F8A-4FCF-982D-EDD36685B07A}" destId="{ADBC6A57-31ED-417D-8DD0-91E475E30CBA}" srcOrd="4" destOrd="0" presId="urn:microsoft.com/office/officeart/2018/2/layout/IconVerticalSolidList"/>
    <dgm:cxn modelId="{E1EC2BF5-F6DA-46C9-B19C-103904BCBF57}" type="presParOf" srcId="{ADBC6A57-31ED-417D-8DD0-91E475E30CBA}" destId="{F16D9CD4-4F46-483F-BFC8-021CFF387522}" srcOrd="0" destOrd="0" presId="urn:microsoft.com/office/officeart/2018/2/layout/IconVerticalSolidList"/>
    <dgm:cxn modelId="{8F7ADB05-C849-4F03-BFA1-5A320C15F641}" type="presParOf" srcId="{ADBC6A57-31ED-417D-8DD0-91E475E30CBA}" destId="{7C401ABA-6D2E-43D8-9B49-068845384E2F}" srcOrd="1" destOrd="0" presId="urn:microsoft.com/office/officeart/2018/2/layout/IconVerticalSolidList"/>
    <dgm:cxn modelId="{88D515D2-EC3A-4A2E-82E9-4C8E14A6A7C8}" type="presParOf" srcId="{ADBC6A57-31ED-417D-8DD0-91E475E30CBA}" destId="{852BB0ED-4644-4A48-A579-ABAB4F2B725B}" srcOrd="2" destOrd="0" presId="urn:microsoft.com/office/officeart/2018/2/layout/IconVerticalSolidList"/>
    <dgm:cxn modelId="{CE5781BC-5CD6-4607-B458-AEC9D90BC905}" type="presParOf" srcId="{ADBC6A57-31ED-417D-8DD0-91E475E30CBA}" destId="{CBE6E2CA-03E6-457F-B705-37F4E1F2136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1823BF-CCD4-40DB-9360-95AEE67EE3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500FDD6-88F3-4728-87C9-E15EF0753863}">
      <dgm:prSet/>
      <dgm:spPr/>
      <dgm:t>
        <a:bodyPr/>
        <a:lstStyle/>
        <a:p>
          <a:r>
            <a:rPr lang="en-US"/>
            <a:t>30-day suspension</a:t>
          </a:r>
        </a:p>
      </dgm:t>
    </dgm:pt>
    <dgm:pt modelId="{8C17E3D9-05A5-45AB-809E-C28807328EE0}" type="parTrans" cxnId="{6E4C0C88-8CCB-4AFA-A653-8AFD95D3C116}">
      <dgm:prSet/>
      <dgm:spPr/>
      <dgm:t>
        <a:bodyPr/>
        <a:lstStyle/>
        <a:p>
          <a:endParaRPr lang="en-US"/>
        </a:p>
      </dgm:t>
    </dgm:pt>
    <dgm:pt modelId="{11D184C8-DF8C-441B-A239-F735DF3EE1EF}" type="sibTrans" cxnId="{6E4C0C88-8CCB-4AFA-A653-8AFD95D3C116}">
      <dgm:prSet/>
      <dgm:spPr/>
      <dgm:t>
        <a:bodyPr/>
        <a:lstStyle/>
        <a:p>
          <a:endParaRPr lang="en-US"/>
        </a:p>
      </dgm:t>
    </dgm:pt>
    <dgm:pt modelId="{38EFB779-47D0-40D7-AA10-27E0D9B26DB6}">
      <dgm:prSet/>
      <dgm:spPr/>
      <dgm:t>
        <a:bodyPr/>
        <a:lstStyle/>
        <a:p>
          <a:r>
            <a:rPr lang="en-US" dirty="0"/>
            <a:t>No Shortening of Suspension</a:t>
          </a:r>
        </a:p>
      </dgm:t>
    </dgm:pt>
    <dgm:pt modelId="{54607622-93C9-415B-8DA2-65F46A4BF783}" type="parTrans" cxnId="{1CEF426A-C23A-4867-8B1C-859D55A37D81}">
      <dgm:prSet/>
      <dgm:spPr/>
      <dgm:t>
        <a:bodyPr/>
        <a:lstStyle/>
        <a:p>
          <a:endParaRPr lang="en-US"/>
        </a:p>
      </dgm:t>
    </dgm:pt>
    <dgm:pt modelId="{0FF0756C-07F0-4973-BEA6-3439D2445506}" type="sibTrans" cxnId="{1CEF426A-C23A-4867-8B1C-859D55A37D81}">
      <dgm:prSet/>
      <dgm:spPr/>
      <dgm:t>
        <a:bodyPr/>
        <a:lstStyle/>
        <a:p>
          <a:endParaRPr lang="en-US"/>
        </a:p>
      </dgm:t>
    </dgm:pt>
    <dgm:pt modelId="{B7B030AC-8894-46C3-A8CB-0705D2523797}">
      <dgm:prSet/>
      <dgm:spPr/>
      <dgm:t>
        <a:bodyPr/>
        <a:lstStyle/>
        <a:p>
          <a:r>
            <a:rPr lang="en-US"/>
            <a:t>training requirement</a:t>
          </a:r>
        </a:p>
      </dgm:t>
    </dgm:pt>
    <dgm:pt modelId="{5C8CF78B-922F-4F9B-8756-DF41892D9FC6}" type="parTrans" cxnId="{4F3C18B4-7A39-4DA9-AC9C-2F6EBF23B4BC}">
      <dgm:prSet/>
      <dgm:spPr/>
      <dgm:t>
        <a:bodyPr/>
        <a:lstStyle/>
        <a:p>
          <a:endParaRPr lang="en-US"/>
        </a:p>
      </dgm:t>
    </dgm:pt>
    <dgm:pt modelId="{B067789B-438D-4712-BEBC-D9B57DB45DA1}" type="sibTrans" cxnId="{4F3C18B4-7A39-4DA9-AC9C-2F6EBF23B4BC}">
      <dgm:prSet/>
      <dgm:spPr/>
      <dgm:t>
        <a:bodyPr/>
        <a:lstStyle/>
        <a:p>
          <a:endParaRPr lang="en-US"/>
        </a:p>
      </dgm:t>
    </dgm:pt>
    <dgm:pt modelId="{13E06F70-2B52-4812-91D9-E667E449EAED}" type="pres">
      <dgm:prSet presAssocID="{091823BF-CCD4-40DB-9360-95AEE67EE317}" presName="root" presStyleCnt="0">
        <dgm:presLayoutVars>
          <dgm:dir/>
          <dgm:resizeHandles val="exact"/>
        </dgm:presLayoutVars>
      </dgm:prSet>
      <dgm:spPr/>
    </dgm:pt>
    <dgm:pt modelId="{D38F73FB-0EF4-41D6-92D8-DF077815F9C4}" type="pres">
      <dgm:prSet presAssocID="{1500FDD6-88F3-4728-87C9-E15EF0753863}" presName="compNode" presStyleCnt="0"/>
      <dgm:spPr/>
    </dgm:pt>
    <dgm:pt modelId="{70041B36-42F3-470E-905C-522E848849EB}" type="pres">
      <dgm:prSet presAssocID="{1500FDD6-88F3-4728-87C9-E15EF0753863}" presName="bgRect" presStyleLbl="bgShp" presStyleIdx="0" presStyleCnt="3"/>
      <dgm:spPr/>
    </dgm:pt>
    <dgm:pt modelId="{9F7F63DC-3A31-4753-B690-BC923E8D28FD}" type="pres">
      <dgm:prSet presAssocID="{1500FDD6-88F3-4728-87C9-E15EF07538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o sign"/>
        </a:ext>
      </dgm:extLst>
    </dgm:pt>
    <dgm:pt modelId="{616DBA24-73D2-4535-B692-DE73F3467A2A}" type="pres">
      <dgm:prSet presAssocID="{1500FDD6-88F3-4728-87C9-E15EF0753863}" presName="spaceRect" presStyleCnt="0"/>
      <dgm:spPr/>
    </dgm:pt>
    <dgm:pt modelId="{DE845BF2-FC65-4ABB-8F2F-1AB30739B6B3}" type="pres">
      <dgm:prSet presAssocID="{1500FDD6-88F3-4728-87C9-E15EF0753863}" presName="parTx" presStyleLbl="revTx" presStyleIdx="0" presStyleCnt="3">
        <dgm:presLayoutVars>
          <dgm:chMax val="0"/>
          <dgm:chPref val="0"/>
        </dgm:presLayoutVars>
      </dgm:prSet>
      <dgm:spPr/>
    </dgm:pt>
    <dgm:pt modelId="{2BE3BF90-E132-43A0-ACEA-D0614C431962}" type="pres">
      <dgm:prSet presAssocID="{11D184C8-DF8C-441B-A239-F735DF3EE1EF}" presName="sibTrans" presStyleCnt="0"/>
      <dgm:spPr/>
    </dgm:pt>
    <dgm:pt modelId="{3ED9AE79-8559-46CE-BE55-4CEEDBBB46A3}" type="pres">
      <dgm:prSet presAssocID="{38EFB779-47D0-40D7-AA10-27E0D9B26DB6}" presName="compNode" presStyleCnt="0"/>
      <dgm:spPr/>
    </dgm:pt>
    <dgm:pt modelId="{93935C82-1F7B-47DC-9871-9F47302DA949}" type="pres">
      <dgm:prSet presAssocID="{38EFB779-47D0-40D7-AA10-27E0D9B26DB6}" presName="bgRect" presStyleLbl="bgShp" presStyleIdx="1" presStyleCnt="3"/>
      <dgm:spPr/>
    </dgm:pt>
    <dgm:pt modelId="{E863BCB6-0761-44DA-99DE-55AD7151E5A5}" type="pres">
      <dgm:prSet presAssocID="{38EFB779-47D0-40D7-AA10-27E0D9B26DB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Warning"/>
        </a:ext>
      </dgm:extLst>
    </dgm:pt>
    <dgm:pt modelId="{BEF7C0DC-7F23-44FC-891C-BB166DA83D11}" type="pres">
      <dgm:prSet presAssocID="{38EFB779-47D0-40D7-AA10-27E0D9B26DB6}" presName="spaceRect" presStyleCnt="0"/>
      <dgm:spPr/>
    </dgm:pt>
    <dgm:pt modelId="{C0A2790C-BCAC-48CE-B9A9-FD86B366AEA1}" type="pres">
      <dgm:prSet presAssocID="{38EFB779-47D0-40D7-AA10-27E0D9B26DB6}" presName="parTx" presStyleLbl="revTx" presStyleIdx="1" presStyleCnt="3">
        <dgm:presLayoutVars>
          <dgm:chMax val="0"/>
          <dgm:chPref val="0"/>
        </dgm:presLayoutVars>
      </dgm:prSet>
      <dgm:spPr/>
    </dgm:pt>
    <dgm:pt modelId="{12AE68C2-79BD-4F75-B0BB-FB5DBEDC5CD0}" type="pres">
      <dgm:prSet presAssocID="{0FF0756C-07F0-4973-BEA6-3439D2445506}" presName="sibTrans" presStyleCnt="0"/>
      <dgm:spPr/>
    </dgm:pt>
    <dgm:pt modelId="{74361361-C074-4BE1-9090-2A14F9E4FF77}" type="pres">
      <dgm:prSet presAssocID="{B7B030AC-8894-46C3-A8CB-0705D2523797}" presName="compNode" presStyleCnt="0"/>
      <dgm:spPr/>
    </dgm:pt>
    <dgm:pt modelId="{F953AAE1-24F8-4F60-B7FC-5B0890B368B2}" type="pres">
      <dgm:prSet presAssocID="{B7B030AC-8894-46C3-A8CB-0705D2523797}" presName="bgRect" presStyleLbl="bgShp" presStyleIdx="2" presStyleCnt="3"/>
      <dgm:spPr/>
    </dgm:pt>
    <dgm:pt modelId="{DDB26287-964A-4E4F-8990-05A668002F66}" type="pres">
      <dgm:prSet presAssocID="{B7B030AC-8894-46C3-A8CB-0705D25237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2C07120A-1FBE-4152-A3E3-71C1A7A22220}" type="pres">
      <dgm:prSet presAssocID="{B7B030AC-8894-46C3-A8CB-0705D2523797}" presName="spaceRect" presStyleCnt="0"/>
      <dgm:spPr/>
    </dgm:pt>
    <dgm:pt modelId="{ABA97839-DABC-4339-AE9D-D60D9798883A}" type="pres">
      <dgm:prSet presAssocID="{B7B030AC-8894-46C3-A8CB-0705D2523797}" presName="parTx" presStyleLbl="revTx" presStyleIdx="2" presStyleCnt="3">
        <dgm:presLayoutVars>
          <dgm:chMax val="0"/>
          <dgm:chPref val="0"/>
        </dgm:presLayoutVars>
      </dgm:prSet>
      <dgm:spPr/>
    </dgm:pt>
  </dgm:ptLst>
  <dgm:cxnLst>
    <dgm:cxn modelId="{58763740-1395-4B2E-95E8-D30C4CF3A29E}" type="presOf" srcId="{38EFB779-47D0-40D7-AA10-27E0D9B26DB6}" destId="{C0A2790C-BCAC-48CE-B9A9-FD86B366AEA1}" srcOrd="0" destOrd="0" presId="urn:microsoft.com/office/officeart/2018/2/layout/IconVerticalSolidList"/>
    <dgm:cxn modelId="{A1E6925F-2BD9-4712-BA86-2E8862458554}" type="presOf" srcId="{091823BF-CCD4-40DB-9360-95AEE67EE317}" destId="{13E06F70-2B52-4812-91D9-E667E449EAED}" srcOrd="0" destOrd="0" presId="urn:microsoft.com/office/officeart/2018/2/layout/IconVerticalSolidList"/>
    <dgm:cxn modelId="{1CEF426A-C23A-4867-8B1C-859D55A37D81}" srcId="{091823BF-CCD4-40DB-9360-95AEE67EE317}" destId="{38EFB779-47D0-40D7-AA10-27E0D9B26DB6}" srcOrd="1" destOrd="0" parTransId="{54607622-93C9-415B-8DA2-65F46A4BF783}" sibTransId="{0FF0756C-07F0-4973-BEA6-3439D2445506}"/>
    <dgm:cxn modelId="{6E4C0C88-8CCB-4AFA-A653-8AFD95D3C116}" srcId="{091823BF-CCD4-40DB-9360-95AEE67EE317}" destId="{1500FDD6-88F3-4728-87C9-E15EF0753863}" srcOrd="0" destOrd="0" parTransId="{8C17E3D9-05A5-45AB-809E-C28807328EE0}" sibTransId="{11D184C8-DF8C-441B-A239-F735DF3EE1EF}"/>
    <dgm:cxn modelId="{3BBCB2A8-1052-4725-AF7B-DAD5076E0202}" type="presOf" srcId="{1500FDD6-88F3-4728-87C9-E15EF0753863}" destId="{DE845BF2-FC65-4ABB-8F2F-1AB30739B6B3}" srcOrd="0" destOrd="0" presId="urn:microsoft.com/office/officeart/2018/2/layout/IconVerticalSolidList"/>
    <dgm:cxn modelId="{4F3C18B4-7A39-4DA9-AC9C-2F6EBF23B4BC}" srcId="{091823BF-CCD4-40DB-9360-95AEE67EE317}" destId="{B7B030AC-8894-46C3-A8CB-0705D2523797}" srcOrd="2" destOrd="0" parTransId="{5C8CF78B-922F-4F9B-8756-DF41892D9FC6}" sibTransId="{B067789B-438D-4712-BEBC-D9B57DB45DA1}"/>
    <dgm:cxn modelId="{A066FCBB-F28D-4BD4-9C02-731852EA37CB}" type="presOf" srcId="{B7B030AC-8894-46C3-A8CB-0705D2523797}" destId="{ABA97839-DABC-4339-AE9D-D60D9798883A}" srcOrd="0" destOrd="0" presId="urn:microsoft.com/office/officeart/2018/2/layout/IconVerticalSolidList"/>
    <dgm:cxn modelId="{9ACA8153-0D8D-4919-836A-2DE97DA2237E}" type="presParOf" srcId="{13E06F70-2B52-4812-91D9-E667E449EAED}" destId="{D38F73FB-0EF4-41D6-92D8-DF077815F9C4}" srcOrd="0" destOrd="0" presId="urn:microsoft.com/office/officeart/2018/2/layout/IconVerticalSolidList"/>
    <dgm:cxn modelId="{8DBF7E4D-71EF-42FF-A08C-78CE938A64C0}" type="presParOf" srcId="{D38F73FB-0EF4-41D6-92D8-DF077815F9C4}" destId="{70041B36-42F3-470E-905C-522E848849EB}" srcOrd="0" destOrd="0" presId="urn:microsoft.com/office/officeart/2018/2/layout/IconVerticalSolidList"/>
    <dgm:cxn modelId="{E48A0013-71FE-43DD-AC1E-623DCBECCB07}" type="presParOf" srcId="{D38F73FB-0EF4-41D6-92D8-DF077815F9C4}" destId="{9F7F63DC-3A31-4753-B690-BC923E8D28FD}" srcOrd="1" destOrd="0" presId="urn:microsoft.com/office/officeart/2018/2/layout/IconVerticalSolidList"/>
    <dgm:cxn modelId="{29759FF4-EC65-472E-89AB-0F76E0DFF92C}" type="presParOf" srcId="{D38F73FB-0EF4-41D6-92D8-DF077815F9C4}" destId="{616DBA24-73D2-4535-B692-DE73F3467A2A}" srcOrd="2" destOrd="0" presId="urn:microsoft.com/office/officeart/2018/2/layout/IconVerticalSolidList"/>
    <dgm:cxn modelId="{D4D84F78-8516-4E52-AE40-782D8B7AC8CD}" type="presParOf" srcId="{D38F73FB-0EF4-41D6-92D8-DF077815F9C4}" destId="{DE845BF2-FC65-4ABB-8F2F-1AB30739B6B3}" srcOrd="3" destOrd="0" presId="urn:microsoft.com/office/officeart/2018/2/layout/IconVerticalSolidList"/>
    <dgm:cxn modelId="{A2A74E2B-FEEE-4B96-AD4A-4B94C915A36F}" type="presParOf" srcId="{13E06F70-2B52-4812-91D9-E667E449EAED}" destId="{2BE3BF90-E132-43A0-ACEA-D0614C431962}" srcOrd="1" destOrd="0" presId="urn:microsoft.com/office/officeart/2018/2/layout/IconVerticalSolidList"/>
    <dgm:cxn modelId="{5D7FEB25-4FC2-4B48-BF5D-48F3D9CCAD84}" type="presParOf" srcId="{13E06F70-2B52-4812-91D9-E667E449EAED}" destId="{3ED9AE79-8559-46CE-BE55-4CEEDBBB46A3}" srcOrd="2" destOrd="0" presId="urn:microsoft.com/office/officeart/2018/2/layout/IconVerticalSolidList"/>
    <dgm:cxn modelId="{5BE18360-2150-45C9-ACEC-174C012DF3F2}" type="presParOf" srcId="{3ED9AE79-8559-46CE-BE55-4CEEDBBB46A3}" destId="{93935C82-1F7B-47DC-9871-9F47302DA949}" srcOrd="0" destOrd="0" presId="urn:microsoft.com/office/officeart/2018/2/layout/IconVerticalSolidList"/>
    <dgm:cxn modelId="{4ABDF05F-7801-40E6-B3AC-49C72CC764E2}" type="presParOf" srcId="{3ED9AE79-8559-46CE-BE55-4CEEDBBB46A3}" destId="{E863BCB6-0761-44DA-99DE-55AD7151E5A5}" srcOrd="1" destOrd="0" presId="urn:microsoft.com/office/officeart/2018/2/layout/IconVerticalSolidList"/>
    <dgm:cxn modelId="{9EE09D65-CB64-450C-AEA8-8B8149914F31}" type="presParOf" srcId="{3ED9AE79-8559-46CE-BE55-4CEEDBBB46A3}" destId="{BEF7C0DC-7F23-44FC-891C-BB166DA83D11}" srcOrd="2" destOrd="0" presId="urn:microsoft.com/office/officeart/2018/2/layout/IconVerticalSolidList"/>
    <dgm:cxn modelId="{84197A8F-D389-4A58-8FB0-D6176D05E3BC}" type="presParOf" srcId="{3ED9AE79-8559-46CE-BE55-4CEEDBBB46A3}" destId="{C0A2790C-BCAC-48CE-B9A9-FD86B366AEA1}" srcOrd="3" destOrd="0" presId="urn:microsoft.com/office/officeart/2018/2/layout/IconVerticalSolidList"/>
    <dgm:cxn modelId="{E9E360A7-3BB8-4F89-B282-94360641DA68}" type="presParOf" srcId="{13E06F70-2B52-4812-91D9-E667E449EAED}" destId="{12AE68C2-79BD-4F75-B0BB-FB5DBEDC5CD0}" srcOrd="3" destOrd="0" presId="urn:microsoft.com/office/officeart/2018/2/layout/IconVerticalSolidList"/>
    <dgm:cxn modelId="{B7C8CB43-94F8-4FB1-A3AC-9EC39E0B80FE}" type="presParOf" srcId="{13E06F70-2B52-4812-91D9-E667E449EAED}" destId="{74361361-C074-4BE1-9090-2A14F9E4FF77}" srcOrd="4" destOrd="0" presId="urn:microsoft.com/office/officeart/2018/2/layout/IconVerticalSolidList"/>
    <dgm:cxn modelId="{237317F9-3C41-4E72-B8EB-7D4444DC21B0}" type="presParOf" srcId="{74361361-C074-4BE1-9090-2A14F9E4FF77}" destId="{F953AAE1-24F8-4F60-B7FC-5B0890B368B2}" srcOrd="0" destOrd="0" presId="urn:microsoft.com/office/officeart/2018/2/layout/IconVerticalSolidList"/>
    <dgm:cxn modelId="{3191A251-986A-43DF-BF87-461718E98F09}" type="presParOf" srcId="{74361361-C074-4BE1-9090-2A14F9E4FF77}" destId="{DDB26287-964A-4E4F-8990-05A668002F66}" srcOrd="1" destOrd="0" presId="urn:microsoft.com/office/officeart/2018/2/layout/IconVerticalSolidList"/>
    <dgm:cxn modelId="{48BDABB2-9BE0-4701-A7FA-7D938DC962A2}" type="presParOf" srcId="{74361361-C074-4BE1-9090-2A14F9E4FF77}" destId="{2C07120A-1FBE-4152-A3E3-71C1A7A22220}" srcOrd="2" destOrd="0" presId="urn:microsoft.com/office/officeart/2018/2/layout/IconVerticalSolidList"/>
    <dgm:cxn modelId="{88946DA8-03A1-4366-BB55-C740F401257B}" type="presParOf" srcId="{74361361-C074-4BE1-9090-2A14F9E4FF77}" destId="{ABA97839-DABC-4339-AE9D-D60D979888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21FC19-3B3F-4A09-915C-6B7D45CCC26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15043D-19A8-4E1E-9092-FAA029A9C3BE}">
      <dgm:prSet/>
      <dgm:spPr/>
      <dgm:t>
        <a:bodyPr/>
        <a:lstStyle/>
        <a:p>
          <a:r>
            <a:rPr lang="en-US" dirty="0"/>
            <a:t>Review Panel Formed</a:t>
          </a:r>
        </a:p>
      </dgm:t>
    </dgm:pt>
    <dgm:pt modelId="{17E7CCAF-E5F9-4E9A-9812-402AACC7CB99}" type="parTrans" cxnId="{444E3756-7EDA-4B6A-AF0D-85C86194E181}">
      <dgm:prSet/>
      <dgm:spPr/>
      <dgm:t>
        <a:bodyPr/>
        <a:lstStyle/>
        <a:p>
          <a:endParaRPr lang="en-US"/>
        </a:p>
      </dgm:t>
    </dgm:pt>
    <dgm:pt modelId="{EF574972-89BA-4B66-B90E-77079A45DBA1}" type="sibTrans" cxnId="{444E3756-7EDA-4B6A-AF0D-85C86194E181}">
      <dgm:prSet/>
      <dgm:spPr/>
      <dgm:t>
        <a:bodyPr/>
        <a:lstStyle/>
        <a:p>
          <a:endParaRPr lang="en-US"/>
        </a:p>
      </dgm:t>
    </dgm:pt>
    <dgm:pt modelId="{36152BFF-11E1-4A83-8442-0D7FF57E489E}">
      <dgm:prSet/>
      <dgm:spPr/>
      <dgm:t>
        <a:bodyPr/>
        <a:lstStyle/>
        <a:p>
          <a:r>
            <a:rPr lang="en-US" b="1" u="sng" dirty="0"/>
            <a:t>Minimum</a:t>
          </a:r>
          <a:r>
            <a:rPr lang="en-US" dirty="0"/>
            <a:t> 30-day suspension</a:t>
          </a:r>
        </a:p>
      </dgm:t>
    </dgm:pt>
    <dgm:pt modelId="{ECA5A166-6C11-481C-A05E-B4FA3B6C5B23}" type="parTrans" cxnId="{6D0B31A2-1265-4B1B-B7F0-2CCDDBADACC7}">
      <dgm:prSet/>
      <dgm:spPr/>
      <dgm:t>
        <a:bodyPr/>
        <a:lstStyle/>
        <a:p>
          <a:endParaRPr lang="en-US"/>
        </a:p>
      </dgm:t>
    </dgm:pt>
    <dgm:pt modelId="{7C6FB3AD-3354-465B-BE06-921534356A91}" type="sibTrans" cxnId="{6D0B31A2-1265-4B1B-B7F0-2CCDDBADACC7}">
      <dgm:prSet/>
      <dgm:spPr/>
      <dgm:t>
        <a:bodyPr/>
        <a:lstStyle/>
        <a:p>
          <a:endParaRPr lang="en-US"/>
        </a:p>
      </dgm:t>
    </dgm:pt>
    <dgm:pt modelId="{EC76B7B2-BFF0-489F-B15C-7F291FF2F0E1}">
      <dgm:prSet/>
      <dgm:spPr/>
      <dgm:t>
        <a:bodyPr/>
        <a:lstStyle/>
        <a:p>
          <a:r>
            <a:rPr lang="en-US" dirty="0"/>
            <a:t>Potential Revocation of License </a:t>
          </a:r>
        </a:p>
      </dgm:t>
    </dgm:pt>
    <dgm:pt modelId="{8EB9831F-CC29-47A0-ABDB-B5CBB2D2271F}" type="parTrans" cxnId="{2D1A14BC-F4ED-4688-B048-4736E1D63006}">
      <dgm:prSet/>
      <dgm:spPr/>
      <dgm:t>
        <a:bodyPr/>
        <a:lstStyle/>
        <a:p>
          <a:endParaRPr lang="en-US"/>
        </a:p>
      </dgm:t>
    </dgm:pt>
    <dgm:pt modelId="{599F2844-6AFF-4EF1-BA84-8F821CB1F95A}" type="sibTrans" cxnId="{2D1A14BC-F4ED-4688-B048-4736E1D63006}">
      <dgm:prSet/>
      <dgm:spPr/>
      <dgm:t>
        <a:bodyPr/>
        <a:lstStyle/>
        <a:p>
          <a:endParaRPr lang="en-US"/>
        </a:p>
      </dgm:t>
    </dgm:pt>
    <dgm:pt modelId="{9E478079-20EF-4978-B68E-BCF88F913731}" type="pres">
      <dgm:prSet presAssocID="{CF21FC19-3B3F-4A09-915C-6B7D45CCC26A}" presName="root" presStyleCnt="0">
        <dgm:presLayoutVars>
          <dgm:dir/>
          <dgm:resizeHandles val="exact"/>
        </dgm:presLayoutVars>
      </dgm:prSet>
      <dgm:spPr/>
    </dgm:pt>
    <dgm:pt modelId="{5FCE0649-DEFC-4C02-8610-B13DF7BF319D}" type="pres">
      <dgm:prSet presAssocID="{7215043D-19A8-4E1E-9092-FAA029A9C3BE}" presName="compNode" presStyleCnt="0"/>
      <dgm:spPr/>
    </dgm:pt>
    <dgm:pt modelId="{A4C27919-B676-4B47-BA45-A9C3E40951E2}" type="pres">
      <dgm:prSet presAssocID="{7215043D-19A8-4E1E-9092-FAA029A9C3BE}" presName="bgRect" presStyleLbl="bgShp" presStyleIdx="0" presStyleCnt="3"/>
      <dgm:spPr/>
    </dgm:pt>
    <dgm:pt modelId="{9302D0F6-3E7A-44DB-961A-9704C651D087}" type="pres">
      <dgm:prSet presAssocID="{7215043D-19A8-4E1E-9092-FAA029A9C3B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s"/>
        </a:ext>
      </dgm:extLst>
    </dgm:pt>
    <dgm:pt modelId="{43CC672B-C91B-42F0-9DEF-B5AB1ECB6266}" type="pres">
      <dgm:prSet presAssocID="{7215043D-19A8-4E1E-9092-FAA029A9C3BE}" presName="spaceRect" presStyleCnt="0"/>
      <dgm:spPr/>
    </dgm:pt>
    <dgm:pt modelId="{655F525B-53DE-4405-B343-BE1232E3C251}" type="pres">
      <dgm:prSet presAssocID="{7215043D-19A8-4E1E-9092-FAA029A9C3BE}" presName="parTx" presStyleLbl="revTx" presStyleIdx="0" presStyleCnt="3">
        <dgm:presLayoutVars>
          <dgm:chMax val="0"/>
          <dgm:chPref val="0"/>
        </dgm:presLayoutVars>
      </dgm:prSet>
      <dgm:spPr/>
    </dgm:pt>
    <dgm:pt modelId="{D2DE907F-B26C-473C-9B3D-8767FDB60E3F}" type="pres">
      <dgm:prSet presAssocID="{EF574972-89BA-4B66-B90E-77079A45DBA1}" presName="sibTrans" presStyleCnt="0"/>
      <dgm:spPr/>
    </dgm:pt>
    <dgm:pt modelId="{C3E38CE4-F3EB-415D-A32C-9B237367D10A}" type="pres">
      <dgm:prSet presAssocID="{36152BFF-11E1-4A83-8442-0D7FF57E489E}" presName="compNode" presStyleCnt="0"/>
      <dgm:spPr/>
    </dgm:pt>
    <dgm:pt modelId="{41217DB5-06FA-4C94-BDB0-B45F83AD60A8}" type="pres">
      <dgm:prSet presAssocID="{36152BFF-11E1-4A83-8442-0D7FF57E489E}" presName="bgRect" presStyleLbl="bgShp" presStyleIdx="1" presStyleCnt="3"/>
      <dgm:spPr/>
    </dgm:pt>
    <dgm:pt modelId="{3296331B-5FDC-4AEE-A040-168872085F03}" type="pres">
      <dgm:prSet presAssocID="{36152BFF-11E1-4A83-8442-0D7FF57E48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o sign"/>
        </a:ext>
      </dgm:extLst>
    </dgm:pt>
    <dgm:pt modelId="{4A2C2D39-4519-4563-8CA2-24681C7528EB}" type="pres">
      <dgm:prSet presAssocID="{36152BFF-11E1-4A83-8442-0D7FF57E489E}" presName="spaceRect" presStyleCnt="0"/>
      <dgm:spPr/>
    </dgm:pt>
    <dgm:pt modelId="{2CDD3300-FA15-45C4-9FB5-40EEB1C5A824}" type="pres">
      <dgm:prSet presAssocID="{36152BFF-11E1-4A83-8442-0D7FF57E489E}" presName="parTx" presStyleLbl="revTx" presStyleIdx="1" presStyleCnt="3">
        <dgm:presLayoutVars>
          <dgm:chMax val="0"/>
          <dgm:chPref val="0"/>
        </dgm:presLayoutVars>
      </dgm:prSet>
      <dgm:spPr/>
    </dgm:pt>
    <dgm:pt modelId="{5A49241D-C138-46A3-BB9A-15EDCE8BC309}" type="pres">
      <dgm:prSet presAssocID="{7C6FB3AD-3354-465B-BE06-921534356A91}" presName="sibTrans" presStyleCnt="0"/>
      <dgm:spPr/>
    </dgm:pt>
    <dgm:pt modelId="{F17088E1-B67E-45E0-9FE9-E986EA4AD253}" type="pres">
      <dgm:prSet presAssocID="{EC76B7B2-BFF0-489F-B15C-7F291FF2F0E1}" presName="compNode" presStyleCnt="0"/>
      <dgm:spPr/>
    </dgm:pt>
    <dgm:pt modelId="{19475D89-157D-47AA-9A4D-9BF6A1D70691}" type="pres">
      <dgm:prSet presAssocID="{EC76B7B2-BFF0-489F-B15C-7F291FF2F0E1}" presName="bgRect" presStyleLbl="bgShp" presStyleIdx="2" presStyleCnt="3"/>
      <dgm:spPr/>
    </dgm:pt>
    <dgm:pt modelId="{5230B85C-54E0-43DA-945A-33764F4E7B79}" type="pres">
      <dgm:prSet presAssocID="{EC76B7B2-BFF0-489F-B15C-7F291FF2F0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nfollow"/>
        </a:ext>
      </dgm:extLst>
    </dgm:pt>
    <dgm:pt modelId="{688F000C-08AD-46F3-8015-C030EC9E9067}" type="pres">
      <dgm:prSet presAssocID="{EC76B7B2-BFF0-489F-B15C-7F291FF2F0E1}" presName="spaceRect" presStyleCnt="0"/>
      <dgm:spPr/>
    </dgm:pt>
    <dgm:pt modelId="{14861883-B83E-4DB2-BC5E-149567E103FC}" type="pres">
      <dgm:prSet presAssocID="{EC76B7B2-BFF0-489F-B15C-7F291FF2F0E1}" presName="parTx" presStyleLbl="revTx" presStyleIdx="2" presStyleCnt="3">
        <dgm:presLayoutVars>
          <dgm:chMax val="0"/>
          <dgm:chPref val="0"/>
        </dgm:presLayoutVars>
      </dgm:prSet>
      <dgm:spPr/>
    </dgm:pt>
  </dgm:ptLst>
  <dgm:cxnLst>
    <dgm:cxn modelId="{453F4044-ABCF-4490-9B55-725E7F2A0F13}" type="presOf" srcId="{7215043D-19A8-4E1E-9092-FAA029A9C3BE}" destId="{655F525B-53DE-4405-B343-BE1232E3C251}" srcOrd="0" destOrd="0" presId="urn:microsoft.com/office/officeart/2018/2/layout/IconVerticalSolidList"/>
    <dgm:cxn modelId="{7715506B-CE31-4BF0-B8F1-2DDC16DFE5C4}" type="presOf" srcId="{EC76B7B2-BFF0-489F-B15C-7F291FF2F0E1}" destId="{14861883-B83E-4DB2-BC5E-149567E103FC}" srcOrd="0" destOrd="0" presId="urn:microsoft.com/office/officeart/2018/2/layout/IconVerticalSolidList"/>
    <dgm:cxn modelId="{444E3756-7EDA-4B6A-AF0D-85C86194E181}" srcId="{CF21FC19-3B3F-4A09-915C-6B7D45CCC26A}" destId="{7215043D-19A8-4E1E-9092-FAA029A9C3BE}" srcOrd="0" destOrd="0" parTransId="{17E7CCAF-E5F9-4E9A-9812-402AACC7CB99}" sibTransId="{EF574972-89BA-4B66-B90E-77079A45DBA1}"/>
    <dgm:cxn modelId="{07B29D77-BA68-45DC-A000-3F117CAA18A2}" type="presOf" srcId="{36152BFF-11E1-4A83-8442-0D7FF57E489E}" destId="{2CDD3300-FA15-45C4-9FB5-40EEB1C5A824}" srcOrd="0" destOrd="0" presId="urn:microsoft.com/office/officeart/2018/2/layout/IconVerticalSolidList"/>
    <dgm:cxn modelId="{6D0B31A2-1265-4B1B-B7F0-2CCDDBADACC7}" srcId="{CF21FC19-3B3F-4A09-915C-6B7D45CCC26A}" destId="{36152BFF-11E1-4A83-8442-0D7FF57E489E}" srcOrd="1" destOrd="0" parTransId="{ECA5A166-6C11-481C-A05E-B4FA3B6C5B23}" sibTransId="{7C6FB3AD-3354-465B-BE06-921534356A91}"/>
    <dgm:cxn modelId="{2D1A14BC-F4ED-4688-B048-4736E1D63006}" srcId="{CF21FC19-3B3F-4A09-915C-6B7D45CCC26A}" destId="{EC76B7B2-BFF0-489F-B15C-7F291FF2F0E1}" srcOrd="2" destOrd="0" parTransId="{8EB9831F-CC29-47A0-ABDB-B5CBB2D2271F}" sibTransId="{599F2844-6AFF-4EF1-BA84-8F821CB1F95A}"/>
    <dgm:cxn modelId="{13E0E2E3-9BB7-43F5-8178-EF695F424C2B}" type="presOf" srcId="{CF21FC19-3B3F-4A09-915C-6B7D45CCC26A}" destId="{9E478079-20EF-4978-B68E-BCF88F913731}" srcOrd="0" destOrd="0" presId="urn:microsoft.com/office/officeart/2018/2/layout/IconVerticalSolidList"/>
    <dgm:cxn modelId="{68F353F0-7135-4801-BEBD-C74CC4CE643B}" type="presParOf" srcId="{9E478079-20EF-4978-B68E-BCF88F913731}" destId="{5FCE0649-DEFC-4C02-8610-B13DF7BF319D}" srcOrd="0" destOrd="0" presId="urn:microsoft.com/office/officeart/2018/2/layout/IconVerticalSolidList"/>
    <dgm:cxn modelId="{5672A17B-4385-4906-9C20-722DD1755B6E}" type="presParOf" srcId="{5FCE0649-DEFC-4C02-8610-B13DF7BF319D}" destId="{A4C27919-B676-4B47-BA45-A9C3E40951E2}" srcOrd="0" destOrd="0" presId="urn:microsoft.com/office/officeart/2018/2/layout/IconVerticalSolidList"/>
    <dgm:cxn modelId="{D0758B99-0F9D-43E2-8678-C116FF8A5E9F}" type="presParOf" srcId="{5FCE0649-DEFC-4C02-8610-B13DF7BF319D}" destId="{9302D0F6-3E7A-44DB-961A-9704C651D087}" srcOrd="1" destOrd="0" presId="urn:microsoft.com/office/officeart/2018/2/layout/IconVerticalSolidList"/>
    <dgm:cxn modelId="{4A27CD07-D1D3-494B-B387-409966DB0AF8}" type="presParOf" srcId="{5FCE0649-DEFC-4C02-8610-B13DF7BF319D}" destId="{43CC672B-C91B-42F0-9DEF-B5AB1ECB6266}" srcOrd="2" destOrd="0" presId="urn:microsoft.com/office/officeart/2018/2/layout/IconVerticalSolidList"/>
    <dgm:cxn modelId="{83C0D8C6-F49A-48C1-97DB-AF37F4A3E805}" type="presParOf" srcId="{5FCE0649-DEFC-4C02-8610-B13DF7BF319D}" destId="{655F525B-53DE-4405-B343-BE1232E3C251}" srcOrd="3" destOrd="0" presId="urn:microsoft.com/office/officeart/2018/2/layout/IconVerticalSolidList"/>
    <dgm:cxn modelId="{87DBBCF5-03B5-48F6-9833-2831EE6CAE62}" type="presParOf" srcId="{9E478079-20EF-4978-B68E-BCF88F913731}" destId="{D2DE907F-B26C-473C-9B3D-8767FDB60E3F}" srcOrd="1" destOrd="0" presId="urn:microsoft.com/office/officeart/2018/2/layout/IconVerticalSolidList"/>
    <dgm:cxn modelId="{AF98D355-BFBA-441C-A2E0-83B1207E2DB7}" type="presParOf" srcId="{9E478079-20EF-4978-B68E-BCF88F913731}" destId="{C3E38CE4-F3EB-415D-A32C-9B237367D10A}" srcOrd="2" destOrd="0" presId="urn:microsoft.com/office/officeart/2018/2/layout/IconVerticalSolidList"/>
    <dgm:cxn modelId="{8026BA63-BB57-4C7C-A40B-476130D8AF58}" type="presParOf" srcId="{C3E38CE4-F3EB-415D-A32C-9B237367D10A}" destId="{41217DB5-06FA-4C94-BDB0-B45F83AD60A8}" srcOrd="0" destOrd="0" presId="urn:microsoft.com/office/officeart/2018/2/layout/IconVerticalSolidList"/>
    <dgm:cxn modelId="{B7D78485-01E3-4556-B7BA-166DF7AA73CA}" type="presParOf" srcId="{C3E38CE4-F3EB-415D-A32C-9B237367D10A}" destId="{3296331B-5FDC-4AEE-A040-168872085F03}" srcOrd="1" destOrd="0" presId="urn:microsoft.com/office/officeart/2018/2/layout/IconVerticalSolidList"/>
    <dgm:cxn modelId="{D55766A8-3C2C-4415-892C-8884397DFB03}" type="presParOf" srcId="{C3E38CE4-F3EB-415D-A32C-9B237367D10A}" destId="{4A2C2D39-4519-4563-8CA2-24681C7528EB}" srcOrd="2" destOrd="0" presId="urn:microsoft.com/office/officeart/2018/2/layout/IconVerticalSolidList"/>
    <dgm:cxn modelId="{0B6A2B00-1BD4-4790-AC7F-C0A38764FD86}" type="presParOf" srcId="{C3E38CE4-F3EB-415D-A32C-9B237367D10A}" destId="{2CDD3300-FA15-45C4-9FB5-40EEB1C5A824}" srcOrd="3" destOrd="0" presId="urn:microsoft.com/office/officeart/2018/2/layout/IconVerticalSolidList"/>
    <dgm:cxn modelId="{1C6D3A26-8C40-4193-89B2-B9409FA00C10}" type="presParOf" srcId="{9E478079-20EF-4978-B68E-BCF88F913731}" destId="{5A49241D-C138-46A3-BB9A-15EDCE8BC309}" srcOrd="3" destOrd="0" presId="urn:microsoft.com/office/officeart/2018/2/layout/IconVerticalSolidList"/>
    <dgm:cxn modelId="{05A81E87-E611-438C-91CD-26754E5164E9}" type="presParOf" srcId="{9E478079-20EF-4978-B68E-BCF88F913731}" destId="{F17088E1-B67E-45E0-9FE9-E986EA4AD253}" srcOrd="4" destOrd="0" presId="urn:microsoft.com/office/officeart/2018/2/layout/IconVerticalSolidList"/>
    <dgm:cxn modelId="{7D09DF30-D6A4-4EF4-9C10-53310B0948A8}" type="presParOf" srcId="{F17088E1-B67E-45E0-9FE9-E986EA4AD253}" destId="{19475D89-157D-47AA-9A4D-9BF6A1D70691}" srcOrd="0" destOrd="0" presId="urn:microsoft.com/office/officeart/2018/2/layout/IconVerticalSolidList"/>
    <dgm:cxn modelId="{472716AF-3963-41F0-973A-53CF079A86FD}" type="presParOf" srcId="{F17088E1-B67E-45E0-9FE9-E986EA4AD253}" destId="{5230B85C-54E0-43DA-945A-33764F4E7B79}" srcOrd="1" destOrd="0" presId="urn:microsoft.com/office/officeart/2018/2/layout/IconVerticalSolidList"/>
    <dgm:cxn modelId="{A92FCABE-E050-4127-B758-78E11D2E7A92}" type="presParOf" srcId="{F17088E1-B67E-45E0-9FE9-E986EA4AD253}" destId="{688F000C-08AD-46F3-8015-C030EC9E9067}" srcOrd="2" destOrd="0" presId="urn:microsoft.com/office/officeart/2018/2/layout/IconVerticalSolidList"/>
    <dgm:cxn modelId="{BEBD5FFB-5401-4CAA-84EF-929BE867A9B6}" type="presParOf" srcId="{F17088E1-B67E-45E0-9FE9-E986EA4AD253}" destId="{14861883-B83E-4DB2-BC5E-149567E103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F0C3D5-6885-414D-8D73-4192CFA97B29}"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DAD4641A-5FAD-4324-AB55-32B6A24752FD}">
      <dgm:prSet phldrT="[Text]"/>
      <dgm:spPr/>
      <dgm:t>
        <a:bodyPr/>
        <a:lstStyle/>
        <a:p>
          <a:r>
            <a:rPr lang="en-US" dirty="0"/>
            <a:t>Entering a client into your program</a:t>
          </a:r>
        </a:p>
      </dgm:t>
    </dgm:pt>
    <dgm:pt modelId="{C34A7BCC-7808-4B6B-B59C-4CE098C884DC}" type="parTrans" cxnId="{64A29904-A4EC-43C3-A600-BD1F50565224}">
      <dgm:prSet/>
      <dgm:spPr/>
      <dgm:t>
        <a:bodyPr/>
        <a:lstStyle/>
        <a:p>
          <a:endParaRPr lang="en-US"/>
        </a:p>
      </dgm:t>
    </dgm:pt>
    <dgm:pt modelId="{4E1F72DE-ACC8-483A-A51A-3E41797F5F82}" type="sibTrans" cxnId="{64A29904-A4EC-43C3-A600-BD1F50565224}">
      <dgm:prSet/>
      <dgm:spPr/>
      <dgm:t>
        <a:bodyPr/>
        <a:lstStyle/>
        <a:p>
          <a:endParaRPr lang="en-US"/>
        </a:p>
      </dgm:t>
    </dgm:pt>
    <dgm:pt modelId="{BCFDBBB0-690A-436E-9126-A27C541053EA}">
      <dgm:prSet phldrT="[Text]"/>
      <dgm:spPr/>
      <dgm:t>
        <a:bodyPr/>
        <a:lstStyle/>
        <a:p>
          <a:r>
            <a:rPr lang="en-US" dirty="0"/>
            <a:t>Searching for Client</a:t>
          </a:r>
        </a:p>
      </dgm:t>
    </dgm:pt>
    <dgm:pt modelId="{30BF198A-533E-465D-98CD-66FF0DDA6C69}" type="parTrans" cxnId="{6E6947C6-3F30-4A01-9DF9-1AE31848EAC0}">
      <dgm:prSet/>
      <dgm:spPr/>
      <dgm:t>
        <a:bodyPr/>
        <a:lstStyle/>
        <a:p>
          <a:endParaRPr lang="en-US"/>
        </a:p>
      </dgm:t>
    </dgm:pt>
    <dgm:pt modelId="{CC1C7AD7-CB7C-4B6F-860D-FDFA499DCEF8}" type="sibTrans" cxnId="{6E6947C6-3F30-4A01-9DF9-1AE31848EAC0}">
      <dgm:prSet/>
      <dgm:spPr/>
      <dgm:t>
        <a:bodyPr/>
        <a:lstStyle/>
        <a:p>
          <a:endParaRPr lang="en-US"/>
        </a:p>
      </dgm:t>
    </dgm:pt>
    <dgm:pt modelId="{8742CED3-9AF0-45CF-A106-A12AFE9D9B24}">
      <dgm:prSet phldrT="[Text]"/>
      <dgm:spPr/>
      <dgm:t>
        <a:bodyPr/>
        <a:lstStyle/>
        <a:p>
          <a:r>
            <a:rPr lang="en-US" dirty="0"/>
            <a:t>Creating the entry/exit</a:t>
          </a:r>
        </a:p>
      </dgm:t>
    </dgm:pt>
    <dgm:pt modelId="{8C8A276A-B4BE-48AF-AD13-A62D19EEAE3B}" type="parTrans" cxnId="{606B4C8E-0EFD-461A-861E-2F89149C53EE}">
      <dgm:prSet/>
      <dgm:spPr/>
      <dgm:t>
        <a:bodyPr/>
        <a:lstStyle/>
        <a:p>
          <a:endParaRPr lang="en-US"/>
        </a:p>
      </dgm:t>
    </dgm:pt>
    <dgm:pt modelId="{1B528193-1794-42C4-A42E-0A1B9CC85DE5}" type="sibTrans" cxnId="{606B4C8E-0EFD-461A-861E-2F89149C53EE}">
      <dgm:prSet/>
      <dgm:spPr/>
      <dgm:t>
        <a:bodyPr/>
        <a:lstStyle/>
        <a:p>
          <a:endParaRPr lang="en-US"/>
        </a:p>
      </dgm:t>
    </dgm:pt>
    <dgm:pt modelId="{A5BF7D35-12DE-4758-8EC0-2064CADBC382}">
      <dgm:prSet phldrT="[Text]"/>
      <dgm:spPr/>
      <dgm:t>
        <a:bodyPr/>
        <a:lstStyle/>
        <a:p>
          <a:r>
            <a:rPr lang="en-US" dirty="0"/>
            <a:t>Client is staying in your program</a:t>
          </a:r>
        </a:p>
      </dgm:t>
    </dgm:pt>
    <dgm:pt modelId="{2D7F1764-75B7-4A04-BAE5-55238BAA1F8B}" type="parTrans" cxnId="{CC672B1F-C320-4A3D-864D-F7946DC514E2}">
      <dgm:prSet/>
      <dgm:spPr/>
      <dgm:t>
        <a:bodyPr/>
        <a:lstStyle/>
        <a:p>
          <a:endParaRPr lang="en-US"/>
        </a:p>
      </dgm:t>
    </dgm:pt>
    <dgm:pt modelId="{E0BB4B94-38B0-44DE-A9BC-AD274E91C4C5}" type="sibTrans" cxnId="{CC672B1F-C320-4A3D-864D-F7946DC514E2}">
      <dgm:prSet/>
      <dgm:spPr/>
      <dgm:t>
        <a:bodyPr/>
        <a:lstStyle/>
        <a:p>
          <a:endParaRPr lang="en-US"/>
        </a:p>
      </dgm:t>
    </dgm:pt>
    <dgm:pt modelId="{2FFBB171-AAF5-4419-985F-069F583E4088}">
      <dgm:prSet phldrT="[Text]"/>
      <dgm:spPr/>
      <dgm:t>
        <a:bodyPr/>
        <a:lstStyle/>
        <a:p>
          <a:r>
            <a:rPr lang="en-US" dirty="0"/>
            <a:t>Updates and Annual Assessments</a:t>
          </a:r>
        </a:p>
      </dgm:t>
    </dgm:pt>
    <dgm:pt modelId="{EACEBD8B-D57A-4B62-A9A0-43479ABFB03B}" type="parTrans" cxnId="{BF5FAB4B-5E97-4FE3-8BCC-550051DEF94A}">
      <dgm:prSet/>
      <dgm:spPr/>
      <dgm:t>
        <a:bodyPr/>
        <a:lstStyle/>
        <a:p>
          <a:endParaRPr lang="en-US"/>
        </a:p>
      </dgm:t>
    </dgm:pt>
    <dgm:pt modelId="{47A69640-F0D1-4287-AC19-B099EEE16FCF}" type="sibTrans" cxnId="{BF5FAB4B-5E97-4FE3-8BCC-550051DEF94A}">
      <dgm:prSet/>
      <dgm:spPr/>
      <dgm:t>
        <a:bodyPr/>
        <a:lstStyle/>
        <a:p>
          <a:endParaRPr lang="en-US"/>
        </a:p>
      </dgm:t>
    </dgm:pt>
    <dgm:pt modelId="{23AEEE32-070F-4565-BF3F-5CE176DC1801}">
      <dgm:prSet phldrT="[Text]"/>
      <dgm:spPr/>
      <dgm:t>
        <a:bodyPr/>
        <a:lstStyle/>
        <a:p>
          <a:r>
            <a:rPr lang="en-US" dirty="0"/>
            <a:t>Case Plans</a:t>
          </a:r>
        </a:p>
      </dgm:t>
    </dgm:pt>
    <dgm:pt modelId="{A0D010A6-2598-41DC-915D-0AF8DA0A952B}" type="parTrans" cxnId="{F1F3511D-0F8F-4591-A541-5B02E900DB05}">
      <dgm:prSet/>
      <dgm:spPr/>
      <dgm:t>
        <a:bodyPr/>
        <a:lstStyle/>
        <a:p>
          <a:endParaRPr lang="en-US"/>
        </a:p>
      </dgm:t>
    </dgm:pt>
    <dgm:pt modelId="{9CDBC898-7BC2-4CC7-8E7A-4BF600C40CCA}" type="sibTrans" cxnId="{F1F3511D-0F8F-4591-A541-5B02E900DB05}">
      <dgm:prSet/>
      <dgm:spPr/>
      <dgm:t>
        <a:bodyPr/>
        <a:lstStyle/>
        <a:p>
          <a:endParaRPr lang="en-US"/>
        </a:p>
      </dgm:t>
    </dgm:pt>
    <dgm:pt modelId="{25EA8CCF-F7D5-4AE2-8ABC-2A094B99B946}">
      <dgm:prSet phldrT="[Text]" custT="1"/>
      <dgm:spPr/>
      <dgm:t>
        <a:bodyPr/>
        <a:lstStyle/>
        <a:p>
          <a:r>
            <a:rPr lang="en-US" sz="1600" dirty="0"/>
            <a:t>Client exits your program</a:t>
          </a:r>
        </a:p>
      </dgm:t>
    </dgm:pt>
    <dgm:pt modelId="{FB8F4C49-78D2-47CA-BD9A-CE9FF40D9D0A}" type="parTrans" cxnId="{5197CB0B-0334-4787-8157-8905D6751EE3}">
      <dgm:prSet/>
      <dgm:spPr/>
      <dgm:t>
        <a:bodyPr/>
        <a:lstStyle/>
        <a:p>
          <a:endParaRPr lang="en-US"/>
        </a:p>
      </dgm:t>
    </dgm:pt>
    <dgm:pt modelId="{CBCC5349-5D73-439A-B418-41ECEDB8F4A0}" type="sibTrans" cxnId="{5197CB0B-0334-4787-8157-8905D6751EE3}">
      <dgm:prSet/>
      <dgm:spPr/>
      <dgm:t>
        <a:bodyPr/>
        <a:lstStyle/>
        <a:p>
          <a:endParaRPr lang="en-US"/>
        </a:p>
      </dgm:t>
    </dgm:pt>
    <dgm:pt modelId="{C86FC69F-4B22-46D3-B703-54956960AE76}">
      <dgm:prSet phldrT="[Text]"/>
      <dgm:spPr/>
      <dgm:t>
        <a:bodyPr/>
        <a:lstStyle/>
        <a:p>
          <a:r>
            <a:rPr lang="en-US" dirty="0"/>
            <a:t>Exiting a client</a:t>
          </a:r>
        </a:p>
      </dgm:t>
    </dgm:pt>
    <dgm:pt modelId="{8A02D4D4-E152-4352-A95F-AEF5254E50F2}" type="parTrans" cxnId="{6CD79EC0-961A-4A09-B9FB-A0E7F475D2FC}">
      <dgm:prSet/>
      <dgm:spPr/>
      <dgm:t>
        <a:bodyPr/>
        <a:lstStyle/>
        <a:p>
          <a:endParaRPr lang="en-US"/>
        </a:p>
      </dgm:t>
    </dgm:pt>
    <dgm:pt modelId="{64F5999C-6516-4F88-9AB3-0345AE13928F}" type="sibTrans" cxnId="{6CD79EC0-961A-4A09-B9FB-A0E7F475D2FC}">
      <dgm:prSet/>
      <dgm:spPr/>
      <dgm:t>
        <a:bodyPr/>
        <a:lstStyle/>
        <a:p>
          <a:endParaRPr lang="en-US"/>
        </a:p>
      </dgm:t>
    </dgm:pt>
    <dgm:pt modelId="{F2807E62-4AD7-4040-9FDD-6254E12789F8}" type="pres">
      <dgm:prSet presAssocID="{A0F0C3D5-6885-414D-8D73-4192CFA97B29}" presName="theList" presStyleCnt="0">
        <dgm:presLayoutVars>
          <dgm:dir/>
          <dgm:animLvl val="lvl"/>
          <dgm:resizeHandles val="exact"/>
        </dgm:presLayoutVars>
      </dgm:prSet>
      <dgm:spPr/>
    </dgm:pt>
    <dgm:pt modelId="{629BE63F-E17A-4ABC-B55E-9C74C5043633}" type="pres">
      <dgm:prSet presAssocID="{DAD4641A-5FAD-4324-AB55-32B6A24752FD}" presName="compNode" presStyleCnt="0"/>
      <dgm:spPr/>
    </dgm:pt>
    <dgm:pt modelId="{05883F04-167E-4117-8916-07B00E3861C8}" type="pres">
      <dgm:prSet presAssocID="{DAD4641A-5FAD-4324-AB55-32B6A24752FD}" presName="noGeometry" presStyleCnt="0"/>
      <dgm:spPr/>
    </dgm:pt>
    <dgm:pt modelId="{1D0C559F-5233-4ACC-A578-45EE015633C1}" type="pres">
      <dgm:prSet presAssocID="{DAD4641A-5FAD-4324-AB55-32B6A24752FD}" presName="childTextVisible" presStyleLbl="bgAccFollowNode1" presStyleIdx="0" presStyleCnt="3">
        <dgm:presLayoutVars>
          <dgm:bulletEnabled val="1"/>
        </dgm:presLayoutVars>
      </dgm:prSet>
      <dgm:spPr/>
    </dgm:pt>
    <dgm:pt modelId="{C1888823-8CC9-49A9-8BFE-2F514B46FE61}" type="pres">
      <dgm:prSet presAssocID="{DAD4641A-5FAD-4324-AB55-32B6A24752FD}" presName="childTextHidden" presStyleLbl="bgAccFollowNode1" presStyleIdx="0" presStyleCnt="3"/>
      <dgm:spPr/>
    </dgm:pt>
    <dgm:pt modelId="{C483D84B-5840-4893-931C-3F6A40B4C3A6}" type="pres">
      <dgm:prSet presAssocID="{DAD4641A-5FAD-4324-AB55-32B6A24752FD}" presName="parentText" presStyleLbl="node1" presStyleIdx="0" presStyleCnt="3">
        <dgm:presLayoutVars>
          <dgm:chMax val="1"/>
          <dgm:bulletEnabled val="1"/>
        </dgm:presLayoutVars>
      </dgm:prSet>
      <dgm:spPr/>
    </dgm:pt>
    <dgm:pt modelId="{760869DE-967D-4AC1-81ED-72A0819730CE}" type="pres">
      <dgm:prSet presAssocID="{DAD4641A-5FAD-4324-AB55-32B6A24752FD}" presName="aSpace" presStyleCnt="0"/>
      <dgm:spPr/>
    </dgm:pt>
    <dgm:pt modelId="{4334D5FA-9D3A-40E9-A737-D548D4F7A7FD}" type="pres">
      <dgm:prSet presAssocID="{A5BF7D35-12DE-4758-8EC0-2064CADBC382}" presName="compNode" presStyleCnt="0"/>
      <dgm:spPr/>
    </dgm:pt>
    <dgm:pt modelId="{43F71EFD-045B-49D3-B830-D2ABA20D818A}" type="pres">
      <dgm:prSet presAssocID="{A5BF7D35-12DE-4758-8EC0-2064CADBC382}" presName="noGeometry" presStyleCnt="0"/>
      <dgm:spPr/>
    </dgm:pt>
    <dgm:pt modelId="{3F87139C-927B-4BF9-BC3F-59490BEB2FF0}" type="pres">
      <dgm:prSet presAssocID="{A5BF7D35-12DE-4758-8EC0-2064CADBC382}" presName="childTextVisible" presStyleLbl="bgAccFollowNode1" presStyleIdx="1" presStyleCnt="3">
        <dgm:presLayoutVars>
          <dgm:bulletEnabled val="1"/>
        </dgm:presLayoutVars>
      </dgm:prSet>
      <dgm:spPr/>
    </dgm:pt>
    <dgm:pt modelId="{87044095-881C-44F7-8789-95997B03AD39}" type="pres">
      <dgm:prSet presAssocID="{A5BF7D35-12DE-4758-8EC0-2064CADBC382}" presName="childTextHidden" presStyleLbl="bgAccFollowNode1" presStyleIdx="1" presStyleCnt="3"/>
      <dgm:spPr/>
    </dgm:pt>
    <dgm:pt modelId="{2DAF3D0A-D5C2-4D7F-A354-67EAC68605CC}" type="pres">
      <dgm:prSet presAssocID="{A5BF7D35-12DE-4758-8EC0-2064CADBC382}" presName="parentText" presStyleLbl="node1" presStyleIdx="1" presStyleCnt="3">
        <dgm:presLayoutVars>
          <dgm:chMax val="1"/>
          <dgm:bulletEnabled val="1"/>
        </dgm:presLayoutVars>
      </dgm:prSet>
      <dgm:spPr/>
    </dgm:pt>
    <dgm:pt modelId="{F120EA42-D55E-4A6F-A055-BC561F0DC198}" type="pres">
      <dgm:prSet presAssocID="{A5BF7D35-12DE-4758-8EC0-2064CADBC382}" presName="aSpace" presStyleCnt="0"/>
      <dgm:spPr/>
    </dgm:pt>
    <dgm:pt modelId="{09143FEF-5BD5-49AE-9F81-F68DF5741C7D}" type="pres">
      <dgm:prSet presAssocID="{25EA8CCF-F7D5-4AE2-8ABC-2A094B99B946}" presName="compNode" presStyleCnt="0"/>
      <dgm:spPr/>
    </dgm:pt>
    <dgm:pt modelId="{B12C572D-9F4E-4E2D-969D-31BFE6718BDB}" type="pres">
      <dgm:prSet presAssocID="{25EA8CCF-F7D5-4AE2-8ABC-2A094B99B946}" presName="noGeometry" presStyleCnt="0"/>
      <dgm:spPr/>
    </dgm:pt>
    <dgm:pt modelId="{67206F1D-E49C-44C8-8384-1C1FF221C337}" type="pres">
      <dgm:prSet presAssocID="{25EA8CCF-F7D5-4AE2-8ABC-2A094B99B946}" presName="childTextVisible" presStyleLbl="bgAccFollowNode1" presStyleIdx="2" presStyleCnt="3">
        <dgm:presLayoutVars>
          <dgm:bulletEnabled val="1"/>
        </dgm:presLayoutVars>
      </dgm:prSet>
      <dgm:spPr/>
    </dgm:pt>
    <dgm:pt modelId="{06048F91-8807-4887-92F7-0B20568EC349}" type="pres">
      <dgm:prSet presAssocID="{25EA8CCF-F7D5-4AE2-8ABC-2A094B99B946}" presName="childTextHidden" presStyleLbl="bgAccFollowNode1" presStyleIdx="2" presStyleCnt="3"/>
      <dgm:spPr/>
    </dgm:pt>
    <dgm:pt modelId="{B77CA18E-7B37-4D3F-80A6-2E1CF0D1E518}" type="pres">
      <dgm:prSet presAssocID="{25EA8CCF-F7D5-4AE2-8ABC-2A094B99B946}" presName="parentText" presStyleLbl="node1" presStyleIdx="2" presStyleCnt="3" custScaleX="102843" custScaleY="98624">
        <dgm:presLayoutVars>
          <dgm:chMax val="1"/>
          <dgm:bulletEnabled val="1"/>
        </dgm:presLayoutVars>
      </dgm:prSet>
      <dgm:spPr/>
    </dgm:pt>
  </dgm:ptLst>
  <dgm:cxnLst>
    <dgm:cxn modelId="{ABA92C03-888D-4AF8-8261-4415CC838905}" type="presOf" srcId="{A5BF7D35-12DE-4758-8EC0-2064CADBC382}" destId="{2DAF3D0A-D5C2-4D7F-A354-67EAC68605CC}" srcOrd="0" destOrd="0" presId="urn:microsoft.com/office/officeart/2005/8/layout/hProcess6"/>
    <dgm:cxn modelId="{64A29904-A4EC-43C3-A600-BD1F50565224}" srcId="{A0F0C3D5-6885-414D-8D73-4192CFA97B29}" destId="{DAD4641A-5FAD-4324-AB55-32B6A24752FD}" srcOrd="0" destOrd="0" parTransId="{C34A7BCC-7808-4B6B-B59C-4CE098C884DC}" sibTransId="{4E1F72DE-ACC8-483A-A51A-3E41797F5F82}"/>
    <dgm:cxn modelId="{5197CB0B-0334-4787-8157-8905D6751EE3}" srcId="{A0F0C3D5-6885-414D-8D73-4192CFA97B29}" destId="{25EA8CCF-F7D5-4AE2-8ABC-2A094B99B946}" srcOrd="2" destOrd="0" parTransId="{FB8F4C49-78D2-47CA-BD9A-CE9FF40D9D0A}" sibTransId="{CBCC5349-5D73-439A-B418-41ECEDB8F4A0}"/>
    <dgm:cxn modelId="{E10E6311-423F-4858-818E-2AD7ED30F651}" type="presOf" srcId="{23AEEE32-070F-4565-BF3F-5CE176DC1801}" destId="{3F87139C-927B-4BF9-BC3F-59490BEB2FF0}" srcOrd="0" destOrd="1" presId="urn:microsoft.com/office/officeart/2005/8/layout/hProcess6"/>
    <dgm:cxn modelId="{F1F3511D-0F8F-4591-A541-5B02E900DB05}" srcId="{A5BF7D35-12DE-4758-8EC0-2064CADBC382}" destId="{23AEEE32-070F-4565-BF3F-5CE176DC1801}" srcOrd="1" destOrd="0" parTransId="{A0D010A6-2598-41DC-915D-0AF8DA0A952B}" sibTransId="{9CDBC898-7BC2-4CC7-8E7A-4BF600C40CCA}"/>
    <dgm:cxn modelId="{CC672B1F-C320-4A3D-864D-F7946DC514E2}" srcId="{A0F0C3D5-6885-414D-8D73-4192CFA97B29}" destId="{A5BF7D35-12DE-4758-8EC0-2064CADBC382}" srcOrd="1" destOrd="0" parTransId="{2D7F1764-75B7-4A04-BAE5-55238BAA1F8B}" sibTransId="{E0BB4B94-38B0-44DE-A9BC-AD274E91C4C5}"/>
    <dgm:cxn modelId="{70DCB622-A9DF-4358-9747-BF55F6F941E6}" type="presOf" srcId="{C86FC69F-4B22-46D3-B703-54956960AE76}" destId="{67206F1D-E49C-44C8-8384-1C1FF221C337}" srcOrd="0" destOrd="0" presId="urn:microsoft.com/office/officeart/2005/8/layout/hProcess6"/>
    <dgm:cxn modelId="{25B8E327-F5F3-48BE-AF11-D899346575F9}" type="presOf" srcId="{2FFBB171-AAF5-4419-985F-069F583E4088}" destId="{87044095-881C-44F7-8789-95997B03AD39}" srcOrd="1" destOrd="0" presId="urn:microsoft.com/office/officeart/2005/8/layout/hProcess6"/>
    <dgm:cxn modelId="{765DB647-014E-44A9-A742-FB4D34A5FCC2}" type="presOf" srcId="{C86FC69F-4B22-46D3-B703-54956960AE76}" destId="{06048F91-8807-4887-92F7-0B20568EC349}" srcOrd="1" destOrd="0" presId="urn:microsoft.com/office/officeart/2005/8/layout/hProcess6"/>
    <dgm:cxn modelId="{BF5FAB4B-5E97-4FE3-8BCC-550051DEF94A}" srcId="{A5BF7D35-12DE-4758-8EC0-2064CADBC382}" destId="{2FFBB171-AAF5-4419-985F-069F583E4088}" srcOrd="0" destOrd="0" parTransId="{EACEBD8B-D57A-4B62-A9A0-43479ABFB03B}" sibTransId="{47A69640-F0D1-4287-AC19-B099EEE16FCF}"/>
    <dgm:cxn modelId="{6A4C1C74-66FB-4EEF-8A66-B2BBA1295399}" type="presOf" srcId="{BCFDBBB0-690A-436E-9126-A27C541053EA}" destId="{C1888823-8CC9-49A9-8BFE-2F514B46FE61}" srcOrd="1" destOrd="0" presId="urn:microsoft.com/office/officeart/2005/8/layout/hProcess6"/>
    <dgm:cxn modelId="{A71C7F7D-D763-491F-9CC0-49FB6C09E88F}" type="presOf" srcId="{8742CED3-9AF0-45CF-A106-A12AFE9D9B24}" destId="{C1888823-8CC9-49A9-8BFE-2F514B46FE61}" srcOrd="1" destOrd="1" presId="urn:microsoft.com/office/officeart/2005/8/layout/hProcess6"/>
    <dgm:cxn modelId="{CCE1B685-81F0-47A6-A708-11CBC2969E8F}" type="presOf" srcId="{A0F0C3D5-6885-414D-8D73-4192CFA97B29}" destId="{F2807E62-4AD7-4040-9FDD-6254E12789F8}" srcOrd="0" destOrd="0" presId="urn:microsoft.com/office/officeart/2005/8/layout/hProcess6"/>
    <dgm:cxn modelId="{606B4C8E-0EFD-461A-861E-2F89149C53EE}" srcId="{DAD4641A-5FAD-4324-AB55-32B6A24752FD}" destId="{8742CED3-9AF0-45CF-A106-A12AFE9D9B24}" srcOrd="1" destOrd="0" parTransId="{8C8A276A-B4BE-48AF-AD13-A62D19EEAE3B}" sibTransId="{1B528193-1794-42C4-A42E-0A1B9CC85DE5}"/>
    <dgm:cxn modelId="{EE92AFA3-D55E-41DC-857B-9972577F4A2C}" type="presOf" srcId="{23AEEE32-070F-4565-BF3F-5CE176DC1801}" destId="{87044095-881C-44F7-8789-95997B03AD39}" srcOrd="1" destOrd="1" presId="urn:microsoft.com/office/officeart/2005/8/layout/hProcess6"/>
    <dgm:cxn modelId="{6CD79EC0-961A-4A09-B9FB-A0E7F475D2FC}" srcId="{25EA8CCF-F7D5-4AE2-8ABC-2A094B99B946}" destId="{C86FC69F-4B22-46D3-B703-54956960AE76}" srcOrd="0" destOrd="0" parTransId="{8A02D4D4-E152-4352-A95F-AEF5254E50F2}" sibTransId="{64F5999C-6516-4F88-9AB3-0345AE13928F}"/>
    <dgm:cxn modelId="{6E6947C6-3F30-4A01-9DF9-1AE31848EAC0}" srcId="{DAD4641A-5FAD-4324-AB55-32B6A24752FD}" destId="{BCFDBBB0-690A-436E-9126-A27C541053EA}" srcOrd="0" destOrd="0" parTransId="{30BF198A-533E-465D-98CD-66FF0DDA6C69}" sibTransId="{CC1C7AD7-CB7C-4B6F-860D-FDFA499DCEF8}"/>
    <dgm:cxn modelId="{840DC5CD-AC31-410B-A5F9-41EB922CF022}" type="presOf" srcId="{25EA8CCF-F7D5-4AE2-8ABC-2A094B99B946}" destId="{B77CA18E-7B37-4D3F-80A6-2E1CF0D1E518}" srcOrd="0" destOrd="0" presId="urn:microsoft.com/office/officeart/2005/8/layout/hProcess6"/>
    <dgm:cxn modelId="{F71B6FD3-22D0-44CC-82F0-8AACA405293C}" type="presOf" srcId="{2FFBB171-AAF5-4419-985F-069F583E4088}" destId="{3F87139C-927B-4BF9-BC3F-59490BEB2FF0}" srcOrd="0" destOrd="0" presId="urn:microsoft.com/office/officeart/2005/8/layout/hProcess6"/>
    <dgm:cxn modelId="{E2869AE6-202B-4720-B393-B9794345A4AD}" type="presOf" srcId="{8742CED3-9AF0-45CF-A106-A12AFE9D9B24}" destId="{1D0C559F-5233-4ACC-A578-45EE015633C1}" srcOrd="0" destOrd="1" presId="urn:microsoft.com/office/officeart/2005/8/layout/hProcess6"/>
    <dgm:cxn modelId="{BFDED4EC-0879-42DF-9F4D-173F625BE3F0}" type="presOf" srcId="{DAD4641A-5FAD-4324-AB55-32B6A24752FD}" destId="{C483D84B-5840-4893-931C-3F6A40B4C3A6}" srcOrd="0" destOrd="0" presId="urn:microsoft.com/office/officeart/2005/8/layout/hProcess6"/>
    <dgm:cxn modelId="{BD97D8EC-FE25-4452-8CAA-E5C4304DF8E5}" type="presOf" srcId="{BCFDBBB0-690A-436E-9126-A27C541053EA}" destId="{1D0C559F-5233-4ACC-A578-45EE015633C1}" srcOrd="0" destOrd="0" presId="urn:microsoft.com/office/officeart/2005/8/layout/hProcess6"/>
    <dgm:cxn modelId="{EEC28EB3-9956-406D-88B1-AF5A4E901FF7}" type="presParOf" srcId="{F2807E62-4AD7-4040-9FDD-6254E12789F8}" destId="{629BE63F-E17A-4ABC-B55E-9C74C5043633}" srcOrd="0" destOrd="0" presId="urn:microsoft.com/office/officeart/2005/8/layout/hProcess6"/>
    <dgm:cxn modelId="{AA364D00-4A0A-4BF6-BE2A-06D13B7FF20E}" type="presParOf" srcId="{629BE63F-E17A-4ABC-B55E-9C74C5043633}" destId="{05883F04-167E-4117-8916-07B00E3861C8}" srcOrd="0" destOrd="0" presId="urn:microsoft.com/office/officeart/2005/8/layout/hProcess6"/>
    <dgm:cxn modelId="{D2974D6A-70FD-4998-B8EE-A68364EBE8EC}" type="presParOf" srcId="{629BE63F-E17A-4ABC-B55E-9C74C5043633}" destId="{1D0C559F-5233-4ACC-A578-45EE015633C1}" srcOrd="1" destOrd="0" presId="urn:microsoft.com/office/officeart/2005/8/layout/hProcess6"/>
    <dgm:cxn modelId="{C2C35859-1053-4113-804C-21528A727598}" type="presParOf" srcId="{629BE63F-E17A-4ABC-B55E-9C74C5043633}" destId="{C1888823-8CC9-49A9-8BFE-2F514B46FE61}" srcOrd="2" destOrd="0" presId="urn:microsoft.com/office/officeart/2005/8/layout/hProcess6"/>
    <dgm:cxn modelId="{928B9538-86F3-48C7-9206-9CCC17ACADE2}" type="presParOf" srcId="{629BE63F-E17A-4ABC-B55E-9C74C5043633}" destId="{C483D84B-5840-4893-931C-3F6A40B4C3A6}" srcOrd="3" destOrd="0" presId="urn:microsoft.com/office/officeart/2005/8/layout/hProcess6"/>
    <dgm:cxn modelId="{93E7DCB9-C038-493F-A9B9-B9813EA23F1A}" type="presParOf" srcId="{F2807E62-4AD7-4040-9FDD-6254E12789F8}" destId="{760869DE-967D-4AC1-81ED-72A0819730CE}" srcOrd="1" destOrd="0" presId="urn:microsoft.com/office/officeart/2005/8/layout/hProcess6"/>
    <dgm:cxn modelId="{5C220D79-5F80-4CFC-B416-30F2B27D3668}" type="presParOf" srcId="{F2807E62-4AD7-4040-9FDD-6254E12789F8}" destId="{4334D5FA-9D3A-40E9-A737-D548D4F7A7FD}" srcOrd="2" destOrd="0" presId="urn:microsoft.com/office/officeart/2005/8/layout/hProcess6"/>
    <dgm:cxn modelId="{2420B16B-BB0F-468F-8891-5F154D3A1FDF}" type="presParOf" srcId="{4334D5FA-9D3A-40E9-A737-D548D4F7A7FD}" destId="{43F71EFD-045B-49D3-B830-D2ABA20D818A}" srcOrd="0" destOrd="0" presId="urn:microsoft.com/office/officeart/2005/8/layout/hProcess6"/>
    <dgm:cxn modelId="{9B204372-F1FB-47DB-B134-449A812C1BC2}" type="presParOf" srcId="{4334D5FA-9D3A-40E9-A737-D548D4F7A7FD}" destId="{3F87139C-927B-4BF9-BC3F-59490BEB2FF0}" srcOrd="1" destOrd="0" presId="urn:microsoft.com/office/officeart/2005/8/layout/hProcess6"/>
    <dgm:cxn modelId="{2AC49C1E-C764-46D8-ACB6-D8CFC25BF3E5}" type="presParOf" srcId="{4334D5FA-9D3A-40E9-A737-D548D4F7A7FD}" destId="{87044095-881C-44F7-8789-95997B03AD39}" srcOrd="2" destOrd="0" presId="urn:microsoft.com/office/officeart/2005/8/layout/hProcess6"/>
    <dgm:cxn modelId="{11CDB780-E80D-46E5-BA10-86745D3FA03E}" type="presParOf" srcId="{4334D5FA-9D3A-40E9-A737-D548D4F7A7FD}" destId="{2DAF3D0A-D5C2-4D7F-A354-67EAC68605CC}" srcOrd="3" destOrd="0" presId="urn:microsoft.com/office/officeart/2005/8/layout/hProcess6"/>
    <dgm:cxn modelId="{D2DBCB39-3FA5-4283-8476-A2C0A5D1898B}" type="presParOf" srcId="{F2807E62-4AD7-4040-9FDD-6254E12789F8}" destId="{F120EA42-D55E-4A6F-A055-BC561F0DC198}" srcOrd="3" destOrd="0" presId="urn:microsoft.com/office/officeart/2005/8/layout/hProcess6"/>
    <dgm:cxn modelId="{E755EE36-3A83-41E9-8137-24141991A0FC}" type="presParOf" srcId="{F2807E62-4AD7-4040-9FDD-6254E12789F8}" destId="{09143FEF-5BD5-49AE-9F81-F68DF5741C7D}" srcOrd="4" destOrd="0" presId="urn:microsoft.com/office/officeart/2005/8/layout/hProcess6"/>
    <dgm:cxn modelId="{A0ADFE15-D41B-4460-B643-2473B67F512D}" type="presParOf" srcId="{09143FEF-5BD5-49AE-9F81-F68DF5741C7D}" destId="{B12C572D-9F4E-4E2D-969D-31BFE6718BDB}" srcOrd="0" destOrd="0" presId="urn:microsoft.com/office/officeart/2005/8/layout/hProcess6"/>
    <dgm:cxn modelId="{D388BA95-30B0-4E94-8E92-33CA6E0DB3F6}" type="presParOf" srcId="{09143FEF-5BD5-49AE-9F81-F68DF5741C7D}" destId="{67206F1D-E49C-44C8-8384-1C1FF221C337}" srcOrd="1" destOrd="0" presId="urn:microsoft.com/office/officeart/2005/8/layout/hProcess6"/>
    <dgm:cxn modelId="{9E2EC452-26BC-41A0-94AB-561318FAB643}" type="presParOf" srcId="{09143FEF-5BD5-49AE-9F81-F68DF5741C7D}" destId="{06048F91-8807-4887-92F7-0B20568EC349}" srcOrd="2" destOrd="0" presId="urn:microsoft.com/office/officeart/2005/8/layout/hProcess6"/>
    <dgm:cxn modelId="{65EC7ADD-A583-4AC9-8E0C-23FB1AD74597}" type="presParOf" srcId="{09143FEF-5BD5-49AE-9F81-F68DF5741C7D}" destId="{B77CA18E-7B37-4D3F-80A6-2E1CF0D1E518}"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4F732-0BB9-47DC-9A3E-AAEADAA789AE}">
      <dsp:nvSpPr>
        <dsp:cNvPr id="0" name=""/>
        <dsp:cNvSpPr/>
      </dsp:nvSpPr>
      <dsp:spPr>
        <a:xfrm>
          <a:off x="7085100" y="2653793"/>
          <a:ext cx="217507" cy="952889"/>
        </a:xfrm>
        <a:custGeom>
          <a:avLst/>
          <a:gdLst/>
          <a:ahLst/>
          <a:cxnLst/>
          <a:rect l="0" t="0" r="0" b="0"/>
          <a:pathLst>
            <a:path>
              <a:moveTo>
                <a:pt x="217507" y="0"/>
              </a:moveTo>
              <a:lnTo>
                <a:pt x="217507" y="952889"/>
              </a:lnTo>
              <a:lnTo>
                <a:pt x="0" y="95288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CD0A7E-6482-44D3-90B8-D4FF41250B96}">
      <dsp:nvSpPr>
        <dsp:cNvPr id="0" name=""/>
        <dsp:cNvSpPr/>
      </dsp:nvSpPr>
      <dsp:spPr>
        <a:xfrm>
          <a:off x="4796093" y="1183029"/>
          <a:ext cx="1470764" cy="952889"/>
        </a:xfrm>
        <a:custGeom>
          <a:avLst/>
          <a:gdLst/>
          <a:ahLst/>
          <a:cxnLst/>
          <a:rect l="0" t="0" r="0" b="0"/>
          <a:pathLst>
            <a:path>
              <a:moveTo>
                <a:pt x="0" y="0"/>
              </a:moveTo>
              <a:lnTo>
                <a:pt x="0" y="952889"/>
              </a:lnTo>
              <a:lnTo>
                <a:pt x="1470764" y="952889"/>
              </a:lnTo>
            </a:path>
          </a:pathLst>
        </a:custGeom>
        <a:noFill/>
        <a:ln w="9525" cap="flat" cmpd="sng" algn="ctr">
          <a:solidFill>
            <a:schemeClr val="accent1"/>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230C14D0-0672-41CE-9DDC-A30089CA7EDE}">
      <dsp:nvSpPr>
        <dsp:cNvPr id="0" name=""/>
        <dsp:cNvSpPr/>
      </dsp:nvSpPr>
      <dsp:spPr>
        <a:xfrm>
          <a:off x="2289579" y="2653793"/>
          <a:ext cx="217507" cy="952889"/>
        </a:xfrm>
        <a:custGeom>
          <a:avLst/>
          <a:gdLst/>
          <a:ahLst/>
          <a:cxnLst/>
          <a:rect l="0" t="0" r="0" b="0"/>
          <a:pathLst>
            <a:path>
              <a:moveTo>
                <a:pt x="0" y="0"/>
              </a:moveTo>
              <a:lnTo>
                <a:pt x="0" y="952889"/>
              </a:lnTo>
              <a:lnTo>
                <a:pt x="217507" y="95288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81D0CE-CF9D-4033-889F-3B7C18F2DC1F}">
      <dsp:nvSpPr>
        <dsp:cNvPr id="0" name=""/>
        <dsp:cNvSpPr/>
      </dsp:nvSpPr>
      <dsp:spPr>
        <a:xfrm>
          <a:off x="2072071" y="2653793"/>
          <a:ext cx="217507" cy="952889"/>
        </a:xfrm>
        <a:custGeom>
          <a:avLst/>
          <a:gdLst/>
          <a:ahLst/>
          <a:cxnLst/>
          <a:rect l="0" t="0" r="0" b="0"/>
          <a:pathLst>
            <a:path>
              <a:moveTo>
                <a:pt x="217507" y="0"/>
              </a:moveTo>
              <a:lnTo>
                <a:pt x="217507" y="952889"/>
              </a:lnTo>
              <a:lnTo>
                <a:pt x="0" y="95288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1E477E-226B-4411-9192-21850E884A82}">
      <dsp:nvSpPr>
        <dsp:cNvPr id="0" name=""/>
        <dsp:cNvSpPr/>
      </dsp:nvSpPr>
      <dsp:spPr>
        <a:xfrm>
          <a:off x="3325329" y="1183029"/>
          <a:ext cx="1470764" cy="952889"/>
        </a:xfrm>
        <a:custGeom>
          <a:avLst/>
          <a:gdLst/>
          <a:ahLst/>
          <a:cxnLst/>
          <a:rect l="0" t="0" r="0" b="0"/>
          <a:pathLst>
            <a:path>
              <a:moveTo>
                <a:pt x="1470764" y="0"/>
              </a:moveTo>
              <a:lnTo>
                <a:pt x="1470764" y="952889"/>
              </a:lnTo>
              <a:lnTo>
                <a:pt x="0" y="952889"/>
              </a:lnTo>
            </a:path>
          </a:pathLst>
        </a:custGeom>
        <a:noFill/>
        <a:ln w="9525" cap="flat" cmpd="sng" algn="ctr">
          <a:solidFill>
            <a:schemeClr val="accent1"/>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642AA48C-BD0A-4A4F-B8E7-4F4B0D6C3FA6}">
      <dsp:nvSpPr>
        <dsp:cNvPr id="0" name=""/>
        <dsp:cNvSpPr/>
      </dsp:nvSpPr>
      <dsp:spPr>
        <a:xfrm>
          <a:off x="3760343" y="147279"/>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DC’s Lead Agency</a:t>
          </a:r>
        </a:p>
      </dsp:txBody>
      <dsp:txXfrm>
        <a:off x="3760343" y="147279"/>
        <a:ext cx="2071499" cy="1035749"/>
      </dsp:txXfrm>
    </dsp:sp>
    <dsp:sp modelId="{68DD70CB-293A-4DA9-9C9A-D49701D7732F}">
      <dsp:nvSpPr>
        <dsp:cNvPr id="0" name=""/>
        <dsp:cNvSpPr/>
      </dsp:nvSpPr>
      <dsp:spPr>
        <a:xfrm>
          <a:off x="1253829" y="1618044"/>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Agency A</a:t>
          </a:r>
        </a:p>
      </dsp:txBody>
      <dsp:txXfrm>
        <a:off x="1253829" y="1618044"/>
        <a:ext cx="2071499" cy="1035749"/>
      </dsp:txXfrm>
    </dsp:sp>
    <dsp:sp modelId="{53A19050-FCDE-49A9-9103-45640110468C}">
      <dsp:nvSpPr>
        <dsp:cNvPr id="0" name=""/>
        <dsp:cNvSpPr/>
      </dsp:nvSpPr>
      <dsp:spPr>
        <a:xfrm>
          <a:off x="572" y="3088808"/>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Program 1A</a:t>
          </a:r>
        </a:p>
      </dsp:txBody>
      <dsp:txXfrm>
        <a:off x="572" y="3088808"/>
        <a:ext cx="2071499" cy="1035749"/>
      </dsp:txXfrm>
    </dsp:sp>
    <dsp:sp modelId="{A4EA349A-7812-4BB5-A901-FA98D06821BC}">
      <dsp:nvSpPr>
        <dsp:cNvPr id="0" name=""/>
        <dsp:cNvSpPr/>
      </dsp:nvSpPr>
      <dsp:spPr>
        <a:xfrm>
          <a:off x="2507086" y="3088808"/>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Program 2A</a:t>
          </a:r>
        </a:p>
      </dsp:txBody>
      <dsp:txXfrm>
        <a:off x="2507086" y="3088808"/>
        <a:ext cx="2071499" cy="1035749"/>
      </dsp:txXfrm>
    </dsp:sp>
    <dsp:sp modelId="{B0DB8B66-A3CD-4688-9BA7-C4079B743A83}">
      <dsp:nvSpPr>
        <dsp:cNvPr id="0" name=""/>
        <dsp:cNvSpPr/>
      </dsp:nvSpPr>
      <dsp:spPr>
        <a:xfrm>
          <a:off x="6266858" y="1618044"/>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Agency B</a:t>
          </a:r>
        </a:p>
      </dsp:txBody>
      <dsp:txXfrm>
        <a:off x="6266858" y="1618044"/>
        <a:ext cx="2071499" cy="1035749"/>
      </dsp:txXfrm>
    </dsp:sp>
    <dsp:sp modelId="{31FB31A4-FEEA-4E3C-ADBE-1F3C915CC9F1}">
      <dsp:nvSpPr>
        <dsp:cNvPr id="0" name=""/>
        <dsp:cNvSpPr/>
      </dsp:nvSpPr>
      <dsp:spPr>
        <a:xfrm>
          <a:off x="5013600" y="3088808"/>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Program 1B</a:t>
          </a:r>
        </a:p>
      </dsp:txBody>
      <dsp:txXfrm>
        <a:off x="5013600" y="3088808"/>
        <a:ext cx="2071499" cy="1035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43348-DE67-4EF7-93D2-E97212CA4E8A}">
      <dsp:nvSpPr>
        <dsp:cNvPr id="0" name=""/>
        <dsp:cNvSpPr/>
      </dsp:nvSpPr>
      <dsp:spPr>
        <a:xfrm>
          <a:off x="726120" y="55843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0E42BA-81B0-426E-9FAB-67D03C612B10}">
      <dsp:nvSpPr>
        <dsp:cNvPr id="0" name=""/>
        <dsp:cNvSpPr/>
      </dsp:nvSpPr>
      <dsp:spPr>
        <a:xfrm>
          <a:off x="231120" y="16839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Added: Timely log in</a:t>
          </a:r>
        </a:p>
      </dsp:txBody>
      <dsp:txXfrm>
        <a:off x="231120" y="1683900"/>
        <a:ext cx="1800000" cy="720000"/>
      </dsp:txXfrm>
    </dsp:sp>
    <dsp:sp modelId="{A42E0695-041D-4803-972A-A122F7D4FBAE}">
      <dsp:nvSpPr>
        <dsp:cNvPr id="0" name=""/>
        <dsp:cNvSpPr/>
      </dsp:nvSpPr>
      <dsp:spPr>
        <a:xfrm>
          <a:off x="2841120" y="55843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75428E-F0E3-40D7-A584-1C022D263C71}">
      <dsp:nvSpPr>
        <dsp:cNvPr id="0" name=""/>
        <dsp:cNvSpPr/>
      </dsp:nvSpPr>
      <dsp:spPr>
        <a:xfrm>
          <a:off x="2346120" y="16839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Added: Successful completion of training </a:t>
          </a:r>
        </a:p>
      </dsp:txBody>
      <dsp:txXfrm>
        <a:off x="2346120" y="1683900"/>
        <a:ext cx="1800000" cy="720000"/>
      </dsp:txXfrm>
    </dsp:sp>
    <dsp:sp modelId="{C6AE59B2-B326-41BC-8DAD-980D188E5DEB}">
      <dsp:nvSpPr>
        <dsp:cNvPr id="0" name=""/>
        <dsp:cNvSpPr/>
      </dsp:nvSpPr>
      <dsp:spPr>
        <a:xfrm>
          <a:off x="4956120" y="55843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B25E02-B6C0-497B-965B-42B8DB399724}">
      <dsp:nvSpPr>
        <dsp:cNvPr id="0" name=""/>
        <dsp:cNvSpPr/>
      </dsp:nvSpPr>
      <dsp:spPr>
        <a:xfrm>
          <a:off x="4461120" y="16839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Added: Annual Security Training Requirement</a:t>
          </a:r>
        </a:p>
      </dsp:txBody>
      <dsp:txXfrm>
        <a:off x="4461120" y="1683900"/>
        <a:ext cx="1800000" cy="720000"/>
      </dsp:txXfrm>
    </dsp:sp>
    <dsp:sp modelId="{5DF38026-D30E-4ECD-AF7E-34A325F27CF6}">
      <dsp:nvSpPr>
        <dsp:cNvPr id="0" name=""/>
        <dsp:cNvSpPr/>
      </dsp:nvSpPr>
      <dsp:spPr>
        <a:xfrm>
          <a:off x="1783620" y="2853900"/>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6927B7-0660-4F5D-95A6-82249FFC300E}">
      <dsp:nvSpPr>
        <dsp:cNvPr id="0" name=""/>
        <dsp:cNvSpPr/>
      </dsp:nvSpPr>
      <dsp:spPr>
        <a:xfrm>
          <a:off x="1288620" y="397936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Added: Recertification Training</a:t>
          </a:r>
        </a:p>
      </dsp:txBody>
      <dsp:txXfrm>
        <a:off x="1288620" y="3979368"/>
        <a:ext cx="1800000" cy="720000"/>
      </dsp:txXfrm>
    </dsp:sp>
    <dsp:sp modelId="{DA610794-F70E-4B0D-B233-BBB27738B46D}">
      <dsp:nvSpPr>
        <dsp:cNvPr id="0" name=""/>
        <dsp:cNvSpPr/>
      </dsp:nvSpPr>
      <dsp:spPr>
        <a:xfrm>
          <a:off x="3898620" y="2853900"/>
          <a:ext cx="810000" cy="810000"/>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980C1D-AC4F-4B29-A5F2-DEB9930C9103}">
      <dsp:nvSpPr>
        <dsp:cNvPr id="0" name=""/>
        <dsp:cNvSpPr/>
      </dsp:nvSpPr>
      <dsp:spPr>
        <a:xfrm>
          <a:off x="3403620" y="397936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Added: HMIS Training as Remedial Training</a:t>
          </a:r>
        </a:p>
      </dsp:txBody>
      <dsp:txXfrm>
        <a:off x="3403620" y="3979368"/>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57047-1465-44B2-B789-C816F42BE72B}">
      <dsp:nvSpPr>
        <dsp:cNvPr id="0" name=""/>
        <dsp:cNvSpPr/>
      </dsp:nvSpPr>
      <dsp:spPr>
        <a:xfrm>
          <a:off x="0" y="518"/>
          <a:ext cx="4323735" cy="1212161"/>
        </a:xfrm>
        <a:prstGeom prst="roundRect">
          <a:avLst>
            <a:gd name="adj" fmla="val 10000"/>
          </a:avLst>
        </a:prstGeom>
        <a:solidFill>
          <a:schemeClr val="accent3">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0BBE4EF4-2D52-46EC-9161-9B7A25406E86}">
      <dsp:nvSpPr>
        <dsp:cNvPr id="0" name=""/>
        <dsp:cNvSpPr/>
      </dsp:nvSpPr>
      <dsp:spPr>
        <a:xfrm>
          <a:off x="366679" y="273254"/>
          <a:ext cx="666689" cy="666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1E5C1F6-C471-45FE-B980-16200E6A92BE}">
      <dsp:nvSpPr>
        <dsp:cNvPr id="0" name=""/>
        <dsp:cNvSpPr/>
      </dsp:nvSpPr>
      <dsp:spPr>
        <a:xfrm>
          <a:off x="1400047" y="518"/>
          <a:ext cx="2923687" cy="121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87" tIns="128287" rIns="128287" bIns="128287" numCol="1" spcCol="1270" anchor="ctr" anchorCtr="0">
          <a:noAutofit/>
        </a:bodyPr>
        <a:lstStyle/>
        <a:p>
          <a:pPr marL="0" lvl="0" indent="0" algn="l" defTabSz="977900">
            <a:lnSpc>
              <a:spcPct val="100000"/>
            </a:lnSpc>
            <a:spcBef>
              <a:spcPct val="0"/>
            </a:spcBef>
            <a:spcAft>
              <a:spcPct val="35000"/>
            </a:spcAft>
            <a:buNone/>
          </a:pPr>
          <a:r>
            <a:rPr lang="en-US" sz="2200" kern="1200" dirty="0"/>
            <a:t>30-day Suspension</a:t>
          </a:r>
        </a:p>
      </dsp:txBody>
      <dsp:txXfrm>
        <a:off x="1400047" y="518"/>
        <a:ext cx="2923687" cy="1212161"/>
      </dsp:txXfrm>
    </dsp:sp>
    <dsp:sp modelId="{95B893E9-C021-43D0-8F62-F9C8652A559C}">
      <dsp:nvSpPr>
        <dsp:cNvPr id="0" name=""/>
        <dsp:cNvSpPr/>
      </dsp:nvSpPr>
      <dsp:spPr>
        <a:xfrm>
          <a:off x="0" y="1515720"/>
          <a:ext cx="4323735" cy="1212161"/>
        </a:xfrm>
        <a:prstGeom prst="roundRect">
          <a:avLst>
            <a:gd name="adj" fmla="val 10000"/>
          </a:avLst>
        </a:prstGeom>
        <a:solidFill>
          <a:schemeClr val="accent3">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F1FE3222-C134-447C-B851-52C2BC5C4B5A}">
      <dsp:nvSpPr>
        <dsp:cNvPr id="0" name=""/>
        <dsp:cNvSpPr/>
      </dsp:nvSpPr>
      <dsp:spPr>
        <a:xfrm>
          <a:off x="366679" y="1788456"/>
          <a:ext cx="666689" cy="6666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E9F13C5-7E6D-4109-8CC0-7988B20DE8BD}">
      <dsp:nvSpPr>
        <dsp:cNvPr id="0" name=""/>
        <dsp:cNvSpPr/>
      </dsp:nvSpPr>
      <dsp:spPr>
        <a:xfrm>
          <a:off x="1400047" y="1515720"/>
          <a:ext cx="2923687" cy="121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87" tIns="128287" rIns="128287" bIns="128287" numCol="1" spcCol="1270" anchor="ctr" anchorCtr="0">
          <a:noAutofit/>
        </a:bodyPr>
        <a:lstStyle/>
        <a:p>
          <a:pPr marL="0" lvl="0" indent="0" algn="l" defTabSz="977900">
            <a:lnSpc>
              <a:spcPct val="100000"/>
            </a:lnSpc>
            <a:spcBef>
              <a:spcPct val="0"/>
            </a:spcBef>
            <a:spcAft>
              <a:spcPct val="35000"/>
            </a:spcAft>
            <a:buNone/>
          </a:pPr>
          <a:r>
            <a:rPr lang="en-US" sz="2200" kern="1200" dirty="0"/>
            <a:t>Possibility of Shortened Suspension</a:t>
          </a:r>
        </a:p>
      </dsp:txBody>
      <dsp:txXfrm>
        <a:off x="1400047" y="1515720"/>
        <a:ext cx="2923687" cy="1212161"/>
      </dsp:txXfrm>
    </dsp:sp>
    <dsp:sp modelId="{F16D9CD4-4F46-483F-BFC8-021CFF387522}">
      <dsp:nvSpPr>
        <dsp:cNvPr id="0" name=""/>
        <dsp:cNvSpPr/>
      </dsp:nvSpPr>
      <dsp:spPr>
        <a:xfrm>
          <a:off x="0" y="3030922"/>
          <a:ext cx="4323735" cy="1212161"/>
        </a:xfrm>
        <a:prstGeom prst="roundRect">
          <a:avLst>
            <a:gd name="adj" fmla="val 10000"/>
          </a:avLst>
        </a:prstGeom>
        <a:solidFill>
          <a:schemeClr val="accent3">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7C401ABA-6D2E-43D8-9B49-068845384E2F}">
      <dsp:nvSpPr>
        <dsp:cNvPr id="0" name=""/>
        <dsp:cNvSpPr/>
      </dsp:nvSpPr>
      <dsp:spPr>
        <a:xfrm>
          <a:off x="366679" y="3303659"/>
          <a:ext cx="666689" cy="6666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BE6E2CA-03E6-457F-B705-37F4E1F21367}">
      <dsp:nvSpPr>
        <dsp:cNvPr id="0" name=""/>
        <dsp:cNvSpPr/>
      </dsp:nvSpPr>
      <dsp:spPr>
        <a:xfrm>
          <a:off x="1400047" y="3030922"/>
          <a:ext cx="2923687" cy="121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87" tIns="128287" rIns="128287" bIns="128287" numCol="1" spcCol="1270" anchor="ctr" anchorCtr="0">
          <a:noAutofit/>
        </a:bodyPr>
        <a:lstStyle/>
        <a:p>
          <a:pPr marL="0" lvl="0" indent="0" algn="l" defTabSz="977900">
            <a:lnSpc>
              <a:spcPct val="100000"/>
            </a:lnSpc>
            <a:spcBef>
              <a:spcPct val="0"/>
            </a:spcBef>
            <a:spcAft>
              <a:spcPct val="35000"/>
            </a:spcAft>
            <a:buNone/>
          </a:pPr>
          <a:r>
            <a:rPr lang="en-US" sz="2200" kern="1200" dirty="0"/>
            <a:t>Training </a:t>
          </a:r>
        </a:p>
      </dsp:txBody>
      <dsp:txXfrm>
        <a:off x="1400047" y="3030922"/>
        <a:ext cx="2923687" cy="1212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41B36-42F3-470E-905C-522E848849EB}">
      <dsp:nvSpPr>
        <dsp:cNvPr id="0" name=""/>
        <dsp:cNvSpPr/>
      </dsp:nvSpPr>
      <dsp:spPr>
        <a:xfrm>
          <a:off x="0" y="491"/>
          <a:ext cx="4938712"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7F63DC-3A31-4753-B690-BC923E8D28FD}">
      <dsp:nvSpPr>
        <dsp:cNvPr id="0" name=""/>
        <dsp:cNvSpPr/>
      </dsp:nvSpPr>
      <dsp:spPr>
        <a:xfrm>
          <a:off x="347593" y="259031"/>
          <a:ext cx="631988" cy="63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845BF2-FC65-4ABB-8F2F-1AB30739B6B3}">
      <dsp:nvSpPr>
        <dsp:cNvPr id="0" name=""/>
        <dsp:cNvSpPr/>
      </dsp:nvSpPr>
      <dsp:spPr>
        <a:xfrm>
          <a:off x="1327175" y="491"/>
          <a:ext cx="361153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n-US" sz="2500" kern="1200"/>
            <a:t>30-day suspension</a:t>
          </a:r>
        </a:p>
      </dsp:txBody>
      <dsp:txXfrm>
        <a:off x="1327175" y="491"/>
        <a:ext cx="3611536" cy="1149069"/>
      </dsp:txXfrm>
    </dsp:sp>
    <dsp:sp modelId="{93935C82-1F7B-47DC-9871-9F47302DA949}">
      <dsp:nvSpPr>
        <dsp:cNvPr id="0" name=""/>
        <dsp:cNvSpPr/>
      </dsp:nvSpPr>
      <dsp:spPr>
        <a:xfrm>
          <a:off x="0" y="1436827"/>
          <a:ext cx="4938712"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3BCB6-0761-44DA-99DE-55AD7151E5A5}">
      <dsp:nvSpPr>
        <dsp:cNvPr id="0" name=""/>
        <dsp:cNvSpPr/>
      </dsp:nvSpPr>
      <dsp:spPr>
        <a:xfrm>
          <a:off x="347593" y="1695368"/>
          <a:ext cx="631988" cy="63198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A2790C-BCAC-48CE-B9A9-FD86B366AEA1}">
      <dsp:nvSpPr>
        <dsp:cNvPr id="0" name=""/>
        <dsp:cNvSpPr/>
      </dsp:nvSpPr>
      <dsp:spPr>
        <a:xfrm>
          <a:off x="1327175" y="1436827"/>
          <a:ext cx="361153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n-US" sz="2500" kern="1200" dirty="0"/>
            <a:t>No Shortening of Suspension</a:t>
          </a:r>
        </a:p>
      </dsp:txBody>
      <dsp:txXfrm>
        <a:off x="1327175" y="1436827"/>
        <a:ext cx="3611536" cy="1149069"/>
      </dsp:txXfrm>
    </dsp:sp>
    <dsp:sp modelId="{F953AAE1-24F8-4F60-B7FC-5B0890B368B2}">
      <dsp:nvSpPr>
        <dsp:cNvPr id="0" name=""/>
        <dsp:cNvSpPr/>
      </dsp:nvSpPr>
      <dsp:spPr>
        <a:xfrm>
          <a:off x="0" y="2873164"/>
          <a:ext cx="4938712"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26287-964A-4E4F-8990-05A668002F66}">
      <dsp:nvSpPr>
        <dsp:cNvPr id="0" name=""/>
        <dsp:cNvSpPr/>
      </dsp:nvSpPr>
      <dsp:spPr>
        <a:xfrm>
          <a:off x="347593" y="3131705"/>
          <a:ext cx="631988" cy="631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A97839-DABC-4339-AE9D-D60D9798883A}">
      <dsp:nvSpPr>
        <dsp:cNvPr id="0" name=""/>
        <dsp:cNvSpPr/>
      </dsp:nvSpPr>
      <dsp:spPr>
        <a:xfrm>
          <a:off x="1327175" y="2873164"/>
          <a:ext cx="361153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n-US" sz="2500" kern="1200"/>
            <a:t>training requirement</a:t>
          </a:r>
        </a:p>
      </dsp:txBody>
      <dsp:txXfrm>
        <a:off x="1327175" y="2873164"/>
        <a:ext cx="3611536" cy="11490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27919-B676-4B47-BA45-A9C3E40951E2}">
      <dsp:nvSpPr>
        <dsp:cNvPr id="0" name=""/>
        <dsp:cNvSpPr/>
      </dsp:nvSpPr>
      <dsp:spPr>
        <a:xfrm>
          <a:off x="0" y="491"/>
          <a:ext cx="4938712"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2D0F6-3E7A-44DB-961A-9704C651D087}">
      <dsp:nvSpPr>
        <dsp:cNvPr id="0" name=""/>
        <dsp:cNvSpPr/>
      </dsp:nvSpPr>
      <dsp:spPr>
        <a:xfrm>
          <a:off x="347593" y="259031"/>
          <a:ext cx="631988" cy="63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5F525B-53DE-4405-B343-BE1232E3C251}">
      <dsp:nvSpPr>
        <dsp:cNvPr id="0" name=""/>
        <dsp:cNvSpPr/>
      </dsp:nvSpPr>
      <dsp:spPr>
        <a:xfrm>
          <a:off x="1327175" y="491"/>
          <a:ext cx="361153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n-US" sz="2500" kern="1200" dirty="0"/>
            <a:t>Review Panel Formed</a:t>
          </a:r>
        </a:p>
      </dsp:txBody>
      <dsp:txXfrm>
        <a:off x="1327175" y="491"/>
        <a:ext cx="3611536" cy="1149069"/>
      </dsp:txXfrm>
    </dsp:sp>
    <dsp:sp modelId="{41217DB5-06FA-4C94-BDB0-B45F83AD60A8}">
      <dsp:nvSpPr>
        <dsp:cNvPr id="0" name=""/>
        <dsp:cNvSpPr/>
      </dsp:nvSpPr>
      <dsp:spPr>
        <a:xfrm>
          <a:off x="0" y="1436827"/>
          <a:ext cx="4938712"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96331B-5FDC-4AEE-A040-168872085F03}">
      <dsp:nvSpPr>
        <dsp:cNvPr id="0" name=""/>
        <dsp:cNvSpPr/>
      </dsp:nvSpPr>
      <dsp:spPr>
        <a:xfrm>
          <a:off x="347593" y="1695368"/>
          <a:ext cx="631988" cy="631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DD3300-FA15-45C4-9FB5-40EEB1C5A824}">
      <dsp:nvSpPr>
        <dsp:cNvPr id="0" name=""/>
        <dsp:cNvSpPr/>
      </dsp:nvSpPr>
      <dsp:spPr>
        <a:xfrm>
          <a:off x="1327175" y="1436827"/>
          <a:ext cx="361153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n-US" sz="2500" b="1" u="sng" kern="1200" dirty="0"/>
            <a:t>Minimum</a:t>
          </a:r>
          <a:r>
            <a:rPr lang="en-US" sz="2500" kern="1200" dirty="0"/>
            <a:t> 30-day suspension</a:t>
          </a:r>
        </a:p>
      </dsp:txBody>
      <dsp:txXfrm>
        <a:off x="1327175" y="1436827"/>
        <a:ext cx="3611536" cy="1149069"/>
      </dsp:txXfrm>
    </dsp:sp>
    <dsp:sp modelId="{19475D89-157D-47AA-9A4D-9BF6A1D70691}">
      <dsp:nvSpPr>
        <dsp:cNvPr id="0" name=""/>
        <dsp:cNvSpPr/>
      </dsp:nvSpPr>
      <dsp:spPr>
        <a:xfrm>
          <a:off x="0" y="2873164"/>
          <a:ext cx="4938712"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0B85C-54E0-43DA-945A-33764F4E7B79}">
      <dsp:nvSpPr>
        <dsp:cNvPr id="0" name=""/>
        <dsp:cNvSpPr/>
      </dsp:nvSpPr>
      <dsp:spPr>
        <a:xfrm>
          <a:off x="347593" y="3131705"/>
          <a:ext cx="631988" cy="631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861883-B83E-4DB2-BC5E-149567E103FC}">
      <dsp:nvSpPr>
        <dsp:cNvPr id="0" name=""/>
        <dsp:cNvSpPr/>
      </dsp:nvSpPr>
      <dsp:spPr>
        <a:xfrm>
          <a:off x="1327175" y="2873164"/>
          <a:ext cx="361153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n-US" sz="2500" kern="1200" dirty="0"/>
            <a:t>Potential Revocation of License </a:t>
          </a:r>
        </a:p>
      </dsp:txBody>
      <dsp:txXfrm>
        <a:off x="1327175" y="2873164"/>
        <a:ext cx="3611536" cy="11490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C559F-5233-4ACC-A578-45EE015633C1}">
      <dsp:nvSpPr>
        <dsp:cNvPr id="0" name=""/>
        <dsp:cNvSpPr/>
      </dsp:nvSpPr>
      <dsp:spPr>
        <a:xfrm>
          <a:off x="692658" y="892713"/>
          <a:ext cx="2756484" cy="2409514"/>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Searching for Client</a:t>
          </a:r>
        </a:p>
        <a:p>
          <a:pPr marL="171450" lvl="1" indent="-171450" algn="l" defTabSz="711200">
            <a:lnSpc>
              <a:spcPct val="90000"/>
            </a:lnSpc>
            <a:spcBef>
              <a:spcPct val="0"/>
            </a:spcBef>
            <a:spcAft>
              <a:spcPct val="15000"/>
            </a:spcAft>
            <a:buChar char="•"/>
          </a:pPr>
          <a:r>
            <a:rPr lang="en-US" sz="1600" kern="1200" dirty="0"/>
            <a:t>Creating the entry/exit</a:t>
          </a:r>
        </a:p>
      </dsp:txBody>
      <dsp:txXfrm>
        <a:off x="1381779" y="1254140"/>
        <a:ext cx="1343786" cy="1686660"/>
      </dsp:txXfrm>
    </dsp:sp>
    <dsp:sp modelId="{C483D84B-5840-4893-931C-3F6A40B4C3A6}">
      <dsp:nvSpPr>
        <dsp:cNvPr id="0" name=""/>
        <dsp:cNvSpPr/>
      </dsp:nvSpPr>
      <dsp:spPr>
        <a:xfrm>
          <a:off x="3536" y="1408349"/>
          <a:ext cx="1378242" cy="13782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Entering a client into your program</a:t>
          </a:r>
        </a:p>
      </dsp:txBody>
      <dsp:txXfrm>
        <a:off x="205375" y="1610188"/>
        <a:ext cx="974564" cy="974564"/>
      </dsp:txXfrm>
    </dsp:sp>
    <dsp:sp modelId="{3F87139C-927B-4BF9-BC3F-59490BEB2FF0}">
      <dsp:nvSpPr>
        <dsp:cNvPr id="0" name=""/>
        <dsp:cNvSpPr/>
      </dsp:nvSpPr>
      <dsp:spPr>
        <a:xfrm>
          <a:off x="4310544" y="892713"/>
          <a:ext cx="2756484" cy="2409514"/>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Updates and Annual Assessments</a:t>
          </a:r>
        </a:p>
        <a:p>
          <a:pPr marL="171450" lvl="1" indent="-171450" algn="l" defTabSz="711200">
            <a:lnSpc>
              <a:spcPct val="90000"/>
            </a:lnSpc>
            <a:spcBef>
              <a:spcPct val="0"/>
            </a:spcBef>
            <a:spcAft>
              <a:spcPct val="15000"/>
            </a:spcAft>
            <a:buChar char="•"/>
          </a:pPr>
          <a:r>
            <a:rPr lang="en-US" sz="1600" kern="1200" dirty="0"/>
            <a:t>Case Plans</a:t>
          </a:r>
        </a:p>
      </dsp:txBody>
      <dsp:txXfrm>
        <a:off x="4999665" y="1254140"/>
        <a:ext cx="1343786" cy="1686660"/>
      </dsp:txXfrm>
    </dsp:sp>
    <dsp:sp modelId="{2DAF3D0A-D5C2-4D7F-A354-67EAC68605CC}">
      <dsp:nvSpPr>
        <dsp:cNvPr id="0" name=""/>
        <dsp:cNvSpPr/>
      </dsp:nvSpPr>
      <dsp:spPr>
        <a:xfrm>
          <a:off x="3621423" y="1408349"/>
          <a:ext cx="1378242" cy="13782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Client is staying in your program</a:t>
          </a:r>
        </a:p>
      </dsp:txBody>
      <dsp:txXfrm>
        <a:off x="3823262" y="1610188"/>
        <a:ext cx="974564" cy="974564"/>
      </dsp:txXfrm>
    </dsp:sp>
    <dsp:sp modelId="{67206F1D-E49C-44C8-8384-1C1FF221C337}">
      <dsp:nvSpPr>
        <dsp:cNvPr id="0" name=""/>
        <dsp:cNvSpPr/>
      </dsp:nvSpPr>
      <dsp:spPr>
        <a:xfrm>
          <a:off x="7948022" y="892713"/>
          <a:ext cx="2756484" cy="2409514"/>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Exiting a client</a:t>
          </a:r>
        </a:p>
      </dsp:txBody>
      <dsp:txXfrm>
        <a:off x="8637143" y="1254140"/>
        <a:ext cx="1343786" cy="1686660"/>
      </dsp:txXfrm>
    </dsp:sp>
    <dsp:sp modelId="{B77CA18E-7B37-4D3F-80A6-2E1CF0D1E518}">
      <dsp:nvSpPr>
        <dsp:cNvPr id="0" name=""/>
        <dsp:cNvSpPr/>
      </dsp:nvSpPr>
      <dsp:spPr>
        <a:xfrm>
          <a:off x="7239309" y="1417831"/>
          <a:ext cx="1417425" cy="135927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Client exits your program</a:t>
          </a:r>
        </a:p>
      </dsp:txBody>
      <dsp:txXfrm>
        <a:off x="7446886" y="1616893"/>
        <a:ext cx="1002271" cy="96115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750F1-A023-49E2-9D9D-F480BBCE77E2}"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72A90-CF1C-470E-8EDB-A1020C6B32F6}" type="slidenum">
              <a:rPr lang="en-US" smtClean="0"/>
              <a:t>‹#›</a:t>
            </a:fld>
            <a:endParaRPr lang="en-US"/>
          </a:p>
        </p:txBody>
      </p:sp>
    </p:spTree>
    <p:extLst>
      <p:ext uri="{BB962C8B-B14F-4D97-AF65-F5344CB8AC3E}">
        <p14:creationId xmlns:p14="http://schemas.microsoft.com/office/powerpoint/2010/main" val="273641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view the</a:t>
            </a:r>
            <a:r>
              <a:rPr lang="en-US" baseline="0" dirty="0"/>
              <a:t> DC 100 training</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3</a:t>
            </a:fld>
            <a:endParaRPr lang="en-US"/>
          </a:p>
        </p:txBody>
      </p:sp>
    </p:spTree>
    <p:extLst>
      <p:ext uri="{BB962C8B-B14F-4D97-AF65-F5344CB8AC3E}">
        <p14:creationId xmlns:p14="http://schemas.microsoft.com/office/powerpoint/2010/main" val="296063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21</a:t>
            </a:fld>
            <a:endParaRPr lang="en-US"/>
          </a:p>
        </p:txBody>
      </p:sp>
    </p:spTree>
    <p:extLst>
      <p:ext uri="{BB962C8B-B14F-4D97-AF65-F5344CB8AC3E}">
        <p14:creationId xmlns:p14="http://schemas.microsoft.com/office/powerpoint/2010/main" val="558561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Start or Entry means</a:t>
            </a:r>
            <a:r>
              <a:rPr lang="en-US" baseline="0" dirty="0"/>
              <a:t> different things for different project types.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37</a:t>
            </a:fld>
            <a:endParaRPr lang="en-US"/>
          </a:p>
        </p:txBody>
      </p:sp>
    </p:spTree>
    <p:extLst>
      <p:ext uri="{BB962C8B-B14F-4D97-AF65-F5344CB8AC3E}">
        <p14:creationId xmlns:p14="http://schemas.microsoft.com/office/powerpoint/2010/main" val="2157051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38</a:t>
            </a:fld>
            <a:endParaRPr lang="en-US"/>
          </a:p>
        </p:txBody>
      </p:sp>
    </p:spTree>
    <p:extLst>
      <p:ext uri="{BB962C8B-B14F-4D97-AF65-F5344CB8AC3E}">
        <p14:creationId xmlns:p14="http://schemas.microsoft.com/office/powerpoint/2010/main" val="427465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MUST search for the client record before you are able to create a new client record. </a:t>
            </a:r>
          </a:p>
          <a:p>
            <a:endParaRPr lang="en-US" baseline="0" dirty="0"/>
          </a:p>
          <a:p>
            <a:r>
              <a:rPr lang="en-US" baseline="0" dirty="0"/>
              <a:t>You MUST enter all the information indicated BEFORE you click “Add New Client With This Information”</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42</a:t>
            </a:fld>
            <a:endParaRPr lang="en-US" dirty="0"/>
          </a:p>
        </p:txBody>
      </p:sp>
    </p:spTree>
    <p:extLst>
      <p:ext uri="{BB962C8B-B14F-4D97-AF65-F5344CB8AC3E}">
        <p14:creationId xmlns:p14="http://schemas.microsoft.com/office/powerpoint/2010/main" val="3705851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46</a:t>
            </a:fld>
            <a:endParaRPr lang="en-US"/>
          </a:p>
        </p:txBody>
      </p:sp>
    </p:spTree>
    <p:extLst>
      <p:ext uri="{BB962C8B-B14F-4D97-AF65-F5344CB8AC3E}">
        <p14:creationId xmlns:p14="http://schemas.microsoft.com/office/powerpoint/2010/main" val="2520050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47</a:t>
            </a:fld>
            <a:endParaRPr lang="en-US"/>
          </a:p>
        </p:txBody>
      </p:sp>
    </p:spTree>
    <p:extLst>
      <p:ext uri="{BB962C8B-B14F-4D97-AF65-F5344CB8AC3E}">
        <p14:creationId xmlns:p14="http://schemas.microsoft.com/office/powerpoint/2010/main" val="2816435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the Client Demographics  are missing, go back up to the Client Demographics box on the Client Profile tab and add the information there. This will ensure the information on is visible to ALL users, not just you. If that section is complete but your assessment is not, add the information to the assessment.</a:t>
            </a:r>
          </a:p>
          <a:p>
            <a:endParaRPr lang="en-US" baseline="0" dirty="0"/>
          </a:p>
          <a:p>
            <a:r>
              <a:rPr lang="en-US" baseline="0" dirty="0"/>
              <a:t>It is important that you read each question and answer it as of the program start date/entry date.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49</a:t>
            </a:fld>
            <a:endParaRPr lang="en-US" dirty="0"/>
          </a:p>
        </p:txBody>
      </p:sp>
    </p:spTree>
    <p:extLst>
      <p:ext uri="{BB962C8B-B14F-4D97-AF65-F5344CB8AC3E}">
        <p14:creationId xmlns:p14="http://schemas.microsoft.com/office/powerpoint/2010/main" val="1160979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50</a:t>
            </a:fld>
            <a:endParaRPr lang="en-US" dirty="0"/>
          </a:p>
        </p:txBody>
      </p:sp>
    </p:spTree>
    <p:extLst>
      <p:ext uri="{BB962C8B-B14F-4D97-AF65-F5344CB8AC3E}">
        <p14:creationId xmlns:p14="http://schemas.microsoft.com/office/powerpoint/2010/main" val="3702636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program should not need to use the Annual assessment, but updates should be used. </a:t>
            </a:r>
          </a:p>
        </p:txBody>
      </p:sp>
      <p:sp>
        <p:nvSpPr>
          <p:cNvPr id="4" name="Slide Number Placeholder 3"/>
          <p:cNvSpPr>
            <a:spLocks noGrp="1"/>
          </p:cNvSpPr>
          <p:nvPr>
            <p:ph type="sldNum" sz="quarter" idx="10"/>
          </p:nvPr>
        </p:nvSpPr>
        <p:spPr/>
        <p:txBody>
          <a:bodyPr/>
          <a:lstStyle/>
          <a:p>
            <a:fld id="{D4C72A90-CF1C-470E-8EDB-A1020C6B32F6}" type="slidenum">
              <a:rPr lang="en-US" smtClean="0"/>
              <a:t>65</a:t>
            </a:fld>
            <a:endParaRPr lang="en-US" dirty="0"/>
          </a:p>
        </p:txBody>
      </p:sp>
    </p:spTree>
    <p:extLst>
      <p:ext uri="{BB962C8B-B14F-4D97-AF65-F5344CB8AC3E}">
        <p14:creationId xmlns:p14="http://schemas.microsoft.com/office/powerpoint/2010/main" val="1087734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all the </a:t>
            </a:r>
          </a:p>
          <a:p>
            <a:r>
              <a:rPr lang="en-US" dirty="0"/>
              <a:t>Updates should use the Interim Review</a:t>
            </a:r>
            <a:r>
              <a:rPr lang="en-US" baseline="0" dirty="0"/>
              <a:t> Type “Update”</a:t>
            </a:r>
          </a:p>
          <a:p>
            <a:r>
              <a:rPr lang="en-US" baseline="0" dirty="0"/>
              <a:t>Annual Assessments should use the Interim Review Type “Annual Assessment”</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68</a:t>
            </a:fld>
            <a:endParaRPr lang="en-US" dirty="0"/>
          </a:p>
        </p:txBody>
      </p:sp>
    </p:spTree>
    <p:extLst>
      <p:ext uri="{BB962C8B-B14F-4D97-AF65-F5344CB8AC3E}">
        <p14:creationId xmlns:p14="http://schemas.microsoft.com/office/powerpoint/2010/main" val="370206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HMIS has been around for a long time! </a:t>
            </a:r>
          </a:p>
          <a:p>
            <a:r>
              <a:rPr lang="en-US" dirty="0"/>
              <a:t>DC began</a:t>
            </a:r>
            <a:r>
              <a:rPr lang="en-US" baseline="0" dirty="0"/>
              <a:t> the use of a software for HMIS in May of 2001. </a:t>
            </a:r>
          </a:p>
          <a:p>
            <a:r>
              <a:rPr lang="en-US" baseline="0" dirty="0"/>
              <a:t>While it began as a mandate from the Department of Housing and Urban Development, it has grown far beyond that and is now a way that our whole homeless response system is able to coordinate and collaborate to help solve homelessness here in the District. </a:t>
            </a:r>
          </a:p>
          <a:p>
            <a:r>
              <a:rPr lang="en-US" baseline="0" dirty="0"/>
              <a:t>The system relies upon you as end users to help by completing accurate and timely data entry for the clients you serve.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4</a:t>
            </a:fld>
            <a:endParaRPr lang="en-US"/>
          </a:p>
        </p:txBody>
      </p:sp>
    </p:spTree>
    <p:extLst>
      <p:ext uri="{BB962C8B-B14F-4D97-AF65-F5344CB8AC3E}">
        <p14:creationId xmlns:p14="http://schemas.microsoft.com/office/powerpoint/2010/main" val="1871897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way there is not an overlap</a:t>
            </a:r>
            <a:r>
              <a:rPr lang="en-US" baseline="0" dirty="0"/>
              <a:t> in the Sub-assessment where a client appears to be both receiving and not receiving Food Stamps.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74</a:t>
            </a:fld>
            <a:endParaRPr lang="en-US"/>
          </a:p>
        </p:txBody>
      </p:sp>
    </p:spTree>
    <p:extLst>
      <p:ext uri="{BB962C8B-B14F-4D97-AF65-F5344CB8AC3E}">
        <p14:creationId xmlns:p14="http://schemas.microsoft.com/office/powerpoint/2010/main" val="133607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order for a client to be considered engaged in case management, they need to have a SPDAT or 4 interactions – services or case notes. It behooves Shelters to document as much as possible so that way you get credit for your work!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You should also document when a client refuses service – so even if the client refuses service 4 times in the month, they would still count as a client you attempted to engage. As long as you have documented those attempts in HMIS.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This is DHS’s standard for who has received case management, and in some cases this dictates which clients are counted in billing for services.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76</a:t>
            </a:fld>
            <a:endParaRPr lang="en-US"/>
          </a:p>
        </p:txBody>
      </p:sp>
    </p:spTree>
    <p:extLst>
      <p:ext uri="{BB962C8B-B14F-4D97-AF65-F5344CB8AC3E}">
        <p14:creationId xmlns:p14="http://schemas.microsoft.com/office/powerpoint/2010/main" val="1958438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84</a:t>
            </a:fld>
            <a:endParaRPr lang="en-US"/>
          </a:p>
        </p:txBody>
      </p:sp>
    </p:spTree>
    <p:extLst>
      <p:ext uri="{BB962C8B-B14F-4D97-AF65-F5344CB8AC3E}">
        <p14:creationId xmlns:p14="http://schemas.microsoft.com/office/powerpoint/2010/main" val="619305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85</a:t>
            </a:fld>
            <a:endParaRPr lang="en-US"/>
          </a:p>
        </p:txBody>
      </p:sp>
    </p:spTree>
    <p:extLst>
      <p:ext uri="{BB962C8B-B14F-4D97-AF65-F5344CB8AC3E}">
        <p14:creationId xmlns:p14="http://schemas.microsoft.com/office/powerpoint/2010/main" val="1998664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86</a:t>
            </a:fld>
            <a:endParaRPr lang="en-US"/>
          </a:p>
        </p:txBody>
      </p:sp>
    </p:spTree>
    <p:extLst>
      <p:ext uri="{BB962C8B-B14F-4D97-AF65-F5344CB8AC3E}">
        <p14:creationId xmlns:p14="http://schemas.microsoft.com/office/powerpoint/2010/main" val="2069580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87</a:t>
            </a:fld>
            <a:endParaRPr lang="en-US"/>
          </a:p>
        </p:txBody>
      </p:sp>
    </p:spTree>
    <p:extLst>
      <p:ext uri="{BB962C8B-B14F-4D97-AF65-F5344CB8AC3E}">
        <p14:creationId xmlns:p14="http://schemas.microsoft.com/office/powerpoint/2010/main" val="603827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91</a:t>
            </a:fld>
            <a:endParaRPr lang="en-US"/>
          </a:p>
        </p:txBody>
      </p:sp>
    </p:spTree>
    <p:extLst>
      <p:ext uri="{BB962C8B-B14F-4D97-AF65-F5344CB8AC3E}">
        <p14:creationId xmlns:p14="http://schemas.microsoft.com/office/powerpoint/2010/main" val="318103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https://tcp.tfaforms.net/4811776 </a:t>
            </a:r>
          </a:p>
        </p:txBody>
      </p:sp>
      <p:sp>
        <p:nvSpPr>
          <p:cNvPr id="4" name="Slide Number Placeholder 3"/>
          <p:cNvSpPr>
            <a:spLocks noGrp="1"/>
          </p:cNvSpPr>
          <p:nvPr>
            <p:ph type="sldNum" sz="quarter" idx="10"/>
          </p:nvPr>
        </p:nvSpPr>
        <p:spPr/>
        <p:txBody>
          <a:bodyPr/>
          <a:lstStyle/>
          <a:p>
            <a:fld id="{D4C72A90-CF1C-470E-8EDB-A1020C6B32F6}" type="slidenum">
              <a:rPr lang="en-US" smtClean="0"/>
              <a:t>97</a:t>
            </a:fld>
            <a:endParaRPr lang="en-US" dirty="0"/>
          </a:p>
        </p:txBody>
      </p:sp>
    </p:spTree>
    <p:extLst>
      <p:ext uri="{BB962C8B-B14F-4D97-AF65-F5344CB8AC3E}">
        <p14:creationId xmlns:p14="http://schemas.microsoft.com/office/powerpoint/2010/main" val="719811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101</a:t>
            </a:fld>
            <a:endParaRPr lang="en-US"/>
          </a:p>
        </p:txBody>
      </p:sp>
    </p:spTree>
    <p:extLst>
      <p:ext uri="{BB962C8B-B14F-4D97-AF65-F5344CB8AC3E}">
        <p14:creationId xmlns:p14="http://schemas.microsoft.com/office/powerpoint/2010/main" val="168016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102</a:t>
            </a:fld>
            <a:endParaRPr lang="en-US"/>
          </a:p>
        </p:txBody>
      </p:sp>
    </p:spTree>
    <p:extLst>
      <p:ext uri="{BB962C8B-B14F-4D97-AF65-F5344CB8AC3E}">
        <p14:creationId xmlns:p14="http://schemas.microsoft.com/office/powerpoint/2010/main" val="3892431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6</a:t>
            </a:fld>
            <a:endParaRPr lang="en-US"/>
          </a:p>
        </p:txBody>
      </p:sp>
    </p:spTree>
    <p:extLst>
      <p:ext uri="{BB962C8B-B14F-4D97-AF65-F5344CB8AC3E}">
        <p14:creationId xmlns:p14="http://schemas.microsoft.com/office/powerpoint/2010/main" val="11145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agencies are able to see</a:t>
            </a:r>
            <a:r>
              <a:rPr lang="en-US" baseline="0" dirty="0"/>
              <a:t> all of their own information. Only some information is shared across agencies.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7</a:t>
            </a:fld>
            <a:endParaRPr lang="en-US"/>
          </a:p>
        </p:txBody>
      </p:sp>
    </p:spTree>
    <p:extLst>
      <p:ext uri="{BB962C8B-B14F-4D97-AF65-F5344CB8AC3E}">
        <p14:creationId xmlns:p14="http://schemas.microsoft.com/office/powerpoint/2010/main" val="30159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purpose for having these shared vs other data is that these are expected to not change and are used to identify the correct client file. The other data elements are expected to be collected at each project stay and is not necessary for the identification of the correct client file. </a:t>
            </a:r>
          </a:p>
          <a:p>
            <a:endParaRPr lang="en-US" baseline="0" dirty="0"/>
          </a:p>
          <a:p>
            <a:r>
              <a:rPr lang="en-US" baseline="0" dirty="0"/>
              <a:t>In order to share this more detailed information and ROI is needed.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8</a:t>
            </a:fld>
            <a:endParaRPr lang="en-US"/>
          </a:p>
        </p:txBody>
      </p:sp>
    </p:spTree>
    <p:extLst>
      <p:ext uri="{BB962C8B-B14F-4D97-AF65-F5344CB8AC3E}">
        <p14:creationId xmlns:p14="http://schemas.microsoft.com/office/powerpoint/2010/main" val="14143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Security</a:t>
            </a:r>
            <a:r>
              <a:rPr lang="en-US" baseline="0" dirty="0"/>
              <a:t> is important!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11</a:t>
            </a:fld>
            <a:endParaRPr lang="en-US"/>
          </a:p>
        </p:txBody>
      </p:sp>
    </p:spTree>
    <p:extLst>
      <p:ext uri="{BB962C8B-B14F-4D97-AF65-F5344CB8AC3E}">
        <p14:creationId xmlns:p14="http://schemas.microsoft.com/office/powerpoint/2010/main" val="161771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12</a:t>
            </a:fld>
            <a:endParaRPr lang="en-US"/>
          </a:p>
        </p:txBody>
      </p:sp>
    </p:spTree>
    <p:extLst>
      <p:ext uri="{BB962C8B-B14F-4D97-AF65-F5344CB8AC3E}">
        <p14:creationId xmlns:p14="http://schemas.microsoft.com/office/powerpoint/2010/main" val="262829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mean?/ Reasons for not successfully completing training</a:t>
            </a:r>
          </a:p>
          <a:p>
            <a:pPr marL="228600" indent="-228600">
              <a:buAutoNum type="arabicPeriod"/>
            </a:pPr>
            <a:r>
              <a:rPr lang="en-US" dirty="0"/>
              <a:t>Not being in training for the full training. </a:t>
            </a:r>
          </a:p>
          <a:p>
            <a:pPr marL="228600" indent="-228600">
              <a:buAutoNum type="arabicPeriod"/>
            </a:pPr>
            <a:r>
              <a:rPr lang="en-US" dirty="0"/>
              <a:t>Only calling in/not being able to see the screen </a:t>
            </a:r>
          </a:p>
          <a:p>
            <a:pPr marL="228600" indent="-228600">
              <a:buAutoNum type="arabicPeriod"/>
            </a:pPr>
            <a:r>
              <a:rPr lang="en-US" dirty="0"/>
              <a:t>FUTURE – not successfully able to complete training exercise(s)</a:t>
            </a:r>
          </a:p>
          <a:p>
            <a:pPr marL="228600" indent="-228600">
              <a:buAutoNum type="arabicPeriod"/>
            </a:pPr>
            <a:r>
              <a:rPr lang="en-US" dirty="0"/>
              <a:t>FUTURE – not able to pass the post training quiz </a:t>
            </a:r>
          </a:p>
        </p:txBody>
      </p:sp>
      <p:sp>
        <p:nvSpPr>
          <p:cNvPr id="4" name="Slide Number Placeholder 3"/>
          <p:cNvSpPr>
            <a:spLocks noGrp="1"/>
          </p:cNvSpPr>
          <p:nvPr>
            <p:ph type="sldNum" sz="quarter" idx="5"/>
          </p:nvPr>
        </p:nvSpPr>
        <p:spPr/>
        <p:txBody>
          <a:bodyPr/>
          <a:lstStyle/>
          <a:p>
            <a:fld id="{D4C72A90-CF1C-470E-8EDB-A1020C6B32F6}" type="slidenum">
              <a:rPr lang="en-US" smtClean="0"/>
              <a:t>15</a:t>
            </a:fld>
            <a:endParaRPr lang="en-US"/>
          </a:p>
        </p:txBody>
      </p:sp>
    </p:spTree>
    <p:extLst>
      <p:ext uri="{BB962C8B-B14F-4D97-AF65-F5344CB8AC3E}">
        <p14:creationId xmlns:p14="http://schemas.microsoft.com/office/powerpoint/2010/main" val="115933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19</a:t>
            </a:fld>
            <a:endParaRPr lang="en-US"/>
          </a:p>
        </p:txBody>
      </p:sp>
    </p:spTree>
    <p:extLst>
      <p:ext uri="{BB962C8B-B14F-4D97-AF65-F5344CB8AC3E}">
        <p14:creationId xmlns:p14="http://schemas.microsoft.com/office/powerpoint/2010/main" val="1926089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6413747"/>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41E230-C766-4591-9B5C-B3B39BB49BA9}" type="datetime1">
              <a:rPr lang="en-US" smtClean="0"/>
              <a:t>11/16/2021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hlinkClick r:id="rId2">
                  <a:extLst>
                    <a:ext uri="{A12FA001-AC4F-418D-AE19-62706E023703}">
                      <ahyp:hlinkClr xmlns:ahyp="http://schemas.microsoft.com/office/drawing/2018/hyperlinkcolor" val="tx"/>
                    </a:ext>
                  </a:extLst>
                </a:hlinkClick>
              </a:rPr>
              <a:t>http://www.community-partnership.org/ </a:t>
            </a:r>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lipart&#10;&#10;Description automatically generated">
            <a:extLst>
              <a:ext uri="{FF2B5EF4-FFF2-40B4-BE49-F238E27FC236}">
                <a16:creationId xmlns:a16="http://schemas.microsoft.com/office/drawing/2014/main" id="{C894855C-7D9A-42B0-8350-EAD80949DD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5673" y="17543"/>
            <a:ext cx="1576327" cy="1324115"/>
          </a:xfrm>
          <a:prstGeom prst="rect">
            <a:avLst/>
          </a:prstGeom>
        </p:spPr>
      </p:pic>
    </p:spTree>
    <p:extLst>
      <p:ext uri="{BB962C8B-B14F-4D97-AF65-F5344CB8AC3E}">
        <p14:creationId xmlns:p14="http://schemas.microsoft.com/office/powerpoint/2010/main" val="63218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E4BCAC1-CE0A-4FD8-89B7-FC463288A4D1}" type="datetime1">
              <a:rPr lang="en-US" smtClean="0"/>
              <a:t>11/16/2021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207472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hasCustomPrompt="1"/>
          </p:nvPr>
        </p:nvSpPr>
        <p:spPr>
          <a:xfrm>
            <a:off x="838200" y="414778"/>
            <a:ext cx="7734300" cy="5757422"/>
          </a:xfrm>
        </p:spPr>
        <p:txBody>
          <a:bodyPr vert="eaVert" lIns="45720" tIns="0" rIns="45720" bIns="0"/>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3967D1-1418-4CB5-A0CF-E73FD0193073}" type="datetime1">
              <a:rPr lang="en-US" smtClean="0"/>
              <a:t>11/16/2021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302584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pic>
        <p:nvPicPr>
          <p:cNvPr id="8" name="Picture 7" descr="A picture containing clipart&#10;&#10;Description automatically generated">
            <a:extLst>
              <a:ext uri="{FF2B5EF4-FFF2-40B4-BE49-F238E27FC236}">
                <a16:creationId xmlns:a16="http://schemas.microsoft.com/office/drawing/2014/main" id="{8BF45D0D-4D61-40DA-8AD2-874227EA89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412161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0A29B0-7D93-4553-88D9-4F30164F9EDE}" type="datetime1">
              <a:rPr lang="en-US" smtClean="0"/>
              <a:t>11/16/2021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clipart&#10;&#10;Description automatically generated">
            <a:extLst>
              <a:ext uri="{FF2B5EF4-FFF2-40B4-BE49-F238E27FC236}">
                <a16:creationId xmlns:a16="http://schemas.microsoft.com/office/drawing/2014/main" id="{3068C98C-D757-4AA0-AC7E-AC729DB1B4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01833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1097279" y="1845734"/>
            <a:ext cx="4937760" cy="402336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17920" y="1845735"/>
            <a:ext cx="4937760" cy="402336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9ACC727-E362-44F1-9C3B-9D3A969ADE9F}" type="datetime1">
              <a:rPr lang="en-US" smtClean="0"/>
              <a:t>11/16/2021</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a:t>
            </a:fld>
            <a:endParaRPr lang="en-US"/>
          </a:p>
        </p:txBody>
      </p:sp>
      <p:pic>
        <p:nvPicPr>
          <p:cNvPr id="9" name="Picture 8" descr="A picture containing clipart&#10;&#10;Description automatically generated">
            <a:extLst>
              <a:ext uri="{FF2B5EF4-FFF2-40B4-BE49-F238E27FC236}">
                <a16:creationId xmlns:a16="http://schemas.microsoft.com/office/drawing/2014/main" id="{D1518642-13A6-4C27-A15F-42EBACE5D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18939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1097280"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217920"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8D72B17-11CA-4DDE-9587-AF34C20F14D9}" type="datetime1">
              <a:rPr lang="en-US" smtClean="0"/>
              <a:t>11/16/2021</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a:t>
            </a:fld>
            <a:endParaRPr lang="en-US"/>
          </a:p>
        </p:txBody>
      </p:sp>
      <p:pic>
        <p:nvPicPr>
          <p:cNvPr id="11" name="Picture 10" descr="A picture containing clipart&#10;&#10;Description automatically generated">
            <a:extLst>
              <a:ext uri="{FF2B5EF4-FFF2-40B4-BE49-F238E27FC236}">
                <a16:creationId xmlns:a16="http://schemas.microsoft.com/office/drawing/2014/main" id="{4D6E5C64-DBC9-4544-A580-2C2A7B1F0C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3179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E2B4E0-197F-4568-B0B1-3EAE63059E56}" type="datetime1">
              <a:rPr lang="en-US" smtClean="0"/>
              <a:t>11/16/2021</a:t>
            </a:fld>
            <a:endParaRPr lang="en-US"/>
          </a:p>
        </p:txBody>
      </p:sp>
      <p:sp>
        <p:nvSpPr>
          <p:cNvPr id="4" name="Footer Placeholder 3"/>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5" name="Slide Number Placeholder 4"/>
          <p:cNvSpPr>
            <a:spLocks noGrp="1"/>
          </p:cNvSpPr>
          <p:nvPr>
            <p:ph type="sldNum" sz="quarter" idx="12"/>
          </p:nvPr>
        </p:nvSpPr>
        <p:spPr/>
        <p:txBody>
          <a:bodyPr/>
          <a:lstStyle/>
          <a:p>
            <a:fld id="{2D3E5E9E-24F7-472D-9BEB-6666E7887FA8}" type="slidenum">
              <a:rPr lang="en-US" smtClean="0"/>
              <a:t>‹#›</a:t>
            </a:fld>
            <a:endParaRPr lang="en-US"/>
          </a:p>
        </p:txBody>
      </p:sp>
      <p:pic>
        <p:nvPicPr>
          <p:cNvPr id="6" name="Picture 5" descr="A picture containing clipart&#10;&#10;Description automatically generated">
            <a:extLst>
              <a:ext uri="{FF2B5EF4-FFF2-40B4-BE49-F238E27FC236}">
                <a16:creationId xmlns:a16="http://schemas.microsoft.com/office/drawing/2014/main" id="{E28B10BF-50BF-48A6-BB05-FFF7EA4D08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42542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C12477-4E16-4D78-9C3E-8B92D7FF6229}" type="datetime1">
              <a:rPr lang="en-US" smtClean="0"/>
              <a:t>11/16/2021</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a:t>
            </a:fld>
            <a:endParaRPr lang="en-US"/>
          </a:p>
        </p:txBody>
      </p:sp>
      <p:pic>
        <p:nvPicPr>
          <p:cNvPr id="10" name="Picture 9" descr="A picture containing clipart&#10;&#10;Description automatically generated">
            <a:extLst>
              <a:ext uri="{FF2B5EF4-FFF2-40B4-BE49-F238E27FC236}">
                <a16:creationId xmlns:a16="http://schemas.microsoft.com/office/drawing/2014/main" id="{3BBEE88C-492D-42D8-AA24-43B1034195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98994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4800600" y="731520"/>
            <a:ext cx="6492240" cy="52578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16B4469-9AE3-42F2-A583-5F9193A63346}" type="datetime1">
              <a:rPr lang="en-US" smtClean="0"/>
              <a:t>11/16/2021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accent2"/>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3E5E9E-24F7-472D-9BEB-6666E7887FA8}" type="slidenum">
              <a:rPr lang="en-US" smtClean="0"/>
              <a:t>‹#›</a:t>
            </a:fld>
            <a:endParaRPr lang="en-US" dirty="0"/>
          </a:p>
        </p:txBody>
      </p:sp>
      <p:pic>
        <p:nvPicPr>
          <p:cNvPr id="10" name="Picture 9" descr="A picture containing clipart&#10;&#10;Description automatically generated">
            <a:extLst>
              <a:ext uri="{FF2B5EF4-FFF2-40B4-BE49-F238E27FC236}">
                <a16:creationId xmlns:a16="http://schemas.microsoft.com/office/drawing/2014/main" id="{20697DA1-DA6C-4971-BBE7-55B8B13140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42980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366881-81F2-4F44-98E4-B9278D2866F2}" type="datetime1">
              <a:rPr lang="en-US" smtClean="0"/>
              <a:t>11/16/2021</a:t>
            </a:fld>
            <a:endParaRPr lang="en-US"/>
          </a:p>
        </p:txBody>
      </p:sp>
      <p:sp>
        <p:nvSpPr>
          <p:cNvPr id="6" name="Footer Placeholder 5"/>
          <p:cNvSpPr>
            <a:spLocks noGrp="1"/>
          </p:cNvSpPr>
          <p:nvPr>
            <p:ph type="ftr" sz="quarter" idx="11"/>
          </p:nvPr>
        </p:nvSpPr>
        <p:spPr/>
        <p:txBody>
          <a:bodyPr/>
          <a:lstStyle/>
          <a:p>
            <a:r>
              <a:rPr lang="en-US"/>
              <a:t>http://www.community-partnership.org/ </a:t>
            </a:r>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189066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community-partnership.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E1725F-4DD5-4B26-8387-D8D44484A272}" type="datetime1">
              <a:rPr lang="en-US" smtClean="0"/>
              <a:t>11/16/2021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bg1"/>
                </a:solidFill>
              </a:defRPr>
            </a:lvl1pPr>
          </a:lstStyle>
          <a:p>
            <a:r>
              <a:rPr lang="en-US" dirty="0">
                <a:hlinkClick r:id="rId1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3E5E9E-24F7-472D-9BEB-6666E7887FA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lipart&#10;&#10;Description automatically generated">
            <a:extLst>
              <a:ext uri="{FF2B5EF4-FFF2-40B4-BE49-F238E27FC236}">
                <a16:creationId xmlns:a16="http://schemas.microsoft.com/office/drawing/2014/main" id="{4C68FB8A-A237-4F43-A28A-6D898CAD876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1646892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hyperlink" Target="mailto:hmis@community-partnership.org" TargetMode="External"/><Relationship Id="rId2" Type="http://schemas.openxmlformats.org/officeDocument/2006/relationships/image" Target="../media/image91.png"/><Relationship Id="rId1" Type="http://schemas.openxmlformats.org/officeDocument/2006/relationships/slideLayout" Target="../slideLayouts/slideLayout9.xml"/><Relationship Id="rId4" Type="http://schemas.openxmlformats.org/officeDocument/2006/relationships/hyperlink" Target="http://www.community-partnership.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www.community-partnership.org/" TargetMode="External"/><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www.community-partnership.org/" TargetMode="Externa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openxmlformats.org/officeDocument/2006/relationships/hyperlink" Target="http://www.community-partnership.org/"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mmunity-partnership.org/"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mmunity-partnership.org/"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hyperlink" Target="http://www.community-partnership.org/"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www.community-partnership.org/" TargetMode="Externa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mmunity-partnership.org/"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community-partnership.org/" TargetMode="External"/><Relationship Id="rId5" Type="http://schemas.openxmlformats.org/officeDocument/2006/relationships/image" Target="../media/image67.png"/><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community-partnership.org/"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74.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7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79.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www.community-partnership.org/"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hyperlink" Target="http://www.community-partnership.org/"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85.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86.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8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91.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9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 Id="rId5" Type="http://schemas.openxmlformats.org/officeDocument/2006/relationships/image" Target="../media/image88.png"/><Relationship Id="rId4" Type="http://schemas.openxmlformats.org/officeDocument/2006/relationships/image" Target="../media/image87.png"/></Relationships>
</file>

<file path=ppt/slides/_rels/slide9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F2E2-D196-4748-9B9C-842CBEED0D01}"/>
              </a:ext>
            </a:extLst>
          </p:cNvPr>
          <p:cNvSpPr>
            <a:spLocks noGrp="1"/>
          </p:cNvSpPr>
          <p:nvPr>
            <p:ph type="ctrTitle"/>
          </p:nvPr>
        </p:nvSpPr>
        <p:spPr/>
        <p:txBody>
          <a:bodyPr/>
          <a:lstStyle/>
          <a:p>
            <a:r>
              <a:rPr lang="en-US" dirty="0"/>
              <a:t>HMIS Training</a:t>
            </a:r>
          </a:p>
        </p:txBody>
      </p:sp>
      <p:sp>
        <p:nvSpPr>
          <p:cNvPr id="3" name="Subtitle 2">
            <a:extLst>
              <a:ext uri="{FF2B5EF4-FFF2-40B4-BE49-F238E27FC236}">
                <a16:creationId xmlns:a16="http://schemas.microsoft.com/office/drawing/2014/main" id="{BDC56B12-369B-425A-9769-EB2012A940B6}"/>
              </a:ext>
            </a:extLst>
          </p:cNvPr>
          <p:cNvSpPr>
            <a:spLocks noGrp="1"/>
          </p:cNvSpPr>
          <p:nvPr>
            <p:ph type="subTitle" idx="1"/>
          </p:nvPr>
        </p:nvSpPr>
        <p:spPr/>
        <p:txBody>
          <a:bodyPr/>
          <a:lstStyle/>
          <a:p>
            <a:r>
              <a:rPr lang="en-US" dirty="0"/>
              <a:t>DC 101: Singles Entry Exit Workflow</a:t>
            </a:r>
          </a:p>
        </p:txBody>
      </p:sp>
      <p:sp>
        <p:nvSpPr>
          <p:cNvPr id="4" name="Footer Placeholder 3"/>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 </a:t>
            </a:r>
            <a:endParaRPr lang="en-US" dirty="0"/>
          </a:p>
        </p:txBody>
      </p:sp>
      <p:sp>
        <p:nvSpPr>
          <p:cNvPr id="5" name="Date Placeholder 4"/>
          <p:cNvSpPr>
            <a:spLocks noGrp="1"/>
          </p:cNvSpPr>
          <p:nvPr>
            <p:ph type="dt" sz="half" idx="10"/>
          </p:nvPr>
        </p:nvSpPr>
        <p:spPr/>
        <p:txBody>
          <a:bodyPr/>
          <a:lstStyle/>
          <a:p>
            <a:fld id="{D39ADED8-6243-4A28-8D4A-8AA0EC8DA5D4}" type="datetime1">
              <a:rPr lang="en-US" smtClean="0"/>
              <a:t>11/16/2021</a:t>
            </a:fld>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1</a:t>
            </a:fld>
            <a:endParaRPr lang="en-US" dirty="0"/>
          </a:p>
        </p:txBody>
      </p:sp>
    </p:spTree>
    <p:extLst>
      <p:ext uri="{BB962C8B-B14F-4D97-AF65-F5344CB8AC3E}">
        <p14:creationId xmlns:p14="http://schemas.microsoft.com/office/powerpoint/2010/main" val="333248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CAHP Data Sharing</a:t>
            </a:r>
          </a:p>
        </p:txBody>
      </p:sp>
      <p:sp>
        <p:nvSpPr>
          <p:cNvPr id="3" name="Content Placeholder 2"/>
          <p:cNvSpPr>
            <a:spLocks noGrp="1"/>
          </p:cNvSpPr>
          <p:nvPr>
            <p:ph sz="half" idx="1"/>
          </p:nvPr>
        </p:nvSpPr>
        <p:spPr/>
        <p:txBody>
          <a:bodyPr>
            <a:normAutofit lnSpcReduction="10000"/>
          </a:bodyPr>
          <a:lstStyle/>
          <a:p>
            <a:r>
              <a:rPr lang="en-US" dirty="0"/>
              <a:t>This is a group of programs that are sharing </a:t>
            </a:r>
            <a:r>
              <a:rPr lang="en-US"/>
              <a:t>client CAHP </a:t>
            </a:r>
            <a:r>
              <a:rPr lang="en-US" dirty="0"/>
              <a:t>data amongst themselves </a:t>
            </a:r>
          </a:p>
          <a:p>
            <a:pPr marL="383540" lvl="1"/>
            <a:r>
              <a:rPr lang="en-US" dirty="0"/>
              <a:t>Release of information (ROI) signed at beginning of CAHP assessment process</a:t>
            </a:r>
            <a:endParaRPr lang="en-US" dirty="0">
              <a:cs typeface="Calibri"/>
            </a:endParaRPr>
          </a:p>
          <a:p>
            <a:pPr marL="383540" lvl="1"/>
            <a:endParaRPr lang="en-US" dirty="0">
              <a:cs typeface="Calibri"/>
            </a:endParaRPr>
          </a:p>
          <a:p>
            <a:pPr marL="383540" lvl="1"/>
            <a:endParaRPr lang="en-US" dirty="0">
              <a:cs typeface="Calibri"/>
            </a:endParaRPr>
          </a:p>
          <a:p>
            <a:r>
              <a:rPr lang="en-US" dirty="0"/>
              <a:t> ALL Client data created by these programs are shared with the other programs</a:t>
            </a:r>
          </a:p>
          <a:p>
            <a:pPr marL="383540" lvl="1"/>
            <a:r>
              <a:rPr lang="en-US" dirty="0"/>
              <a:t>AS LONG AS the information is tagged as coming from one of the following programs. </a:t>
            </a:r>
            <a:endParaRPr lang="en-US" dirty="0">
              <a:cs typeface="Calibri" panose="020F0502020204030204"/>
            </a:endParaRPr>
          </a:p>
          <a:p>
            <a:pPr marL="383540" lvl="1"/>
            <a:r>
              <a:rPr lang="en-US" dirty="0"/>
              <a:t>If it is coming from a different program (even within an Agency that has one of those programs) it will not be shared per the agreement of the ROI. </a:t>
            </a:r>
            <a:endParaRPr lang="en-US" dirty="0">
              <a:cs typeface="Calibri" panose="020F0502020204030204"/>
            </a:endParaRPr>
          </a:p>
        </p:txBody>
      </p:sp>
      <p:sp>
        <p:nvSpPr>
          <p:cNvPr id="4" name="Content Placeholder 3"/>
          <p:cNvSpPr>
            <a:spLocks noGrp="1"/>
          </p:cNvSpPr>
          <p:nvPr>
            <p:ph sz="half" idx="2"/>
          </p:nvPr>
        </p:nvSpPr>
        <p:spPr/>
        <p:txBody>
          <a:bodyPr>
            <a:normAutofit lnSpcReduction="10000"/>
          </a:bodyPr>
          <a:lstStyle/>
          <a:p>
            <a:r>
              <a:rPr lang="en-US" dirty="0"/>
              <a:t>“Agency Name/Acronym - Coordinated Entry for ADULT Single Individuals”</a:t>
            </a:r>
          </a:p>
          <a:p>
            <a:r>
              <a:rPr lang="en-US" dirty="0"/>
              <a:t> “Agency Name/Acronym - Coordinated Entry for YOUTH Single Individuals”</a:t>
            </a:r>
          </a:p>
          <a:p>
            <a:endParaRPr lang="en-US" dirty="0"/>
          </a:p>
        </p:txBody>
      </p:sp>
      <p:sp>
        <p:nvSpPr>
          <p:cNvPr id="5" name="Date Placeholder 4"/>
          <p:cNvSpPr>
            <a:spLocks noGrp="1"/>
          </p:cNvSpPr>
          <p:nvPr>
            <p:ph type="dt" sz="half" idx="10"/>
          </p:nvPr>
        </p:nvSpPr>
        <p:spPr/>
        <p:txBody>
          <a:bodyPr/>
          <a:lstStyle/>
          <a:p>
            <a:fld id="{29ACC727-E362-44F1-9C3B-9D3A969ADE9F}"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10</a:t>
            </a:fld>
            <a:endParaRPr lang="en-US"/>
          </a:p>
        </p:txBody>
      </p:sp>
    </p:spTree>
    <p:extLst>
      <p:ext uri="{BB962C8B-B14F-4D97-AF65-F5344CB8AC3E}">
        <p14:creationId xmlns:p14="http://schemas.microsoft.com/office/powerpoint/2010/main" val="402933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D924-0EF0-4CAC-A21A-7D74C81DB196}"/>
              </a:ext>
            </a:extLst>
          </p:cNvPr>
          <p:cNvSpPr>
            <a:spLocks noGrp="1"/>
          </p:cNvSpPr>
          <p:nvPr>
            <p:ph type="title"/>
          </p:nvPr>
        </p:nvSpPr>
        <p:spPr/>
        <p:txBody>
          <a:bodyPr/>
          <a:lstStyle/>
          <a:p>
            <a:r>
              <a:rPr lang="en-US" dirty="0"/>
              <a:t>Helpdesk</a:t>
            </a:r>
          </a:p>
        </p:txBody>
      </p:sp>
      <p:sp>
        <p:nvSpPr>
          <p:cNvPr id="3" name="Content Placeholder 2">
            <a:extLst>
              <a:ext uri="{FF2B5EF4-FFF2-40B4-BE49-F238E27FC236}">
                <a16:creationId xmlns:a16="http://schemas.microsoft.com/office/drawing/2014/main" id="{A9D54216-9C79-4496-8797-9F8556859A43}"/>
              </a:ext>
            </a:extLst>
          </p:cNvPr>
          <p:cNvSpPr>
            <a:spLocks noGrp="1"/>
          </p:cNvSpPr>
          <p:nvPr>
            <p:ph idx="1"/>
          </p:nvPr>
        </p:nvSpPr>
        <p:spPr/>
        <p:txBody>
          <a:bodyPr/>
          <a:lstStyle/>
          <a:p>
            <a:r>
              <a:rPr lang="en-US" dirty="0"/>
              <a:t> </a:t>
            </a:r>
            <a:r>
              <a:rPr lang="en-US" dirty="0">
                <a:solidFill>
                  <a:schemeClr val="accent2">
                    <a:lumMod val="60000"/>
                    <a:lumOff val="40000"/>
                  </a:schemeClr>
                </a:solidFill>
              </a:rPr>
              <a:t>hmis@community-partnership.org </a:t>
            </a:r>
          </a:p>
          <a:p>
            <a:pPr lvl="1"/>
            <a:r>
              <a:rPr lang="en-US" dirty="0">
                <a:solidFill>
                  <a:schemeClr val="accent2">
                    <a:lumMod val="60000"/>
                    <a:lumOff val="40000"/>
                  </a:schemeClr>
                </a:solidFill>
              </a:rPr>
              <a:t> </a:t>
            </a:r>
            <a:r>
              <a:rPr lang="en-US" dirty="0"/>
              <a:t>Email the helpdesk with questions and we will provide answers and resources. </a:t>
            </a:r>
          </a:p>
          <a:p>
            <a:pPr lvl="1"/>
            <a:r>
              <a:rPr lang="en-US" dirty="0"/>
              <a:t>We respond within 2 business days.</a:t>
            </a:r>
          </a:p>
          <a:p>
            <a:pPr marL="0" indent="0">
              <a:buNone/>
            </a:pPr>
            <a:endParaRPr lang="en-US" dirty="0">
              <a:solidFill>
                <a:schemeClr val="accent2">
                  <a:lumMod val="60000"/>
                  <a:lumOff val="40000"/>
                </a:schemeClr>
              </a:solidFill>
            </a:endParaRPr>
          </a:p>
        </p:txBody>
      </p:sp>
      <p:sp>
        <p:nvSpPr>
          <p:cNvPr id="4" name="Date Placeholder 3">
            <a:extLst>
              <a:ext uri="{FF2B5EF4-FFF2-40B4-BE49-F238E27FC236}">
                <a16:creationId xmlns:a16="http://schemas.microsoft.com/office/drawing/2014/main" id="{E168EE97-15ED-405E-8B2F-7DAAFA9D4983}"/>
              </a:ext>
            </a:extLst>
          </p:cNvPr>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a:extLst>
              <a:ext uri="{FF2B5EF4-FFF2-40B4-BE49-F238E27FC236}">
                <a16:creationId xmlns:a16="http://schemas.microsoft.com/office/drawing/2014/main" id="{296014FE-2108-4BE3-AB3F-250853310595}"/>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6AAB9D56-5FFD-4E48-B736-F032A40A7643}"/>
              </a:ext>
            </a:extLst>
          </p:cNvPr>
          <p:cNvSpPr>
            <a:spLocks noGrp="1"/>
          </p:cNvSpPr>
          <p:nvPr>
            <p:ph type="sldNum" sz="quarter" idx="12"/>
          </p:nvPr>
        </p:nvSpPr>
        <p:spPr/>
        <p:txBody>
          <a:bodyPr/>
          <a:lstStyle/>
          <a:p>
            <a:fld id="{2D3E5E9E-24F7-472D-9BEB-6666E7887FA8}" type="slidenum">
              <a:rPr lang="en-US" smtClean="0"/>
              <a:t>100</a:t>
            </a:fld>
            <a:endParaRPr lang="en-US"/>
          </a:p>
        </p:txBody>
      </p:sp>
    </p:spTree>
    <p:extLst>
      <p:ext uri="{BB962C8B-B14F-4D97-AF65-F5344CB8AC3E}">
        <p14:creationId xmlns:p14="http://schemas.microsoft.com/office/powerpoint/2010/main" val="42588785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5E40-8781-4041-9610-290878688B06}"/>
              </a:ext>
            </a:extLst>
          </p:cNvPr>
          <p:cNvSpPr>
            <a:spLocks noGrp="1"/>
          </p:cNvSpPr>
          <p:nvPr>
            <p:ph type="title"/>
          </p:nvPr>
        </p:nvSpPr>
        <p:spPr/>
        <p:txBody>
          <a:bodyPr/>
          <a:lstStyle/>
          <a:p>
            <a:r>
              <a:rPr lang="en-US" dirty="0"/>
              <a:t>HMIS Trainings</a:t>
            </a:r>
          </a:p>
        </p:txBody>
      </p:sp>
      <p:sp>
        <p:nvSpPr>
          <p:cNvPr id="3" name="Content Placeholder 2">
            <a:extLst>
              <a:ext uri="{FF2B5EF4-FFF2-40B4-BE49-F238E27FC236}">
                <a16:creationId xmlns:a16="http://schemas.microsoft.com/office/drawing/2014/main" id="{9942B536-D3DF-48FB-AA3F-68FBF73716A2}"/>
              </a:ext>
            </a:extLst>
          </p:cNvPr>
          <p:cNvSpPr>
            <a:spLocks noGrp="1"/>
          </p:cNvSpPr>
          <p:nvPr>
            <p:ph idx="1"/>
          </p:nvPr>
        </p:nvSpPr>
        <p:spPr/>
        <p:txBody>
          <a:bodyPr/>
          <a:lstStyle/>
          <a:p>
            <a:r>
              <a:rPr lang="en-US" dirty="0"/>
              <a:t> TCP hosts this set of trainings every month. </a:t>
            </a:r>
          </a:p>
          <a:p>
            <a:pPr lvl="1"/>
            <a:r>
              <a:rPr lang="en-US" dirty="0"/>
              <a:t>They are open to all, new user, seasoned veteran, or anywhere in between</a:t>
            </a:r>
          </a:p>
          <a:p>
            <a:pPr lvl="1"/>
            <a:r>
              <a:rPr lang="en-US" dirty="0"/>
              <a:t>Training registrations found at: </a:t>
            </a:r>
            <a:r>
              <a:rPr lang="en-US" dirty="0">
                <a:solidFill>
                  <a:schemeClr val="accent2"/>
                </a:solidFill>
              </a:rPr>
              <a:t>https://community-partnership.org/events</a:t>
            </a:r>
          </a:p>
          <a:p>
            <a:pPr lvl="1"/>
            <a:r>
              <a:rPr lang="en-US" dirty="0"/>
              <a:t>Have questions about the trainings? Email the helpdesk! </a:t>
            </a:r>
          </a:p>
          <a:p>
            <a:r>
              <a:rPr lang="en-US" dirty="0"/>
              <a:t>We are developing plans for additional trainings in the future. </a:t>
            </a:r>
          </a:p>
          <a:p>
            <a:endParaRPr lang="en-US" dirty="0"/>
          </a:p>
        </p:txBody>
      </p:sp>
      <p:sp>
        <p:nvSpPr>
          <p:cNvPr id="4" name="Date Placeholder 3">
            <a:extLst>
              <a:ext uri="{FF2B5EF4-FFF2-40B4-BE49-F238E27FC236}">
                <a16:creationId xmlns:a16="http://schemas.microsoft.com/office/drawing/2014/main" id="{504CDEE1-9B86-4469-9144-AD19943EB9B4}"/>
              </a:ext>
            </a:extLst>
          </p:cNvPr>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a:extLst>
              <a:ext uri="{FF2B5EF4-FFF2-40B4-BE49-F238E27FC236}">
                <a16:creationId xmlns:a16="http://schemas.microsoft.com/office/drawing/2014/main" id="{D4148CB5-C413-4CB8-8AF3-FD6A82F9630A}"/>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4B686829-32B4-4E1F-B970-D6CAA082C735}"/>
              </a:ext>
            </a:extLst>
          </p:cNvPr>
          <p:cNvSpPr>
            <a:spLocks noGrp="1"/>
          </p:cNvSpPr>
          <p:nvPr>
            <p:ph type="sldNum" sz="quarter" idx="12"/>
          </p:nvPr>
        </p:nvSpPr>
        <p:spPr/>
        <p:txBody>
          <a:bodyPr/>
          <a:lstStyle/>
          <a:p>
            <a:fld id="{2D3E5E9E-24F7-472D-9BEB-6666E7887FA8}" type="slidenum">
              <a:rPr lang="en-US" smtClean="0"/>
              <a:t>101</a:t>
            </a:fld>
            <a:endParaRPr lang="en-US"/>
          </a:p>
        </p:txBody>
      </p:sp>
    </p:spTree>
    <p:extLst>
      <p:ext uri="{BB962C8B-B14F-4D97-AF65-F5344CB8AC3E}">
        <p14:creationId xmlns:p14="http://schemas.microsoft.com/office/powerpoint/2010/main" val="33250365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82326A-2D82-4194-89CD-3C5EDE788562}"/>
              </a:ext>
            </a:extLst>
          </p:cNvPr>
          <p:cNvSpPr>
            <a:spLocks noGrp="1"/>
          </p:cNvSpPr>
          <p:nvPr>
            <p:ph type="title"/>
          </p:nvPr>
        </p:nvSpPr>
        <p:spPr/>
        <p:txBody>
          <a:bodyPr/>
          <a:lstStyle/>
          <a:p>
            <a:r>
              <a:rPr lang="en-US" dirty="0"/>
              <a:t>Next Steps </a:t>
            </a:r>
          </a:p>
        </p:txBody>
      </p:sp>
      <p:sp>
        <p:nvSpPr>
          <p:cNvPr id="8" name="Content Placeholder 7">
            <a:extLst>
              <a:ext uri="{FF2B5EF4-FFF2-40B4-BE49-F238E27FC236}">
                <a16:creationId xmlns:a16="http://schemas.microsoft.com/office/drawing/2014/main" id="{467C2D2F-4639-4C3B-A6AC-5EE30518E20D}"/>
              </a:ext>
            </a:extLst>
          </p:cNvPr>
          <p:cNvSpPr>
            <a:spLocks noGrp="1"/>
          </p:cNvSpPr>
          <p:nvPr>
            <p:ph idx="1"/>
          </p:nvPr>
        </p:nvSpPr>
        <p:spPr/>
        <p:txBody>
          <a:bodyPr/>
          <a:lstStyle/>
          <a:p>
            <a:r>
              <a:rPr lang="en-US" dirty="0"/>
              <a:t> All who have completed this training will receive an automated email from </a:t>
            </a:r>
            <a:r>
              <a:rPr lang="en-US" dirty="0" err="1"/>
              <a:t>GoToWebinar</a:t>
            </a:r>
            <a:endParaRPr lang="en-US" dirty="0"/>
          </a:p>
          <a:p>
            <a:pPr lvl="1"/>
            <a:r>
              <a:rPr lang="en-US" dirty="0"/>
              <a:t>This email will contain a link for  your certificate of completion</a:t>
            </a:r>
          </a:p>
          <a:p>
            <a:pPr lvl="1"/>
            <a:r>
              <a:rPr lang="en-US" dirty="0"/>
              <a:t> It will also contain the link for the User Agreement</a:t>
            </a:r>
          </a:p>
          <a:p>
            <a:pPr lvl="1"/>
            <a:endParaRPr lang="en-US" dirty="0"/>
          </a:p>
          <a:p>
            <a:r>
              <a:rPr lang="en-US" dirty="0"/>
              <a:t> Users who do not have a current HMIS log in must sign the User Agreement. </a:t>
            </a:r>
          </a:p>
          <a:p>
            <a:endParaRPr lang="en-US" dirty="0"/>
          </a:p>
          <a:p>
            <a:r>
              <a:rPr lang="en-US" dirty="0"/>
              <a:t> At end of the Training Week, your Agency Admin will receive a list of all the staff who have successfully completed trainings this month.</a:t>
            </a:r>
          </a:p>
          <a:p>
            <a:pPr lvl="1"/>
            <a:r>
              <a:rPr lang="en-US" dirty="0"/>
              <a:t>The Agency Admin creates your user account</a:t>
            </a:r>
          </a:p>
          <a:p>
            <a:pPr lvl="1"/>
            <a:r>
              <a:rPr lang="en-US" dirty="0"/>
              <a:t>Once that is created and the User Agreement is signed TCP can add the license to activate. </a:t>
            </a:r>
          </a:p>
        </p:txBody>
      </p:sp>
      <p:sp>
        <p:nvSpPr>
          <p:cNvPr id="9" name="Text Placeholder 8">
            <a:extLst>
              <a:ext uri="{FF2B5EF4-FFF2-40B4-BE49-F238E27FC236}">
                <a16:creationId xmlns:a16="http://schemas.microsoft.com/office/drawing/2014/main" id="{A6CA4C80-F3E1-432C-B5F7-0A8C499381D2}"/>
              </a:ext>
            </a:extLst>
          </p:cNvPr>
          <p:cNvSpPr>
            <a:spLocks noGrp="1"/>
          </p:cNvSpPr>
          <p:nvPr>
            <p:ph type="body" sz="half" idx="2"/>
          </p:nvPr>
        </p:nvSpPr>
        <p:spPr/>
        <p:txBody>
          <a:bodyPr/>
          <a:lstStyle/>
          <a:p>
            <a:endParaRPr lang="en-US"/>
          </a:p>
        </p:txBody>
      </p:sp>
      <p:sp>
        <p:nvSpPr>
          <p:cNvPr id="4" name="Date Placeholder 3">
            <a:extLst>
              <a:ext uri="{FF2B5EF4-FFF2-40B4-BE49-F238E27FC236}">
                <a16:creationId xmlns:a16="http://schemas.microsoft.com/office/drawing/2014/main" id="{7A3EF67A-D5A1-4337-B11C-4978B981D8C4}"/>
              </a:ext>
            </a:extLst>
          </p:cNvPr>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a:extLst>
              <a:ext uri="{FF2B5EF4-FFF2-40B4-BE49-F238E27FC236}">
                <a16:creationId xmlns:a16="http://schemas.microsoft.com/office/drawing/2014/main" id="{7505C43B-FE5F-490D-8874-33BE75A8A4E4}"/>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3D82E72D-A026-4C73-9DE5-CFCC77609419}"/>
              </a:ext>
            </a:extLst>
          </p:cNvPr>
          <p:cNvSpPr>
            <a:spLocks noGrp="1"/>
          </p:cNvSpPr>
          <p:nvPr>
            <p:ph type="sldNum" sz="quarter" idx="12"/>
          </p:nvPr>
        </p:nvSpPr>
        <p:spPr/>
        <p:txBody>
          <a:bodyPr/>
          <a:lstStyle/>
          <a:p>
            <a:fld id="{2D3E5E9E-24F7-472D-9BEB-6666E7887FA8}" type="slidenum">
              <a:rPr lang="en-US" smtClean="0"/>
              <a:t>102</a:t>
            </a:fld>
            <a:endParaRPr lang="en-US"/>
          </a:p>
        </p:txBody>
      </p:sp>
    </p:spTree>
    <p:extLst>
      <p:ext uri="{BB962C8B-B14F-4D97-AF65-F5344CB8AC3E}">
        <p14:creationId xmlns:p14="http://schemas.microsoft.com/office/powerpoint/2010/main" val="38986379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Thanks for participating!</a:t>
            </a:r>
          </a:p>
        </p:txBody>
      </p:sp>
      <p:sp>
        <p:nvSpPr>
          <p:cNvPr id="10" name="Text Placeholder 9"/>
          <p:cNvSpPr>
            <a:spLocks noGrp="1"/>
          </p:cNvSpPr>
          <p:nvPr>
            <p:ph type="body" sz="half" idx="2"/>
          </p:nvPr>
        </p:nvSpPr>
        <p:spPr/>
        <p:txBody>
          <a:bodyPr/>
          <a:lstStyle/>
          <a:p>
            <a:r>
              <a:rPr lang="en-US" dirty="0"/>
              <a:t>Questions? </a:t>
            </a:r>
          </a:p>
          <a:p>
            <a:r>
              <a:rPr lang="en-US" dirty="0"/>
              <a:t>HMIS Help-Desk Email:  </a:t>
            </a:r>
            <a:r>
              <a:rPr lang="en-US" dirty="0">
                <a:hlinkClick r:id="rId3"/>
              </a:rPr>
              <a:t>hmis@community-partnership.org</a:t>
            </a:r>
            <a:r>
              <a:rPr lang="en-US" dirty="0"/>
              <a:t> </a:t>
            </a:r>
          </a:p>
          <a:p>
            <a:endParaRPr lang="en-US" dirty="0"/>
          </a:p>
          <a:p>
            <a:endParaRPr lang="en-US" dirty="0"/>
          </a:p>
        </p:txBody>
      </p:sp>
      <p:sp>
        <p:nvSpPr>
          <p:cNvPr id="5" name="Date Placeholder 4"/>
          <p:cNvSpPr>
            <a:spLocks noGrp="1"/>
          </p:cNvSpPr>
          <p:nvPr>
            <p:ph type="dt" sz="half" idx="10"/>
          </p:nvPr>
        </p:nvSpPr>
        <p:spPr/>
        <p:txBody>
          <a:bodyPr/>
          <a:lstStyle/>
          <a:p>
            <a:fld id="{29ACC727-E362-44F1-9C3B-9D3A969ADE9F}"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4">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103</a:t>
            </a:fld>
            <a:endParaRPr lang="en-US"/>
          </a:p>
        </p:txBody>
      </p:sp>
    </p:spTree>
    <p:extLst>
      <p:ext uri="{BB962C8B-B14F-4D97-AF65-F5344CB8AC3E}">
        <p14:creationId xmlns:p14="http://schemas.microsoft.com/office/powerpoint/2010/main" val="178799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Data Security</a:t>
            </a:r>
          </a:p>
        </p:txBody>
      </p:sp>
      <p:sp>
        <p:nvSpPr>
          <p:cNvPr id="7" name="Content Placeholder 6"/>
          <p:cNvSpPr>
            <a:spLocks noGrp="1"/>
          </p:cNvSpPr>
          <p:nvPr>
            <p:ph idx="1"/>
          </p:nvPr>
        </p:nvSpPr>
        <p:spPr/>
        <p:txBody>
          <a:bodyPr>
            <a:normAutofit/>
          </a:bodyPr>
          <a:lstStyle/>
          <a:p>
            <a:r>
              <a:rPr lang="en-US" dirty="0"/>
              <a:t> Keeping client information safe and secure begins with </a:t>
            </a:r>
            <a:r>
              <a:rPr lang="en-US" u="sng" dirty="0"/>
              <a:t>YOU!</a:t>
            </a:r>
            <a:r>
              <a:rPr lang="en-US" dirty="0"/>
              <a:t> </a:t>
            </a:r>
          </a:p>
          <a:p>
            <a:r>
              <a:rPr lang="en-US" dirty="0"/>
              <a:t>Do not let others log in as you. </a:t>
            </a:r>
          </a:p>
          <a:p>
            <a:pPr lvl="1"/>
            <a:r>
              <a:rPr lang="en-US" dirty="0"/>
              <a:t>Keep your user name and password to yourself. </a:t>
            </a:r>
          </a:p>
          <a:p>
            <a:pPr lvl="1"/>
            <a:r>
              <a:rPr lang="en-US" dirty="0"/>
              <a:t>Do not keep it posted anywhere others can see </a:t>
            </a:r>
          </a:p>
          <a:p>
            <a:r>
              <a:rPr lang="en-US" dirty="0"/>
              <a:t>Do not leave your computer unattended while logged into ServicePoint.</a:t>
            </a:r>
          </a:p>
          <a:p>
            <a:r>
              <a:rPr lang="en-US" dirty="0"/>
              <a:t>Do not save your login information with your web browser. </a:t>
            </a:r>
          </a:p>
          <a:p>
            <a:r>
              <a:rPr lang="en-US" dirty="0"/>
              <a:t>Do not send client identifying information via unencrypted emails (including to the helpdesk!)</a:t>
            </a:r>
          </a:p>
          <a:p>
            <a:pPr lvl="1"/>
            <a:r>
              <a:rPr lang="en-US" dirty="0"/>
              <a:t>Client Identifying information includes:</a:t>
            </a:r>
          </a:p>
          <a:p>
            <a:pPr lvl="2"/>
            <a:r>
              <a:rPr lang="en-US" dirty="0"/>
              <a:t>Name</a:t>
            </a:r>
          </a:p>
          <a:p>
            <a:pPr lvl="2"/>
            <a:r>
              <a:rPr lang="en-US" dirty="0"/>
              <a:t>Date of Birth</a:t>
            </a:r>
          </a:p>
          <a:p>
            <a:pPr lvl="2"/>
            <a:r>
              <a:rPr lang="en-US" dirty="0"/>
              <a:t>Social Security Number</a:t>
            </a:r>
          </a:p>
        </p:txBody>
      </p:sp>
      <p:sp>
        <p:nvSpPr>
          <p:cNvPr id="3" name="Date Placeholder 2"/>
          <p:cNvSpPr>
            <a:spLocks noGrp="1"/>
          </p:cNvSpPr>
          <p:nvPr>
            <p:ph type="dt" sz="half" idx="10"/>
          </p:nvPr>
        </p:nvSpPr>
        <p:spPr/>
        <p:txBody>
          <a:bodyPr/>
          <a:lstStyle/>
          <a:p>
            <a:fld id="{F3E2B4E0-197F-4568-B0B1-3EAE63059E56}" type="datetime1">
              <a:rPr lang="en-US" smtClean="0"/>
              <a:t>11/16/2021</a:t>
            </a:fld>
            <a:endParaRPr lang="en-US"/>
          </a:p>
        </p:txBody>
      </p:sp>
      <p:sp>
        <p:nvSpPr>
          <p:cNvPr id="4" name="Footer Placeholder 3"/>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5" name="Slide Number Placeholder 4"/>
          <p:cNvSpPr>
            <a:spLocks noGrp="1"/>
          </p:cNvSpPr>
          <p:nvPr>
            <p:ph type="sldNum" sz="quarter" idx="12"/>
          </p:nvPr>
        </p:nvSpPr>
        <p:spPr/>
        <p:txBody>
          <a:bodyPr/>
          <a:lstStyle/>
          <a:p>
            <a:fld id="{2D3E5E9E-24F7-472D-9BEB-6666E7887FA8}" type="slidenum">
              <a:rPr lang="en-US" smtClean="0"/>
              <a:t>11</a:t>
            </a:fld>
            <a:endParaRPr lang="en-US"/>
          </a:p>
        </p:txBody>
      </p:sp>
    </p:spTree>
    <p:extLst>
      <p:ext uri="{BB962C8B-B14F-4D97-AF65-F5344CB8AC3E}">
        <p14:creationId xmlns:p14="http://schemas.microsoft.com/office/powerpoint/2010/main" val="107909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4F0D-8C5A-424A-956D-D8A7598F38F9}"/>
              </a:ext>
            </a:extLst>
          </p:cNvPr>
          <p:cNvSpPr>
            <a:spLocks noGrp="1"/>
          </p:cNvSpPr>
          <p:nvPr>
            <p:ph type="title"/>
          </p:nvPr>
        </p:nvSpPr>
        <p:spPr/>
        <p:txBody>
          <a:bodyPr/>
          <a:lstStyle/>
          <a:p>
            <a:r>
              <a:rPr lang="en-US" dirty="0"/>
              <a:t>HMIS Policy Updates</a:t>
            </a:r>
          </a:p>
        </p:txBody>
      </p:sp>
      <p:pic>
        <p:nvPicPr>
          <p:cNvPr id="9" name="Picture Placeholder 8" descr="A close up of a keyboard&#10;&#10;Description automatically generated">
            <a:extLst>
              <a:ext uri="{FF2B5EF4-FFF2-40B4-BE49-F238E27FC236}">
                <a16:creationId xmlns:a16="http://schemas.microsoft.com/office/drawing/2014/main" id="{35264F0F-2879-47A7-9801-97638CFFB31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6754" b="16754"/>
          <a:stretch>
            <a:fillRect/>
          </a:stretch>
        </p:blipFill>
        <p:spPr/>
      </p:pic>
      <p:sp>
        <p:nvSpPr>
          <p:cNvPr id="4" name="Text Placeholder 3">
            <a:extLst>
              <a:ext uri="{FF2B5EF4-FFF2-40B4-BE49-F238E27FC236}">
                <a16:creationId xmlns:a16="http://schemas.microsoft.com/office/drawing/2014/main" id="{1CBCC0C3-06A9-4B37-9A27-94F4ED031690}"/>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F3E798F9-B5AA-4099-A32A-DB486A0BD210}"/>
              </a:ext>
            </a:extLst>
          </p:cNvPr>
          <p:cNvSpPr>
            <a:spLocks noGrp="1"/>
          </p:cNvSpPr>
          <p:nvPr>
            <p:ph type="dt" sz="half" idx="10"/>
          </p:nvPr>
        </p:nvSpPr>
        <p:spPr/>
        <p:txBody>
          <a:bodyPr/>
          <a:lstStyle/>
          <a:p>
            <a:fld id="{9D366881-81F2-4F44-98E4-B9278D2866F2}" type="datetime1">
              <a:rPr lang="en-US" smtClean="0"/>
              <a:t>11/16/2021</a:t>
            </a:fld>
            <a:endParaRPr lang="en-US"/>
          </a:p>
        </p:txBody>
      </p:sp>
      <p:sp>
        <p:nvSpPr>
          <p:cNvPr id="6" name="Footer Placeholder 5">
            <a:extLst>
              <a:ext uri="{FF2B5EF4-FFF2-40B4-BE49-F238E27FC236}">
                <a16:creationId xmlns:a16="http://schemas.microsoft.com/office/drawing/2014/main" id="{C1D0501F-96E4-4FB3-899D-1A0F76EE29FA}"/>
              </a:ext>
            </a:extLst>
          </p:cNvPr>
          <p:cNvSpPr>
            <a:spLocks noGrp="1"/>
          </p:cNvSpPr>
          <p:nvPr>
            <p:ph type="ftr" sz="quarter" idx="11"/>
          </p:nvPr>
        </p:nvSpPr>
        <p:spPr/>
        <p:txBody>
          <a:bodyPr/>
          <a:lstStyle/>
          <a:p>
            <a:r>
              <a:rPr lang="en-US"/>
              <a:t>http://www.community-partnership.org/ </a:t>
            </a:r>
            <a:endParaRPr lang="en-US" dirty="0"/>
          </a:p>
        </p:txBody>
      </p:sp>
      <p:sp>
        <p:nvSpPr>
          <p:cNvPr id="7" name="Slide Number Placeholder 6">
            <a:extLst>
              <a:ext uri="{FF2B5EF4-FFF2-40B4-BE49-F238E27FC236}">
                <a16:creationId xmlns:a16="http://schemas.microsoft.com/office/drawing/2014/main" id="{3D2D1999-4347-419D-B8E8-A603D7564718}"/>
              </a:ext>
            </a:extLst>
          </p:cNvPr>
          <p:cNvSpPr>
            <a:spLocks noGrp="1"/>
          </p:cNvSpPr>
          <p:nvPr>
            <p:ph type="sldNum" sz="quarter" idx="12"/>
          </p:nvPr>
        </p:nvSpPr>
        <p:spPr/>
        <p:txBody>
          <a:bodyPr/>
          <a:lstStyle/>
          <a:p>
            <a:fld id="{2D3E5E9E-24F7-472D-9BEB-6666E7887FA8}" type="slidenum">
              <a:rPr lang="en-US" smtClean="0"/>
              <a:t>12</a:t>
            </a:fld>
            <a:endParaRPr lang="en-US"/>
          </a:p>
        </p:txBody>
      </p:sp>
    </p:spTree>
    <p:extLst>
      <p:ext uri="{BB962C8B-B14F-4D97-AF65-F5344CB8AC3E}">
        <p14:creationId xmlns:p14="http://schemas.microsoft.com/office/powerpoint/2010/main" val="260397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ABC80-837E-4672-84F0-F6C8C261C16A}"/>
              </a:ext>
            </a:extLst>
          </p:cNvPr>
          <p:cNvSpPr>
            <a:spLocks noGrp="1"/>
          </p:cNvSpPr>
          <p:nvPr>
            <p:ph type="title"/>
          </p:nvPr>
        </p:nvSpPr>
        <p:spPr>
          <a:xfrm>
            <a:off x="457200" y="594359"/>
            <a:ext cx="3200400" cy="2286000"/>
          </a:xfrm>
        </p:spPr>
        <p:txBody>
          <a:bodyPr anchor="b">
            <a:normAutofit/>
          </a:bodyPr>
          <a:lstStyle/>
          <a:p>
            <a:r>
              <a:rPr lang="en-US" dirty="0"/>
              <a:t>Training</a:t>
            </a:r>
          </a:p>
        </p:txBody>
      </p:sp>
      <p:sp>
        <p:nvSpPr>
          <p:cNvPr id="13" name="Text Placeholder 3">
            <a:extLst>
              <a:ext uri="{FF2B5EF4-FFF2-40B4-BE49-F238E27FC236}">
                <a16:creationId xmlns:a16="http://schemas.microsoft.com/office/drawing/2014/main" id="{796D09E1-7F74-4D34-AA89-A2A57AD2260E}"/>
              </a:ext>
            </a:extLst>
          </p:cNvPr>
          <p:cNvSpPr>
            <a:spLocks noGrp="1"/>
          </p:cNvSpPr>
          <p:nvPr>
            <p:ph type="body" sz="half" idx="2"/>
          </p:nvPr>
        </p:nvSpPr>
        <p:spPr>
          <a:xfrm>
            <a:off x="457200" y="2926080"/>
            <a:ext cx="3200400" cy="3379124"/>
          </a:xfrm>
        </p:spPr>
        <p:txBody>
          <a:bodyPr/>
          <a:lstStyle/>
          <a:p>
            <a:endParaRPr lang="en-US"/>
          </a:p>
        </p:txBody>
      </p:sp>
      <p:sp>
        <p:nvSpPr>
          <p:cNvPr id="4" name="Date Placeholder 3">
            <a:extLst>
              <a:ext uri="{FF2B5EF4-FFF2-40B4-BE49-F238E27FC236}">
                <a16:creationId xmlns:a16="http://schemas.microsoft.com/office/drawing/2014/main" id="{66F90D3F-F79C-47D0-880B-6E9B7E551F6C}"/>
              </a:ext>
            </a:extLst>
          </p:cNvPr>
          <p:cNvSpPr>
            <a:spLocks noGrp="1"/>
          </p:cNvSpPr>
          <p:nvPr>
            <p:ph type="dt" sz="half" idx="10"/>
          </p:nvPr>
        </p:nvSpPr>
        <p:spPr>
          <a:xfrm>
            <a:off x="465512" y="6459785"/>
            <a:ext cx="2618510" cy="365125"/>
          </a:xfrm>
        </p:spPr>
        <p:txBody>
          <a:bodyPr anchor="ctr">
            <a:normAutofit/>
          </a:bodyPr>
          <a:lstStyle/>
          <a:p>
            <a:pPr>
              <a:spcAft>
                <a:spcPts val="600"/>
              </a:spcAft>
            </a:pPr>
            <a:fld id="{0AFB4DA8-5D6C-4E80-A36E-D117F034AC1C}" type="datetime1">
              <a:rPr lang="en-US" smtClean="0"/>
              <a:pPr>
                <a:spcAft>
                  <a:spcPts val="600"/>
                </a:spcAft>
              </a:pPr>
              <a:t>11/16/2021</a:t>
            </a:fld>
            <a:endParaRPr lang="en-US"/>
          </a:p>
        </p:txBody>
      </p:sp>
      <p:sp>
        <p:nvSpPr>
          <p:cNvPr id="5" name="Footer Placeholder 4">
            <a:extLst>
              <a:ext uri="{FF2B5EF4-FFF2-40B4-BE49-F238E27FC236}">
                <a16:creationId xmlns:a16="http://schemas.microsoft.com/office/drawing/2014/main" id="{EC13F3B1-2E21-4836-A807-04C939845EE9}"/>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a:hlinkClick r:id="rId2">
                  <a:extLst>
                    <a:ext uri="{A12FA001-AC4F-418D-AE19-62706E023703}">
                      <ahyp:hlinkClr xmlns:ahyp="http://schemas.microsoft.com/office/drawing/2018/hyperlinkcolor" val="tx"/>
                    </a:ext>
                  </a:extLst>
                </a:hlinkClick>
              </a:rPr>
              <a:t>http://www.community-partnership.org/</a:t>
            </a:r>
            <a:endParaRPr lang="en-US"/>
          </a:p>
          <a:p>
            <a:pPr>
              <a:spcAft>
                <a:spcPts val="600"/>
              </a:spcAft>
            </a:pPr>
            <a:endParaRPr lang="en-US"/>
          </a:p>
        </p:txBody>
      </p:sp>
      <p:sp>
        <p:nvSpPr>
          <p:cNvPr id="6" name="Slide Number Placeholder 5">
            <a:extLst>
              <a:ext uri="{FF2B5EF4-FFF2-40B4-BE49-F238E27FC236}">
                <a16:creationId xmlns:a16="http://schemas.microsoft.com/office/drawing/2014/main" id="{C7B0AF35-1687-49AE-81C4-3E517176ED86}"/>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2D3E5E9E-24F7-472D-9BEB-6666E7887FA8}" type="slidenum">
              <a:rPr lang="en-US" smtClean="0"/>
              <a:pPr>
                <a:spcAft>
                  <a:spcPts val="600"/>
                </a:spcAft>
              </a:pPr>
              <a:t>13</a:t>
            </a:fld>
            <a:endParaRPr lang="en-US"/>
          </a:p>
        </p:txBody>
      </p:sp>
      <p:graphicFrame>
        <p:nvGraphicFramePr>
          <p:cNvPr id="8" name="Content Placeholder 2">
            <a:extLst>
              <a:ext uri="{FF2B5EF4-FFF2-40B4-BE49-F238E27FC236}">
                <a16:creationId xmlns:a16="http://schemas.microsoft.com/office/drawing/2014/main" id="{81260387-5503-42A7-AA91-41A12FB2140E}"/>
              </a:ext>
            </a:extLst>
          </p:cNvPr>
          <p:cNvGraphicFramePr>
            <a:graphicFrameLocks noGrp="1"/>
          </p:cNvGraphicFramePr>
          <p:nvPr>
            <p:ph idx="1"/>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7494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CD2A-13D8-4B78-8A24-091978ACCAF1}"/>
              </a:ext>
            </a:extLst>
          </p:cNvPr>
          <p:cNvSpPr>
            <a:spLocks noGrp="1"/>
          </p:cNvSpPr>
          <p:nvPr>
            <p:ph type="title"/>
          </p:nvPr>
        </p:nvSpPr>
        <p:spPr/>
        <p:txBody>
          <a:bodyPr/>
          <a:lstStyle/>
          <a:p>
            <a:r>
              <a:rPr lang="en-US" dirty="0"/>
              <a:t>Timely Login</a:t>
            </a:r>
          </a:p>
        </p:txBody>
      </p:sp>
      <p:sp>
        <p:nvSpPr>
          <p:cNvPr id="3" name="Content Placeholder 2">
            <a:extLst>
              <a:ext uri="{FF2B5EF4-FFF2-40B4-BE49-F238E27FC236}">
                <a16:creationId xmlns:a16="http://schemas.microsoft.com/office/drawing/2014/main" id="{B2ED5ECE-9178-4C87-9EA1-4F5C81DB30B3}"/>
              </a:ext>
            </a:extLst>
          </p:cNvPr>
          <p:cNvSpPr>
            <a:spLocks noGrp="1"/>
          </p:cNvSpPr>
          <p:nvPr>
            <p:ph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Once a user has completed HMIS Training, they must submit their signed User Agreement and log into HMIS within 60 days of training completion. Failure to do so will result in a user needing to complete HMIS training, or a test of the data entry trained upon in the HMIS Training, and resubmission of their User Agreement before gaining access to the DC HMIS. </a:t>
            </a:r>
          </a:p>
          <a:p>
            <a:r>
              <a:rPr lang="en-US" sz="1800" dirty="0">
                <a:latin typeface="Calibri" panose="020F0502020204030204" pitchFamily="34" charset="0"/>
                <a:ea typeface="Times New Roman" panose="02020603050405020304" pitchFamily="18" charset="0"/>
                <a:cs typeface="Times New Roman" panose="02020603050405020304" pitchFamily="18" charset="0"/>
              </a:rPr>
              <a:t> User Accounts will also be monitored for regular login. The Lead Agency has the right to remove a user’s account if the user does not log in in six (6) months. The user will need to complete a data test or complete HMIS training to regain access to the DC HMIS.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ADF4CEC0-06B6-4362-B624-00CBDE0C0EAF}"/>
              </a:ext>
            </a:extLst>
          </p:cNvPr>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a:extLst>
              <a:ext uri="{FF2B5EF4-FFF2-40B4-BE49-F238E27FC236}">
                <a16:creationId xmlns:a16="http://schemas.microsoft.com/office/drawing/2014/main" id="{1420B912-69F8-4303-954A-92B99AC2D963}"/>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87EFF7DE-A7F0-4C59-B95B-8C28C3A68FAB}"/>
              </a:ext>
            </a:extLst>
          </p:cNvPr>
          <p:cNvSpPr>
            <a:spLocks noGrp="1"/>
          </p:cNvSpPr>
          <p:nvPr>
            <p:ph type="sldNum" sz="quarter" idx="12"/>
          </p:nvPr>
        </p:nvSpPr>
        <p:spPr/>
        <p:txBody>
          <a:bodyPr/>
          <a:lstStyle/>
          <a:p>
            <a:fld id="{2D3E5E9E-24F7-472D-9BEB-6666E7887FA8}" type="slidenum">
              <a:rPr lang="en-US" smtClean="0"/>
              <a:t>14</a:t>
            </a:fld>
            <a:endParaRPr lang="en-US"/>
          </a:p>
        </p:txBody>
      </p:sp>
    </p:spTree>
    <p:extLst>
      <p:ext uri="{BB962C8B-B14F-4D97-AF65-F5344CB8AC3E}">
        <p14:creationId xmlns:p14="http://schemas.microsoft.com/office/powerpoint/2010/main" val="163183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AAFA-0525-4F29-832C-42CDE0301E9A}"/>
              </a:ext>
            </a:extLst>
          </p:cNvPr>
          <p:cNvSpPr>
            <a:spLocks noGrp="1"/>
          </p:cNvSpPr>
          <p:nvPr>
            <p:ph type="title"/>
          </p:nvPr>
        </p:nvSpPr>
        <p:spPr/>
        <p:txBody>
          <a:bodyPr/>
          <a:lstStyle/>
          <a:p>
            <a:r>
              <a:rPr lang="en-US" dirty="0"/>
              <a:t>Successful Completion of Training</a:t>
            </a:r>
          </a:p>
        </p:txBody>
      </p:sp>
      <p:sp>
        <p:nvSpPr>
          <p:cNvPr id="3" name="Content Placeholder 2">
            <a:extLst>
              <a:ext uri="{FF2B5EF4-FFF2-40B4-BE49-F238E27FC236}">
                <a16:creationId xmlns:a16="http://schemas.microsoft.com/office/drawing/2014/main" id="{264B5411-18E6-4072-AE39-ABCB68AC3267}"/>
              </a:ext>
            </a:extLst>
          </p:cNvPr>
          <p:cNvSpPr>
            <a:spLocks noGrp="1"/>
          </p:cNvSpPr>
          <p:nvPr>
            <p:ph idx="1"/>
          </p:nvPr>
        </p:nvSpPr>
        <p:spPr/>
        <p:txBody>
          <a:bodyPr/>
          <a:lstStyle/>
          <a:p>
            <a:r>
              <a:rPr lang="en-US" dirty="0"/>
              <a:t>Lead Agency Staff may determine that a new user has failed to grasp the necessary data entry concepts during training. </a:t>
            </a:r>
          </a:p>
          <a:p>
            <a:r>
              <a:rPr lang="en-US" dirty="0"/>
              <a:t>Lead Agency staff may use their discretion to require new users to repeat HMIS Training. If a new user fails to successfully complete HMIS Training after repeated attempts, Lead Agency staff may use their discretion to determine that the new user is not capable of accurate and complete data entry and may refuse to issue the new user a DC HMIS user license. </a:t>
            </a:r>
          </a:p>
          <a:p>
            <a:r>
              <a:rPr lang="en-US" dirty="0"/>
              <a:t>The Lead Agency will work with the user’s Agency Administrator to determine next steps needed for the user to be able to gain access to the system, including but not limited to computer training. </a:t>
            </a:r>
          </a:p>
          <a:p>
            <a:pPr marL="0" indent="0">
              <a:buNone/>
            </a:pPr>
            <a:endParaRPr lang="en-US" dirty="0"/>
          </a:p>
        </p:txBody>
      </p:sp>
      <p:sp>
        <p:nvSpPr>
          <p:cNvPr id="4" name="Date Placeholder 3">
            <a:extLst>
              <a:ext uri="{FF2B5EF4-FFF2-40B4-BE49-F238E27FC236}">
                <a16:creationId xmlns:a16="http://schemas.microsoft.com/office/drawing/2014/main" id="{287C3416-B7A0-44F3-AEF9-2E5312397CF6}"/>
              </a:ext>
            </a:extLst>
          </p:cNvPr>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a:extLst>
              <a:ext uri="{FF2B5EF4-FFF2-40B4-BE49-F238E27FC236}">
                <a16:creationId xmlns:a16="http://schemas.microsoft.com/office/drawing/2014/main" id="{1F1AFEC0-6FA3-4398-91C0-CAB57FD13DD3}"/>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166E0996-9931-497C-AF81-3843FED431CC}"/>
              </a:ext>
            </a:extLst>
          </p:cNvPr>
          <p:cNvSpPr>
            <a:spLocks noGrp="1"/>
          </p:cNvSpPr>
          <p:nvPr>
            <p:ph type="sldNum" sz="quarter" idx="12"/>
          </p:nvPr>
        </p:nvSpPr>
        <p:spPr/>
        <p:txBody>
          <a:bodyPr/>
          <a:lstStyle/>
          <a:p>
            <a:fld id="{2D3E5E9E-24F7-472D-9BEB-6666E7887FA8}" type="slidenum">
              <a:rPr lang="en-US" smtClean="0"/>
              <a:t>15</a:t>
            </a:fld>
            <a:endParaRPr lang="en-US"/>
          </a:p>
        </p:txBody>
      </p:sp>
    </p:spTree>
    <p:extLst>
      <p:ext uri="{BB962C8B-B14F-4D97-AF65-F5344CB8AC3E}">
        <p14:creationId xmlns:p14="http://schemas.microsoft.com/office/powerpoint/2010/main" val="278524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2D5C-0D5E-459B-B001-41A669904B60}"/>
              </a:ext>
            </a:extLst>
          </p:cNvPr>
          <p:cNvSpPr>
            <a:spLocks noGrp="1"/>
          </p:cNvSpPr>
          <p:nvPr>
            <p:ph type="title"/>
          </p:nvPr>
        </p:nvSpPr>
        <p:spPr/>
        <p:txBody>
          <a:bodyPr/>
          <a:lstStyle/>
          <a:p>
            <a:r>
              <a:rPr lang="en-US" dirty="0"/>
              <a:t>Annual Security Training</a:t>
            </a:r>
          </a:p>
        </p:txBody>
      </p:sp>
      <p:sp>
        <p:nvSpPr>
          <p:cNvPr id="3" name="Content Placeholder 2">
            <a:extLst>
              <a:ext uri="{FF2B5EF4-FFF2-40B4-BE49-F238E27FC236}">
                <a16:creationId xmlns:a16="http://schemas.microsoft.com/office/drawing/2014/main" id="{DD46F70E-A4C8-4CB8-9F74-2A23604575E2}"/>
              </a:ext>
            </a:extLst>
          </p:cNvPr>
          <p:cNvSpPr>
            <a:spLocks noGrp="1"/>
          </p:cNvSpPr>
          <p:nvPr>
            <p:ph idx="1"/>
          </p:nvPr>
        </p:nvSpPr>
        <p:spPr/>
        <p:txBody>
          <a:bodyPr/>
          <a:lstStyle/>
          <a:p>
            <a:pPr marL="0" marR="0">
              <a:lnSpc>
                <a:spcPct val="115000"/>
              </a:lnSpc>
              <a:spcBef>
                <a:spcPts val="500"/>
              </a:spcBef>
              <a:spcAft>
                <a:spcPts val="1000"/>
              </a:spcAft>
            </a:pPr>
            <a:r>
              <a:rPr lang="en-US" dirty="0"/>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All users are required to attend annual security training provided by the Lead Agency to retain their user license.  </a:t>
            </a:r>
          </a:p>
          <a:p>
            <a:pPr marL="0" marR="0">
              <a:lnSpc>
                <a:spcPct val="115000"/>
              </a:lnSpc>
              <a:spcBef>
                <a:spcPts val="500"/>
              </a:spcBef>
              <a:spcAft>
                <a:spcPts val="1000"/>
              </a:spcAft>
            </a:pPr>
            <a:r>
              <a:rPr lang="en-US" sz="1800" dirty="0">
                <a:latin typeface="Calibri" panose="020F0502020204030204" pitchFamily="34" charset="0"/>
                <a:ea typeface="Times New Roman" panose="02020603050405020304" pitchFamily="18" charset="0"/>
                <a:cs typeface="Times New Roman" panose="02020603050405020304" pitchFamily="18" charset="0"/>
              </a:rPr>
              <a:t> This is a HUD requirement</a:t>
            </a:r>
          </a:p>
          <a:p>
            <a:pPr marL="0" marR="0">
              <a:lnSpc>
                <a:spcPct val="115000"/>
              </a:lnSpc>
              <a:spcBef>
                <a:spcPts val="5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Keeping it in line with HUD Data Standards changes (September/October)</a:t>
            </a:r>
          </a:p>
        </p:txBody>
      </p:sp>
      <p:sp>
        <p:nvSpPr>
          <p:cNvPr id="4" name="Date Placeholder 3">
            <a:extLst>
              <a:ext uri="{FF2B5EF4-FFF2-40B4-BE49-F238E27FC236}">
                <a16:creationId xmlns:a16="http://schemas.microsoft.com/office/drawing/2014/main" id="{AE6A3EF9-E501-4981-A60A-8DE82B46302C}"/>
              </a:ext>
            </a:extLst>
          </p:cNvPr>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a:extLst>
              <a:ext uri="{FF2B5EF4-FFF2-40B4-BE49-F238E27FC236}">
                <a16:creationId xmlns:a16="http://schemas.microsoft.com/office/drawing/2014/main" id="{25962720-DDDB-44B2-B6E3-A65457F8B36E}"/>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953B983C-906E-403A-B643-721CE7851E17}"/>
              </a:ext>
            </a:extLst>
          </p:cNvPr>
          <p:cNvSpPr>
            <a:spLocks noGrp="1"/>
          </p:cNvSpPr>
          <p:nvPr>
            <p:ph type="sldNum" sz="quarter" idx="12"/>
          </p:nvPr>
        </p:nvSpPr>
        <p:spPr/>
        <p:txBody>
          <a:bodyPr/>
          <a:lstStyle/>
          <a:p>
            <a:fld id="{2D3E5E9E-24F7-472D-9BEB-6666E7887FA8}" type="slidenum">
              <a:rPr lang="en-US" smtClean="0"/>
              <a:t>16</a:t>
            </a:fld>
            <a:endParaRPr lang="en-US"/>
          </a:p>
        </p:txBody>
      </p:sp>
    </p:spTree>
    <p:extLst>
      <p:ext uri="{BB962C8B-B14F-4D97-AF65-F5344CB8AC3E}">
        <p14:creationId xmlns:p14="http://schemas.microsoft.com/office/powerpoint/2010/main" val="1455044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1A5CCD-1CC5-4D21-BF20-29A718217B06}"/>
              </a:ext>
            </a:extLst>
          </p:cNvPr>
          <p:cNvSpPr>
            <a:spLocks noGrp="1"/>
          </p:cNvSpPr>
          <p:nvPr>
            <p:ph type="title"/>
          </p:nvPr>
        </p:nvSpPr>
        <p:spPr/>
        <p:txBody>
          <a:bodyPr/>
          <a:lstStyle/>
          <a:p>
            <a:r>
              <a:rPr lang="en-US" dirty="0"/>
              <a:t>Recertification Training</a:t>
            </a:r>
          </a:p>
        </p:txBody>
      </p:sp>
      <p:sp>
        <p:nvSpPr>
          <p:cNvPr id="8" name="Content Placeholder 7">
            <a:extLst>
              <a:ext uri="{FF2B5EF4-FFF2-40B4-BE49-F238E27FC236}">
                <a16:creationId xmlns:a16="http://schemas.microsoft.com/office/drawing/2014/main" id="{D0D1FFD8-624F-4248-93FE-06FA72C5738E}"/>
              </a:ext>
            </a:extLst>
          </p:cNvPr>
          <p:cNvSpPr>
            <a:spLocks noGrp="1"/>
          </p:cNvSpPr>
          <p:nvPr>
            <p:ph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the discretion of the Lead Agency, users may be required to complete a recertification training in the event of significant changes to data collection requirements, data entry workflow, or HMIS policies and procedures. Users who do not complete recertification training in a timely fashion may have their licenses suspended until training has been completed. </a:t>
            </a:r>
          </a:p>
        </p:txBody>
      </p:sp>
      <p:sp>
        <p:nvSpPr>
          <p:cNvPr id="4" name="Date Placeholder 3">
            <a:extLst>
              <a:ext uri="{FF2B5EF4-FFF2-40B4-BE49-F238E27FC236}">
                <a16:creationId xmlns:a16="http://schemas.microsoft.com/office/drawing/2014/main" id="{0C3BBE8B-FD34-47D5-9268-736567ADD08E}"/>
              </a:ext>
            </a:extLst>
          </p:cNvPr>
          <p:cNvSpPr>
            <a:spLocks noGrp="1"/>
          </p:cNvSpPr>
          <p:nvPr>
            <p:ph type="dt" sz="half" idx="10"/>
          </p:nvPr>
        </p:nvSpPr>
        <p:spPr/>
        <p:txBody>
          <a:bodyPr/>
          <a:lstStyle/>
          <a:p>
            <a:fld id="{FD41E230-C766-4591-9B5C-B3B39BB49BA9}" type="datetime1">
              <a:rPr lang="en-US" smtClean="0"/>
              <a:t>11/16/2021</a:t>
            </a:fld>
            <a:endParaRPr lang="en-US"/>
          </a:p>
        </p:txBody>
      </p:sp>
      <p:sp>
        <p:nvSpPr>
          <p:cNvPr id="5" name="Footer Placeholder 4">
            <a:extLst>
              <a:ext uri="{FF2B5EF4-FFF2-40B4-BE49-F238E27FC236}">
                <a16:creationId xmlns:a16="http://schemas.microsoft.com/office/drawing/2014/main" id="{DE1B22B8-F784-416B-9E7A-4B036604097A}"/>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 </a:t>
            </a:r>
            <a:endParaRPr lang="en-US" dirty="0"/>
          </a:p>
        </p:txBody>
      </p:sp>
      <p:sp>
        <p:nvSpPr>
          <p:cNvPr id="6" name="Slide Number Placeholder 5">
            <a:extLst>
              <a:ext uri="{FF2B5EF4-FFF2-40B4-BE49-F238E27FC236}">
                <a16:creationId xmlns:a16="http://schemas.microsoft.com/office/drawing/2014/main" id="{0B424BAF-4AFD-40A9-9380-52042F98B431}"/>
              </a:ext>
            </a:extLst>
          </p:cNvPr>
          <p:cNvSpPr>
            <a:spLocks noGrp="1"/>
          </p:cNvSpPr>
          <p:nvPr>
            <p:ph type="sldNum" sz="quarter" idx="12"/>
          </p:nvPr>
        </p:nvSpPr>
        <p:spPr/>
        <p:txBody>
          <a:bodyPr/>
          <a:lstStyle/>
          <a:p>
            <a:fld id="{2D3E5E9E-24F7-472D-9BEB-6666E7887FA8}" type="slidenum">
              <a:rPr lang="en-US" smtClean="0"/>
              <a:t>17</a:t>
            </a:fld>
            <a:endParaRPr lang="en-US" dirty="0"/>
          </a:p>
        </p:txBody>
      </p:sp>
    </p:spTree>
    <p:extLst>
      <p:ext uri="{BB962C8B-B14F-4D97-AF65-F5344CB8AC3E}">
        <p14:creationId xmlns:p14="http://schemas.microsoft.com/office/powerpoint/2010/main" val="328113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7EFB-3D6C-44BB-8516-2ACEDF8AB561}"/>
              </a:ext>
            </a:extLst>
          </p:cNvPr>
          <p:cNvSpPr>
            <a:spLocks noGrp="1"/>
          </p:cNvSpPr>
          <p:nvPr>
            <p:ph type="title"/>
          </p:nvPr>
        </p:nvSpPr>
        <p:spPr/>
        <p:txBody>
          <a:bodyPr/>
          <a:lstStyle/>
          <a:p>
            <a:r>
              <a:rPr lang="en-US" dirty="0"/>
              <a:t>User Violations</a:t>
            </a:r>
          </a:p>
        </p:txBody>
      </p:sp>
      <p:sp>
        <p:nvSpPr>
          <p:cNvPr id="7" name="Content Placeholder 6">
            <a:extLst>
              <a:ext uri="{FF2B5EF4-FFF2-40B4-BE49-F238E27FC236}">
                <a16:creationId xmlns:a16="http://schemas.microsoft.com/office/drawing/2014/main" id="{E188C6A5-2770-4F1A-A35B-6CE26A5007D2}"/>
              </a:ext>
            </a:extLst>
          </p:cNvPr>
          <p:cNvSpPr>
            <a:spLocks noGrp="1"/>
          </p:cNvSpPr>
          <p:nvPr>
            <p:ph idx="1"/>
          </p:nvPr>
        </p:nvSpPr>
        <p:spPr>
          <a:xfrm>
            <a:off x="4800600" y="2133600"/>
            <a:ext cx="6492240" cy="3855720"/>
          </a:xfrm>
        </p:spPr>
        <p:txBody>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HMIS users and Partner Agencies must abide by all HMIS policies and procedures found in the HMIS Policies and/Procedures manuals, the User Agreement, and the Agency Agreement. Repercussions for any violation will be assessed in a tiered manner. Each user or Partner Agency violation will face successive consequences – the violations do not need to be of the same type in order to be considered second or third violations. User violations do not expire. No regard is given to the duration of time that occurs between successive violations of the HMIS policies and procedures as it relates to corrective action. </a:t>
            </a:r>
          </a:p>
          <a:p>
            <a:endParaRPr lang="en-US" dirty="0"/>
          </a:p>
        </p:txBody>
      </p:sp>
      <p:sp>
        <p:nvSpPr>
          <p:cNvPr id="8" name="Text Placeholder 7">
            <a:extLst>
              <a:ext uri="{FF2B5EF4-FFF2-40B4-BE49-F238E27FC236}">
                <a16:creationId xmlns:a16="http://schemas.microsoft.com/office/drawing/2014/main" id="{A3BF6204-85F5-4B30-8FB8-FF0D13B79358}"/>
              </a:ext>
            </a:extLst>
          </p:cNvPr>
          <p:cNvSpPr>
            <a:spLocks noGrp="1"/>
          </p:cNvSpPr>
          <p:nvPr>
            <p:ph type="body" sz="half" idx="2"/>
          </p:nvPr>
        </p:nvSpPr>
        <p:spPr/>
        <p:txBody>
          <a:bodyPr/>
          <a:lstStyle/>
          <a:p>
            <a:endParaRPr lang="en-US"/>
          </a:p>
        </p:txBody>
      </p:sp>
      <p:sp>
        <p:nvSpPr>
          <p:cNvPr id="4" name="Date Placeholder 3">
            <a:extLst>
              <a:ext uri="{FF2B5EF4-FFF2-40B4-BE49-F238E27FC236}">
                <a16:creationId xmlns:a16="http://schemas.microsoft.com/office/drawing/2014/main" id="{79E544F4-B5B5-49D3-B5DA-E4ADE6885A33}"/>
              </a:ext>
            </a:extLst>
          </p:cNvPr>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a:extLst>
              <a:ext uri="{FF2B5EF4-FFF2-40B4-BE49-F238E27FC236}">
                <a16:creationId xmlns:a16="http://schemas.microsoft.com/office/drawing/2014/main" id="{CC8DFF24-5844-45D3-B160-F1961944DC02}"/>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380EBDD6-37CF-47A6-AEF7-D2EAB7AFDB47}"/>
              </a:ext>
            </a:extLst>
          </p:cNvPr>
          <p:cNvSpPr>
            <a:spLocks noGrp="1"/>
          </p:cNvSpPr>
          <p:nvPr>
            <p:ph type="sldNum" sz="quarter" idx="12"/>
          </p:nvPr>
        </p:nvSpPr>
        <p:spPr/>
        <p:txBody>
          <a:bodyPr/>
          <a:lstStyle/>
          <a:p>
            <a:fld id="{2D3E5E9E-24F7-472D-9BEB-6666E7887FA8}" type="slidenum">
              <a:rPr lang="en-US" smtClean="0"/>
              <a:t>18</a:t>
            </a:fld>
            <a:endParaRPr lang="en-US"/>
          </a:p>
        </p:txBody>
      </p:sp>
    </p:spTree>
    <p:extLst>
      <p:ext uri="{BB962C8B-B14F-4D97-AF65-F5344CB8AC3E}">
        <p14:creationId xmlns:p14="http://schemas.microsoft.com/office/powerpoint/2010/main" val="247784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C00A27-B3A5-4990-8582-7EBDADD5A079}"/>
              </a:ext>
            </a:extLst>
          </p:cNvPr>
          <p:cNvSpPr>
            <a:spLocks noGrp="1"/>
          </p:cNvSpPr>
          <p:nvPr>
            <p:ph type="title"/>
          </p:nvPr>
        </p:nvSpPr>
        <p:spPr/>
        <p:txBody>
          <a:bodyPr vert="horz" lIns="91440" tIns="45720" rIns="91440" bIns="45720" rtlCol="0" anchor="b">
            <a:normAutofit/>
          </a:bodyPr>
          <a:lstStyle/>
          <a:p>
            <a:r>
              <a:rPr lang="en-US" kern="1200" spc="-50" baseline="0"/>
              <a:t>First Violation</a:t>
            </a:r>
          </a:p>
        </p:txBody>
      </p:sp>
      <p:sp>
        <p:nvSpPr>
          <p:cNvPr id="9" name="Content Placeholder 8">
            <a:extLst>
              <a:ext uri="{FF2B5EF4-FFF2-40B4-BE49-F238E27FC236}">
                <a16:creationId xmlns:a16="http://schemas.microsoft.com/office/drawing/2014/main" id="{F82A9DC8-B9E8-4021-A1B6-1F3AABA91BFB}"/>
              </a:ext>
            </a:extLst>
          </p:cNvPr>
          <p:cNvSpPr>
            <a:spLocks noGrp="1"/>
          </p:cNvSpPr>
          <p:nvPr>
            <p:ph sz="half" idx="1"/>
          </p:nvPr>
        </p:nvSpPr>
        <p:spPr/>
        <p:txBody>
          <a:bodyPr vert="horz" lIns="0" tIns="45720" rIns="0" bIns="45720" rtlCol="0">
            <a:normAutofit/>
          </a:bodyPr>
          <a:lstStyle/>
          <a:p>
            <a:r>
              <a:rPr lang="en-US" b="1" dirty="0">
                <a:effectLst/>
              </a:rPr>
              <a:t>First Violation – </a:t>
            </a:r>
            <a:r>
              <a:rPr lang="en-US" dirty="0">
                <a:effectLst/>
              </a:rPr>
              <a:t>The user and Partner Agency will be notified of the violation in writing by the Lead Agency. The user’s license will be suspended for 30 days, or until the Partner Agency notifies the Lead Agency of action taken to remedy the violation. The Lead Agency will provide necessary training to the user and/or the Partner Agency to ensure the violation does not continue. </a:t>
            </a:r>
          </a:p>
          <a:p>
            <a:endParaRPr lang="en-US" dirty="0"/>
          </a:p>
          <a:p>
            <a:endParaRPr lang="en-US" dirty="0"/>
          </a:p>
        </p:txBody>
      </p:sp>
      <p:sp>
        <p:nvSpPr>
          <p:cNvPr id="5" name="Date Placeholder 4">
            <a:extLst>
              <a:ext uri="{FF2B5EF4-FFF2-40B4-BE49-F238E27FC236}">
                <a16:creationId xmlns:a16="http://schemas.microsoft.com/office/drawing/2014/main" id="{EA446077-E23D-4E87-9420-18189B2A31F9}"/>
              </a:ext>
            </a:extLst>
          </p:cNvPr>
          <p:cNvSpPr>
            <a:spLocks noGrp="1"/>
          </p:cNvSpPr>
          <p:nvPr>
            <p:ph type="dt" sz="half" idx="10"/>
          </p:nvPr>
        </p:nvSpPr>
        <p:spPr/>
        <p:txBody>
          <a:bodyPr vert="horz" lIns="91440" tIns="45720" rIns="91440" bIns="45720" rtlCol="0" anchor="ctr">
            <a:normAutofit/>
          </a:bodyPr>
          <a:lstStyle/>
          <a:p>
            <a:pPr>
              <a:spcAft>
                <a:spcPts val="600"/>
              </a:spcAft>
            </a:pPr>
            <a:fld id="{A16B4469-9AE3-42F2-A583-5F9193A63346}" type="datetime1">
              <a:rPr lang="en-US" smtClean="0"/>
              <a:pPr>
                <a:spcAft>
                  <a:spcPts val="600"/>
                </a:spcAft>
              </a:pPr>
              <a:t>11/16/2021</a:t>
            </a:fld>
            <a:endParaRPr lang="en-US"/>
          </a:p>
        </p:txBody>
      </p:sp>
      <p:sp>
        <p:nvSpPr>
          <p:cNvPr id="6" name="Footer Placeholder 5">
            <a:extLst>
              <a:ext uri="{FF2B5EF4-FFF2-40B4-BE49-F238E27FC236}">
                <a16:creationId xmlns:a16="http://schemas.microsoft.com/office/drawing/2014/main" id="{695BD74E-41A3-47DD-A592-3F73E2A88711}"/>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a:hlinkClick r:id="rId3">
                  <a:extLst>
                    <a:ext uri="{A12FA001-AC4F-418D-AE19-62706E023703}">
                      <ahyp:hlinkClr xmlns:ahyp="http://schemas.microsoft.com/office/drawing/2018/hyperlinkcolor" val="tx"/>
                    </a:ext>
                  </a:extLst>
                </a:hlinkClick>
              </a:rPr>
              <a:t>http://www.community-partnership.org/</a:t>
            </a:r>
            <a:endParaRPr lang="en-US"/>
          </a:p>
          <a:p>
            <a:pPr>
              <a:spcAft>
                <a:spcPts val="600"/>
              </a:spcAft>
            </a:pPr>
            <a:endParaRPr lang="en-US"/>
          </a:p>
        </p:txBody>
      </p:sp>
      <p:sp>
        <p:nvSpPr>
          <p:cNvPr id="7" name="Slide Number Placeholder 6">
            <a:extLst>
              <a:ext uri="{FF2B5EF4-FFF2-40B4-BE49-F238E27FC236}">
                <a16:creationId xmlns:a16="http://schemas.microsoft.com/office/drawing/2014/main" id="{7703C9AC-91BA-4B0A-86B9-A03D9BAEB2D1}"/>
              </a:ext>
            </a:extLst>
          </p:cNvPr>
          <p:cNvSpPr>
            <a:spLocks noGrp="1"/>
          </p:cNvSpPr>
          <p:nvPr>
            <p:ph type="sldNum" sz="quarter" idx="12"/>
          </p:nvPr>
        </p:nvSpPr>
        <p:spPr/>
        <p:txBody>
          <a:bodyPr vert="horz" lIns="91440" tIns="45720" rIns="91440" bIns="45720" rtlCol="0" anchor="ctr">
            <a:normAutofit/>
          </a:bodyPr>
          <a:lstStyle/>
          <a:p>
            <a:pPr>
              <a:spcAft>
                <a:spcPts val="600"/>
              </a:spcAft>
            </a:pPr>
            <a:fld id="{2D3E5E9E-24F7-472D-9BEB-6666E7887FA8}" type="slidenum">
              <a:rPr lang="en-US" smtClean="0"/>
              <a:pPr>
                <a:spcAft>
                  <a:spcPts val="600"/>
                </a:spcAft>
              </a:pPr>
              <a:t>19</a:t>
            </a:fld>
            <a:endParaRPr lang="en-US"/>
          </a:p>
        </p:txBody>
      </p:sp>
      <p:graphicFrame>
        <p:nvGraphicFramePr>
          <p:cNvPr id="13" name="Diagram 12">
            <a:extLst>
              <a:ext uri="{FF2B5EF4-FFF2-40B4-BE49-F238E27FC236}">
                <a16:creationId xmlns:a16="http://schemas.microsoft.com/office/drawing/2014/main" id="{037FB1F0-7B8E-4FFB-90F9-C15B322C5266}"/>
              </a:ext>
            </a:extLst>
          </p:cNvPr>
          <p:cNvGraphicFramePr/>
          <p:nvPr/>
        </p:nvGraphicFramePr>
        <p:xfrm>
          <a:off x="6831945" y="1845734"/>
          <a:ext cx="4323735" cy="42436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273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8" name="Content Placeholder 7"/>
          <p:cNvSpPr>
            <a:spLocks noGrp="1"/>
          </p:cNvSpPr>
          <p:nvPr>
            <p:ph sz="half" idx="1"/>
          </p:nvPr>
        </p:nvSpPr>
        <p:spPr/>
        <p:txBody>
          <a:bodyPr>
            <a:normAutofit/>
          </a:bodyPr>
          <a:lstStyle/>
          <a:p>
            <a:r>
              <a:rPr lang="en-US" dirty="0"/>
              <a:t>HMIS Basics and Policies</a:t>
            </a:r>
          </a:p>
          <a:p>
            <a:r>
              <a:rPr lang="en-US" dirty="0"/>
              <a:t> Intro to ServicePoint</a:t>
            </a:r>
          </a:p>
          <a:p>
            <a:r>
              <a:rPr lang="en-US" dirty="0"/>
              <a:t> Enter Data As</a:t>
            </a:r>
          </a:p>
          <a:p>
            <a:r>
              <a:rPr lang="en-US"/>
              <a:t> Singles </a:t>
            </a:r>
            <a:r>
              <a:rPr lang="en-US" dirty="0"/>
              <a:t>programs Data Entry Steps </a:t>
            </a:r>
          </a:p>
          <a:p>
            <a:r>
              <a:rPr lang="en-US" dirty="0"/>
              <a:t> Common Data Entry Errors</a:t>
            </a:r>
          </a:p>
        </p:txBody>
      </p:sp>
      <p:sp>
        <p:nvSpPr>
          <p:cNvPr id="9" name="Content Placeholder 8"/>
          <p:cNvSpPr>
            <a:spLocks noGrp="1"/>
          </p:cNvSpPr>
          <p:nvPr>
            <p:ph sz="half" idx="2"/>
          </p:nvPr>
        </p:nvSpPr>
        <p:spPr/>
        <p:txBody>
          <a:bodyPr>
            <a:normAutofit/>
          </a:bodyPr>
          <a:lstStyle/>
          <a:p>
            <a:r>
              <a:rPr lang="en-US" dirty="0"/>
              <a:t> Additional Resources</a:t>
            </a:r>
          </a:p>
          <a:p>
            <a:pPr lvl="1"/>
            <a:r>
              <a:rPr lang="en-US" dirty="0"/>
              <a:t>Agency Admins</a:t>
            </a:r>
          </a:p>
          <a:p>
            <a:pPr lvl="1"/>
            <a:r>
              <a:rPr lang="en-US" dirty="0"/>
              <a:t> TCP Website</a:t>
            </a:r>
          </a:p>
          <a:p>
            <a:pPr lvl="1"/>
            <a:r>
              <a:rPr lang="en-US" dirty="0"/>
              <a:t> Helpdesk</a:t>
            </a:r>
          </a:p>
          <a:p>
            <a:pPr lvl="1"/>
            <a:r>
              <a:rPr lang="en-US" dirty="0"/>
              <a:t> Trainings</a:t>
            </a:r>
          </a:p>
          <a:p>
            <a:pPr lvl="1"/>
            <a:endParaRPr lang="en-US" dirty="0"/>
          </a:p>
          <a:p>
            <a:r>
              <a:rPr lang="en-US" dirty="0"/>
              <a:t> Next Steps</a:t>
            </a:r>
          </a:p>
          <a:p>
            <a:pPr marL="0" indent="0">
              <a:buNone/>
            </a:pPr>
            <a:endParaRPr lang="en-US" dirty="0"/>
          </a:p>
        </p:txBody>
      </p:sp>
      <p:sp>
        <p:nvSpPr>
          <p:cNvPr id="6" name="Date Placeholder 5"/>
          <p:cNvSpPr>
            <a:spLocks noGrp="1"/>
          </p:cNvSpPr>
          <p:nvPr>
            <p:ph type="dt" sz="half" idx="10"/>
          </p:nvPr>
        </p:nvSpPr>
        <p:spPr/>
        <p:txBody>
          <a:bodyPr/>
          <a:lstStyle/>
          <a:p>
            <a:fld id="{DE9A3D2F-5E4C-492C-AAB2-96ECA74046E3}" type="datetime1">
              <a:rPr lang="en-US" smtClean="0"/>
              <a:t>11/16/2021</a:t>
            </a:fld>
            <a:endParaRPr lang="en-US" dirty="0"/>
          </a:p>
        </p:txBody>
      </p:sp>
      <p:sp>
        <p:nvSpPr>
          <p:cNvPr id="4" name="Footer Placeholder 3"/>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2</a:t>
            </a:fld>
            <a:endParaRPr lang="en-US" dirty="0"/>
          </a:p>
        </p:txBody>
      </p:sp>
    </p:spTree>
    <p:extLst>
      <p:ext uri="{BB962C8B-B14F-4D97-AF65-F5344CB8AC3E}">
        <p14:creationId xmlns:p14="http://schemas.microsoft.com/office/powerpoint/2010/main" val="2473041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7D8A986-FF59-4FA8-A051-87B581E300A6}"/>
              </a:ext>
            </a:extLst>
          </p:cNvPr>
          <p:cNvSpPr>
            <a:spLocks noGrp="1"/>
          </p:cNvSpPr>
          <p:nvPr>
            <p:ph type="title"/>
          </p:nvPr>
        </p:nvSpPr>
        <p:spPr/>
        <p:txBody>
          <a:bodyPr anchor="b">
            <a:normAutofit/>
          </a:bodyPr>
          <a:lstStyle/>
          <a:p>
            <a:r>
              <a:rPr lang="en-US" dirty="0"/>
              <a:t>Second Violation</a:t>
            </a:r>
          </a:p>
        </p:txBody>
      </p:sp>
      <p:graphicFrame>
        <p:nvGraphicFramePr>
          <p:cNvPr id="18" name="Content Placeholder 15">
            <a:extLst>
              <a:ext uri="{FF2B5EF4-FFF2-40B4-BE49-F238E27FC236}">
                <a16:creationId xmlns:a16="http://schemas.microsoft.com/office/drawing/2014/main" id="{B4A2ECCA-ECD9-4FCF-81E0-EE2A981911F2}"/>
              </a:ext>
            </a:extLst>
          </p:cNvPr>
          <p:cNvGraphicFramePr>
            <a:graphicFrameLocks noGrp="1"/>
          </p:cNvGraphicFramePr>
          <p:nvPr>
            <p:ph sz="half" idx="1"/>
          </p:nvPr>
        </p:nvGraphicFramePr>
        <p:xfrm>
          <a:off x="1096963" y="1846263"/>
          <a:ext cx="493871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Content Placeholder 14">
            <a:extLst>
              <a:ext uri="{FF2B5EF4-FFF2-40B4-BE49-F238E27FC236}">
                <a16:creationId xmlns:a16="http://schemas.microsoft.com/office/drawing/2014/main" id="{9DA11AD8-2F69-476D-AFBA-EDB353BD9D45}"/>
              </a:ext>
            </a:extLst>
          </p:cNvPr>
          <p:cNvSpPr>
            <a:spLocks noGrp="1"/>
          </p:cNvSpPr>
          <p:nvPr>
            <p:ph sz="half" idx="2"/>
          </p:nvPr>
        </p:nvSpPr>
        <p:spPr/>
        <p:txBody>
          <a:bodyPr>
            <a:normAutofit lnSpcReduction="10000"/>
          </a:bodyPr>
          <a:lstStyle/>
          <a:p>
            <a:r>
              <a:rPr lang="en-US" b="1" dirty="0">
                <a:effectLst/>
              </a:rPr>
              <a:t>Second Violation – </a:t>
            </a:r>
            <a:r>
              <a:rPr lang="en-US" dirty="0">
                <a:effectLst/>
              </a:rPr>
              <a:t>The user and Partner Agency will be notified of the violation in writing by the Lead Agency. The user’s license will be suspended for 30 days. The user and/or the Partner Agency must take action to remedy the violation; however, this action will not shorten the length of the license suspension. If the violation has not been remedied by the end of the 30-day user license suspension, the suspension will continue until the Partner Agency notifies the Lead Agency of the action taken to remedy the violation. The Lead Agency will provide necessary training to the user and/or the Partner Agency to ensure the violation does not continue. </a:t>
            </a:r>
          </a:p>
          <a:p>
            <a:endParaRPr lang="en-US" sz="1300" dirty="0"/>
          </a:p>
        </p:txBody>
      </p:sp>
      <p:sp>
        <p:nvSpPr>
          <p:cNvPr id="5" name="Date Placeholder 4">
            <a:extLst>
              <a:ext uri="{FF2B5EF4-FFF2-40B4-BE49-F238E27FC236}">
                <a16:creationId xmlns:a16="http://schemas.microsoft.com/office/drawing/2014/main" id="{844E0095-65FF-4F20-9ADD-0E26FEBA08F2}"/>
              </a:ext>
            </a:extLst>
          </p:cNvPr>
          <p:cNvSpPr>
            <a:spLocks noGrp="1"/>
          </p:cNvSpPr>
          <p:nvPr>
            <p:ph type="dt" sz="half" idx="10"/>
          </p:nvPr>
        </p:nvSpPr>
        <p:spPr/>
        <p:txBody>
          <a:bodyPr anchor="ctr">
            <a:normAutofit/>
          </a:bodyPr>
          <a:lstStyle/>
          <a:p>
            <a:pPr>
              <a:spcAft>
                <a:spcPts val="600"/>
              </a:spcAft>
            </a:pPr>
            <a:fld id="{29ACC727-E362-44F1-9C3B-9D3A969ADE9F}" type="datetime1">
              <a:rPr lang="en-US" smtClean="0"/>
              <a:pPr>
                <a:spcAft>
                  <a:spcPts val="600"/>
                </a:spcAft>
              </a:pPr>
              <a:t>11/16/2021</a:t>
            </a:fld>
            <a:endParaRPr lang="en-US"/>
          </a:p>
        </p:txBody>
      </p:sp>
      <p:sp>
        <p:nvSpPr>
          <p:cNvPr id="6" name="Footer Placeholder 5">
            <a:extLst>
              <a:ext uri="{FF2B5EF4-FFF2-40B4-BE49-F238E27FC236}">
                <a16:creationId xmlns:a16="http://schemas.microsoft.com/office/drawing/2014/main" id="{F55A4F22-7102-42B8-B81B-F6D7BD7974E8}"/>
              </a:ext>
            </a:extLst>
          </p:cNvPr>
          <p:cNvSpPr>
            <a:spLocks noGrp="1"/>
          </p:cNvSpPr>
          <p:nvPr>
            <p:ph type="ftr" sz="quarter" idx="11"/>
          </p:nvPr>
        </p:nvSpPr>
        <p:spPr/>
        <p:txBody>
          <a:bodyPr anchor="ctr">
            <a:normAutofit/>
          </a:bodyPr>
          <a:lstStyle/>
          <a:p>
            <a:pPr>
              <a:spcAft>
                <a:spcPts val="600"/>
              </a:spcAft>
            </a:pPr>
            <a:r>
              <a:rPr lang="en-US">
                <a:hlinkClick r:id="rId7">
                  <a:extLst>
                    <a:ext uri="{A12FA001-AC4F-418D-AE19-62706E023703}">
                      <ahyp:hlinkClr xmlns:ahyp="http://schemas.microsoft.com/office/drawing/2018/hyperlinkcolor" val="tx"/>
                    </a:ext>
                  </a:extLst>
                </a:hlinkClick>
              </a:rPr>
              <a:t>http://www.community-partnership.org/</a:t>
            </a:r>
            <a:endParaRPr lang="en-US"/>
          </a:p>
          <a:p>
            <a:pPr>
              <a:spcAft>
                <a:spcPts val="600"/>
              </a:spcAft>
            </a:pPr>
            <a:endParaRPr lang="en-US"/>
          </a:p>
        </p:txBody>
      </p:sp>
      <p:sp>
        <p:nvSpPr>
          <p:cNvPr id="7" name="Slide Number Placeholder 6">
            <a:extLst>
              <a:ext uri="{FF2B5EF4-FFF2-40B4-BE49-F238E27FC236}">
                <a16:creationId xmlns:a16="http://schemas.microsoft.com/office/drawing/2014/main" id="{50C62F80-3BF6-4F51-8A49-E42B835BFA39}"/>
              </a:ext>
            </a:extLst>
          </p:cNvPr>
          <p:cNvSpPr>
            <a:spLocks noGrp="1"/>
          </p:cNvSpPr>
          <p:nvPr>
            <p:ph type="sldNum" sz="quarter" idx="12"/>
          </p:nvPr>
        </p:nvSpPr>
        <p:spPr/>
        <p:txBody>
          <a:bodyPr anchor="ctr">
            <a:normAutofit/>
          </a:bodyPr>
          <a:lstStyle/>
          <a:p>
            <a:pPr>
              <a:spcAft>
                <a:spcPts val="600"/>
              </a:spcAft>
            </a:pPr>
            <a:fld id="{2D3E5E9E-24F7-472D-9BEB-6666E7887FA8}" type="slidenum">
              <a:rPr lang="en-US" smtClean="0"/>
              <a:pPr>
                <a:spcAft>
                  <a:spcPts val="600"/>
                </a:spcAft>
              </a:pPr>
              <a:t>20</a:t>
            </a:fld>
            <a:endParaRPr lang="en-US"/>
          </a:p>
        </p:txBody>
      </p:sp>
    </p:spTree>
    <p:extLst>
      <p:ext uri="{BB962C8B-B14F-4D97-AF65-F5344CB8AC3E}">
        <p14:creationId xmlns:p14="http://schemas.microsoft.com/office/powerpoint/2010/main" val="1439061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8601-78FA-41AE-B34B-3206048EBE4F}"/>
              </a:ext>
            </a:extLst>
          </p:cNvPr>
          <p:cNvSpPr>
            <a:spLocks noGrp="1"/>
          </p:cNvSpPr>
          <p:nvPr>
            <p:ph type="title"/>
          </p:nvPr>
        </p:nvSpPr>
        <p:spPr/>
        <p:txBody>
          <a:bodyPr anchor="b">
            <a:normAutofit/>
          </a:bodyPr>
          <a:lstStyle/>
          <a:p>
            <a:r>
              <a:rPr lang="en-US" dirty="0"/>
              <a:t>Third Violation</a:t>
            </a:r>
          </a:p>
        </p:txBody>
      </p:sp>
      <p:graphicFrame>
        <p:nvGraphicFramePr>
          <p:cNvPr id="9" name="Content Placeholder 6">
            <a:extLst>
              <a:ext uri="{FF2B5EF4-FFF2-40B4-BE49-F238E27FC236}">
                <a16:creationId xmlns:a16="http://schemas.microsoft.com/office/drawing/2014/main" id="{72A13069-33EC-4BC3-A2A6-98D600BF399D}"/>
              </a:ext>
            </a:extLst>
          </p:cNvPr>
          <p:cNvGraphicFramePr>
            <a:graphicFrameLocks noGrp="1"/>
          </p:cNvGraphicFramePr>
          <p:nvPr>
            <p:ph sz="half" idx="1"/>
          </p:nvPr>
        </p:nvGraphicFramePr>
        <p:xfrm>
          <a:off x="1096963" y="1846263"/>
          <a:ext cx="493871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028394B1-1118-49AA-A2B7-B420051D33F4}"/>
              </a:ext>
            </a:extLst>
          </p:cNvPr>
          <p:cNvSpPr>
            <a:spLocks noGrp="1"/>
          </p:cNvSpPr>
          <p:nvPr>
            <p:ph sz="half" idx="2"/>
          </p:nvPr>
        </p:nvSpPr>
        <p:spPr/>
        <p:txBody>
          <a:bodyPr>
            <a:normAutofit fontScale="92500" lnSpcReduction="20000"/>
          </a:bodyPr>
          <a:lstStyle/>
          <a:p>
            <a:r>
              <a:rPr lang="en-US" sz="2200" b="1" dirty="0"/>
              <a:t>Third Violation </a:t>
            </a:r>
            <a:r>
              <a:rPr lang="en-US" sz="2200" dirty="0"/>
              <a:t>– The user and Partner Agency will be notified of the violation in writing by the Lead Agency. The Lead Agency will convene a review panel made up of Lead Agency Staff who will determine if the user’s license should be terminated. The user’s license will be suspended for a minimum of 30 days, or until Lead Agency review panel makes their determination, whichever occurs later. If the Lead Agency review panel determines the user should retain their user license, the Lead Agency will provide necessary training to the user and/or Partner Agency to ensure the violation does not continue. If users who retain their license after their third violation have an additional violation, that violation will be reviewed by the Lead Agency review panel. </a:t>
            </a:r>
          </a:p>
          <a:p>
            <a:endParaRPr lang="en-US" sz="1200" dirty="0"/>
          </a:p>
        </p:txBody>
      </p:sp>
      <p:sp>
        <p:nvSpPr>
          <p:cNvPr id="4" name="Date Placeholder 3">
            <a:extLst>
              <a:ext uri="{FF2B5EF4-FFF2-40B4-BE49-F238E27FC236}">
                <a16:creationId xmlns:a16="http://schemas.microsoft.com/office/drawing/2014/main" id="{52B6D3D4-ADAF-407D-A14A-FBCC9A752B0F}"/>
              </a:ext>
            </a:extLst>
          </p:cNvPr>
          <p:cNvSpPr>
            <a:spLocks noGrp="1"/>
          </p:cNvSpPr>
          <p:nvPr>
            <p:ph type="dt" sz="half" idx="10"/>
          </p:nvPr>
        </p:nvSpPr>
        <p:spPr/>
        <p:txBody>
          <a:bodyPr anchor="ctr">
            <a:normAutofit/>
          </a:bodyPr>
          <a:lstStyle/>
          <a:p>
            <a:pPr>
              <a:spcAft>
                <a:spcPts val="600"/>
              </a:spcAft>
            </a:pPr>
            <a:fld id="{0AFB4DA8-5D6C-4E80-A36E-D117F034AC1C}" type="datetime1">
              <a:rPr lang="en-US" smtClean="0"/>
              <a:pPr>
                <a:spcAft>
                  <a:spcPts val="600"/>
                </a:spcAft>
              </a:pPr>
              <a:t>11/16/2021</a:t>
            </a:fld>
            <a:endParaRPr lang="en-US"/>
          </a:p>
        </p:txBody>
      </p:sp>
      <p:sp>
        <p:nvSpPr>
          <p:cNvPr id="5" name="Footer Placeholder 4">
            <a:extLst>
              <a:ext uri="{FF2B5EF4-FFF2-40B4-BE49-F238E27FC236}">
                <a16:creationId xmlns:a16="http://schemas.microsoft.com/office/drawing/2014/main" id="{4DFB9E2D-DA72-4F36-8780-63C9F75F689D}"/>
              </a:ext>
            </a:extLst>
          </p:cNvPr>
          <p:cNvSpPr>
            <a:spLocks noGrp="1"/>
          </p:cNvSpPr>
          <p:nvPr>
            <p:ph type="ftr" sz="quarter" idx="11"/>
          </p:nvPr>
        </p:nvSpPr>
        <p:spPr/>
        <p:txBody>
          <a:bodyPr anchor="ctr">
            <a:normAutofit/>
          </a:bodyPr>
          <a:lstStyle/>
          <a:p>
            <a:pPr>
              <a:spcAft>
                <a:spcPts val="600"/>
              </a:spcAft>
            </a:pPr>
            <a:r>
              <a:rPr lang="en-US">
                <a:hlinkClick r:id="rId8">
                  <a:extLst>
                    <a:ext uri="{A12FA001-AC4F-418D-AE19-62706E023703}">
                      <ahyp:hlinkClr xmlns:ahyp="http://schemas.microsoft.com/office/drawing/2018/hyperlinkcolor" val="tx"/>
                    </a:ext>
                  </a:extLst>
                </a:hlinkClick>
              </a:rPr>
              <a:t>http://www.community-partnership.org/</a:t>
            </a:r>
            <a:endParaRPr lang="en-US"/>
          </a:p>
          <a:p>
            <a:pPr>
              <a:spcAft>
                <a:spcPts val="600"/>
              </a:spcAft>
            </a:pPr>
            <a:endParaRPr lang="en-US"/>
          </a:p>
        </p:txBody>
      </p:sp>
      <p:sp>
        <p:nvSpPr>
          <p:cNvPr id="6" name="Slide Number Placeholder 5">
            <a:extLst>
              <a:ext uri="{FF2B5EF4-FFF2-40B4-BE49-F238E27FC236}">
                <a16:creationId xmlns:a16="http://schemas.microsoft.com/office/drawing/2014/main" id="{5FE36DE4-8523-4763-8F17-F9BAC59FEA2F}"/>
              </a:ext>
            </a:extLst>
          </p:cNvPr>
          <p:cNvSpPr>
            <a:spLocks noGrp="1"/>
          </p:cNvSpPr>
          <p:nvPr>
            <p:ph type="sldNum" sz="quarter" idx="12"/>
          </p:nvPr>
        </p:nvSpPr>
        <p:spPr/>
        <p:txBody>
          <a:bodyPr anchor="ctr">
            <a:normAutofit/>
          </a:bodyPr>
          <a:lstStyle/>
          <a:p>
            <a:pPr>
              <a:spcAft>
                <a:spcPts val="600"/>
              </a:spcAft>
            </a:pPr>
            <a:fld id="{2D3E5E9E-24F7-472D-9BEB-6666E7887FA8}" type="slidenum">
              <a:rPr lang="en-US" smtClean="0"/>
              <a:pPr>
                <a:spcAft>
                  <a:spcPts val="600"/>
                </a:spcAft>
              </a:pPr>
              <a:t>21</a:t>
            </a:fld>
            <a:endParaRPr lang="en-US"/>
          </a:p>
        </p:txBody>
      </p:sp>
    </p:spTree>
    <p:extLst>
      <p:ext uri="{BB962C8B-B14F-4D97-AF65-F5344CB8AC3E}">
        <p14:creationId xmlns:p14="http://schemas.microsoft.com/office/powerpoint/2010/main" val="1048926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FF9CA-6309-4117-BE95-784F2DBD50CB}"/>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EC7CA5DC-24E3-4BA3-958D-C1A4617886E4}"/>
              </a:ext>
            </a:extLst>
          </p:cNvPr>
          <p:cNvSpPr>
            <a:spLocks noGrp="1"/>
          </p:cNvSpPr>
          <p:nvPr>
            <p:ph sz="half"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 is the responsibility of each Agency Administrator and user to notify the HMIS Lead Agency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within 24 hours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of when they suspect that a User or Partner Agency has violated any HMIS operational agreement, policy, or procedure.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notification about a potential violation must include the User and Partner Agency name, a description of the violation, and the date or timeframe of the suspected violation. </a:t>
            </a:r>
          </a:p>
          <a:p>
            <a:r>
              <a:rPr lang="en-US" sz="1800" dirty="0">
                <a:latin typeface="Calibri" panose="020F0502020204030204" pitchFamily="34" charset="0"/>
                <a:ea typeface="Times New Roman" panose="02020603050405020304" pitchFamily="18" charset="0"/>
                <a:cs typeface="Times New Roman" panose="02020603050405020304" pitchFamily="18" charset="0"/>
              </a:rPr>
              <a:t>Notification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 should be sent in writing to the HMIS Lead Agency at</a:t>
            </a:r>
            <a:r>
              <a:rPr lang="en-US" sz="18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u="sng"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HMIS@community-partnership.org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The name of the person making the complaint will not be released from the HMIS Lead Agency if the individual wishes to remain anonymous. </a:t>
            </a:r>
          </a:p>
          <a:p>
            <a:endParaRPr lang="en-US" dirty="0"/>
          </a:p>
        </p:txBody>
      </p:sp>
      <p:sp>
        <p:nvSpPr>
          <p:cNvPr id="4" name="Content Placeholder 3">
            <a:extLst>
              <a:ext uri="{FF2B5EF4-FFF2-40B4-BE49-F238E27FC236}">
                <a16:creationId xmlns:a16="http://schemas.microsoft.com/office/drawing/2014/main" id="{60AB0D96-2E7E-4AF3-A74E-2DBAEDE2D5A6}"/>
              </a:ext>
            </a:extLst>
          </p:cNvPr>
          <p:cNvSpPr>
            <a:spLocks noGrp="1"/>
          </p:cNvSpPr>
          <p:nvPr>
            <p:ph sz="half" idx="2"/>
          </p:nvPr>
        </p:nvSpPr>
        <p:spPr/>
        <p:txBody>
          <a:bodyPr/>
          <a:lstStyle/>
          <a:p>
            <a:r>
              <a:rPr lang="en-US" dirty="0"/>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Any Partner Agency or user violation of local, district, or federal law will immediately be subject to the consequences listed under the Third Violation above. </a:t>
            </a:r>
          </a:p>
          <a:p>
            <a:r>
              <a:rPr lang="en-US" dirty="0"/>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All violations will be assessed by the Lead Agency and depending on their severity may be subject to the consequences listed under the Third Violation above as determined by the Lead Agency.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During a 12-month calendar year, if there are multiple users (three or more) with multiple violations (2 or more) from one Partner Agency, the Partner Agency as a whole will be subject to the consequences listed under the Third Violation above. </a:t>
            </a:r>
          </a:p>
          <a:p>
            <a:endParaRPr lang="en-US" dirty="0"/>
          </a:p>
        </p:txBody>
      </p:sp>
      <p:sp>
        <p:nvSpPr>
          <p:cNvPr id="5" name="Date Placeholder 4">
            <a:extLst>
              <a:ext uri="{FF2B5EF4-FFF2-40B4-BE49-F238E27FC236}">
                <a16:creationId xmlns:a16="http://schemas.microsoft.com/office/drawing/2014/main" id="{E1174964-BE30-4AFC-A9D6-254E8304E000}"/>
              </a:ext>
            </a:extLst>
          </p:cNvPr>
          <p:cNvSpPr>
            <a:spLocks noGrp="1"/>
          </p:cNvSpPr>
          <p:nvPr>
            <p:ph type="dt" sz="half" idx="10"/>
          </p:nvPr>
        </p:nvSpPr>
        <p:spPr/>
        <p:txBody>
          <a:bodyPr/>
          <a:lstStyle/>
          <a:p>
            <a:fld id="{29ACC727-E362-44F1-9C3B-9D3A969ADE9F}" type="datetime1">
              <a:rPr lang="en-US" smtClean="0"/>
              <a:t>11/16/2021</a:t>
            </a:fld>
            <a:endParaRPr lang="en-US" dirty="0"/>
          </a:p>
        </p:txBody>
      </p:sp>
      <p:sp>
        <p:nvSpPr>
          <p:cNvPr id="6" name="Footer Placeholder 5">
            <a:extLst>
              <a:ext uri="{FF2B5EF4-FFF2-40B4-BE49-F238E27FC236}">
                <a16:creationId xmlns:a16="http://schemas.microsoft.com/office/drawing/2014/main" id="{8CFC2139-F364-400C-911B-410BB9790F56}"/>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a:extLst>
              <a:ext uri="{FF2B5EF4-FFF2-40B4-BE49-F238E27FC236}">
                <a16:creationId xmlns:a16="http://schemas.microsoft.com/office/drawing/2014/main" id="{270B7982-66DC-4211-B9FF-04E7F990A584}"/>
              </a:ext>
            </a:extLst>
          </p:cNvPr>
          <p:cNvSpPr>
            <a:spLocks noGrp="1"/>
          </p:cNvSpPr>
          <p:nvPr>
            <p:ph type="sldNum" sz="quarter" idx="12"/>
          </p:nvPr>
        </p:nvSpPr>
        <p:spPr/>
        <p:txBody>
          <a:bodyPr/>
          <a:lstStyle/>
          <a:p>
            <a:fld id="{2D3E5E9E-24F7-472D-9BEB-6666E7887FA8}" type="slidenum">
              <a:rPr lang="en-US" smtClean="0"/>
              <a:t>22</a:t>
            </a:fld>
            <a:endParaRPr lang="en-US" dirty="0"/>
          </a:p>
        </p:txBody>
      </p:sp>
    </p:spTree>
    <p:extLst>
      <p:ext uri="{BB962C8B-B14F-4D97-AF65-F5344CB8AC3E}">
        <p14:creationId xmlns:p14="http://schemas.microsoft.com/office/powerpoint/2010/main" val="3902434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7264-06B1-42D2-9250-556EA4A43D34}"/>
              </a:ext>
            </a:extLst>
          </p:cNvPr>
          <p:cNvSpPr>
            <a:spLocks noGrp="1"/>
          </p:cNvSpPr>
          <p:nvPr>
            <p:ph type="title"/>
          </p:nvPr>
        </p:nvSpPr>
        <p:spPr/>
        <p:txBody>
          <a:bodyPr/>
          <a:lstStyle/>
          <a:p>
            <a:r>
              <a:rPr lang="en-US" dirty="0"/>
              <a:t>Updated User Agreement</a:t>
            </a:r>
          </a:p>
        </p:txBody>
      </p:sp>
      <p:sp>
        <p:nvSpPr>
          <p:cNvPr id="3" name="Content Placeholder 2">
            <a:extLst>
              <a:ext uri="{FF2B5EF4-FFF2-40B4-BE49-F238E27FC236}">
                <a16:creationId xmlns:a16="http://schemas.microsoft.com/office/drawing/2014/main" id="{F6580317-5F12-4CCA-B26C-28A8BD2547D3}"/>
              </a:ext>
            </a:extLst>
          </p:cNvPr>
          <p:cNvSpPr>
            <a:spLocks noGrp="1"/>
          </p:cNvSpPr>
          <p:nvPr>
            <p:ph idx="1"/>
          </p:nvPr>
        </p:nvSpPr>
        <p:spPr/>
        <p:txBody>
          <a:bodyPr/>
          <a:lstStyle/>
          <a:p>
            <a:r>
              <a:rPr lang="en-US" dirty="0"/>
              <a:t> The HMIS User Agreement has been updated and digitized. </a:t>
            </a:r>
          </a:p>
          <a:p>
            <a:endParaRPr lang="en-US" dirty="0"/>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*All users must report any potential conflict of interest to their Agency Administrator. Users who are also clients with files in the HMIS are prohibited from entering or editing information in their own file. All users are also prohibited from entering or editing information in files of immediate family members. The Lead Agency may run an HMIS user audit trail report to determine if there has been a violation or suspected violation of the conflict of interest agreement. *</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5F9EA36F-087C-4236-BF1D-5B96D716D42A}"/>
              </a:ext>
            </a:extLst>
          </p:cNvPr>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a:extLst>
              <a:ext uri="{FF2B5EF4-FFF2-40B4-BE49-F238E27FC236}">
                <a16:creationId xmlns:a16="http://schemas.microsoft.com/office/drawing/2014/main" id="{EC719EED-2A81-4B51-95FE-ECD737C3B6E2}"/>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281DB1D0-591C-4075-94DD-377D1E1A2EA9}"/>
              </a:ext>
            </a:extLst>
          </p:cNvPr>
          <p:cNvSpPr>
            <a:spLocks noGrp="1"/>
          </p:cNvSpPr>
          <p:nvPr>
            <p:ph type="sldNum" sz="quarter" idx="12"/>
          </p:nvPr>
        </p:nvSpPr>
        <p:spPr/>
        <p:txBody>
          <a:bodyPr/>
          <a:lstStyle/>
          <a:p>
            <a:fld id="{2D3E5E9E-24F7-472D-9BEB-6666E7887FA8}" type="slidenum">
              <a:rPr lang="en-US" smtClean="0"/>
              <a:t>23</a:t>
            </a:fld>
            <a:endParaRPr lang="en-US"/>
          </a:p>
        </p:txBody>
      </p:sp>
    </p:spTree>
    <p:extLst>
      <p:ext uri="{BB962C8B-B14F-4D97-AF65-F5344CB8AC3E}">
        <p14:creationId xmlns:p14="http://schemas.microsoft.com/office/powerpoint/2010/main" val="411458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Logging into the System</a:t>
            </a:r>
          </a:p>
        </p:txBody>
      </p:sp>
      <p:sp>
        <p:nvSpPr>
          <p:cNvPr id="9" name="Content Placeholder 8"/>
          <p:cNvSpPr>
            <a:spLocks noGrp="1"/>
          </p:cNvSpPr>
          <p:nvPr>
            <p:ph idx="1"/>
          </p:nvPr>
        </p:nvSpPr>
        <p:spPr/>
        <p:txBody>
          <a:bodyPr/>
          <a:lstStyle/>
          <a:p>
            <a:pPr marL="0" indent="0" algn="ctr">
              <a:buNone/>
            </a:pPr>
            <a:r>
              <a:rPr lang="en-US" dirty="0"/>
              <a:t> </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800" dirty="0"/>
              <a:t>And now that you know all that, it’s time to log into ServicePoint and begin your HMIS journey…</a:t>
            </a:r>
          </a:p>
        </p:txBody>
      </p:sp>
      <p:sp>
        <p:nvSpPr>
          <p:cNvPr id="10" name="Text Placeholder 9"/>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29ACC727-E362-44F1-9C3B-9D3A969ADE9F}" type="datetime1">
              <a:rPr lang="en-US" smtClean="0"/>
              <a:t>11/16/2021</a:t>
            </a:fld>
            <a:endParaRPr lang="en-US"/>
          </a:p>
        </p:txBody>
      </p:sp>
      <p:sp>
        <p:nvSpPr>
          <p:cNvPr id="6" name="Footer Placeholder 5"/>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24</a:t>
            </a:fld>
            <a:endParaRPr lang="en-US"/>
          </a:p>
        </p:txBody>
      </p:sp>
    </p:spTree>
    <p:extLst>
      <p:ext uri="{BB962C8B-B14F-4D97-AF65-F5344CB8AC3E}">
        <p14:creationId xmlns:p14="http://schemas.microsoft.com/office/powerpoint/2010/main" val="2922681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Logging In</a:t>
            </a:r>
          </a:p>
        </p:txBody>
      </p:sp>
      <p:sp>
        <p:nvSpPr>
          <p:cNvPr id="2" name="Date Placeholder 1"/>
          <p:cNvSpPr>
            <a:spLocks noGrp="1"/>
          </p:cNvSpPr>
          <p:nvPr>
            <p:ph type="dt" sz="half" idx="10"/>
          </p:nvPr>
        </p:nvSpPr>
        <p:spPr/>
        <p:txBody>
          <a:bodyPr/>
          <a:lstStyle/>
          <a:p>
            <a:fld id="{DBC12477-4E16-4D78-9C3E-8B92D7FF6229}" type="datetime1">
              <a:rPr lang="en-US" smtClean="0"/>
              <a:t>11/16/2021</a:t>
            </a:fld>
            <a:endParaRPr lang="en-US"/>
          </a:p>
        </p:txBody>
      </p:sp>
      <p:sp>
        <p:nvSpPr>
          <p:cNvPr id="3" name="Footer Placeholder 2"/>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25</a:t>
            </a:fld>
            <a:endParaRPr lang="en-US"/>
          </a:p>
        </p:txBody>
      </p:sp>
      <p:pic>
        <p:nvPicPr>
          <p:cNvPr id="6" name="Picture 5"/>
          <p:cNvPicPr>
            <a:picLocks noChangeAspect="1"/>
          </p:cNvPicPr>
          <p:nvPr/>
        </p:nvPicPr>
        <p:blipFill>
          <a:blip r:embed="rId3"/>
          <a:stretch>
            <a:fillRect/>
          </a:stretch>
        </p:blipFill>
        <p:spPr>
          <a:xfrm>
            <a:off x="4150312" y="1967836"/>
            <a:ext cx="3365284" cy="4261473"/>
          </a:xfrm>
          <a:prstGeom prst="rect">
            <a:avLst/>
          </a:prstGeom>
        </p:spPr>
      </p:pic>
      <p:sp>
        <p:nvSpPr>
          <p:cNvPr id="7" name="TextBox 6"/>
          <p:cNvSpPr txBox="1"/>
          <p:nvPr/>
        </p:nvSpPr>
        <p:spPr>
          <a:xfrm>
            <a:off x="1013791" y="2256183"/>
            <a:ext cx="2763079" cy="923330"/>
          </a:xfrm>
          <a:prstGeom prst="rect">
            <a:avLst/>
          </a:prstGeom>
          <a:noFill/>
        </p:spPr>
        <p:txBody>
          <a:bodyPr wrap="square" rtlCol="0">
            <a:spAutoFit/>
          </a:bodyPr>
          <a:lstStyle/>
          <a:p>
            <a:r>
              <a:rPr lang="en-US" dirty="0"/>
              <a:t>Training site: </a:t>
            </a:r>
            <a:r>
              <a:rPr lang="en-US" dirty="0">
                <a:solidFill>
                  <a:schemeClr val="accent2">
                    <a:lumMod val="60000"/>
                    <a:lumOff val="40000"/>
                  </a:schemeClr>
                </a:solidFill>
              </a:rPr>
              <a:t>https://sp5.servicept.com/washdc_demo/ </a:t>
            </a:r>
          </a:p>
        </p:txBody>
      </p:sp>
      <p:sp>
        <p:nvSpPr>
          <p:cNvPr id="8" name="TextBox 7"/>
          <p:cNvSpPr txBox="1"/>
          <p:nvPr/>
        </p:nvSpPr>
        <p:spPr>
          <a:xfrm>
            <a:off x="8140147" y="2256183"/>
            <a:ext cx="3279913" cy="646331"/>
          </a:xfrm>
          <a:prstGeom prst="rect">
            <a:avLst/>
          </a:prstGeom>
          <a:noFill/>
        </p:spPr>
        <p:txBody>
          <a:bodyPr wrap="square" rtlCol="0">
            <a:spAutoFit/>
          </a:bodyPr>
          <a:lstStyle/>
          <a:p>
            <a:r>
              <a:rPr lang="en-US" dirty="0"/>
              <a:t>Live site: </a:t>
            </a:r>
            <a:r>
              <a:rPr lang="en-US" dirty="0">
                <a:solidFill>
                  <a:schemeClr val="accent2">
                    <a:lumMod val="60000"/>
                    <a:lumOff val="40000"/>
                  </a:schemeClr>
                </a:solidFill>
              </a:rPr>
              <a:t>https://washdc.servicept.com  </a:t>
            </a:r>
          </a:p>
        </p:txBody>
      </p:sp>
    </p:spTree>
    <p:extLst>
      <p:ext uri="{BB962C8B-B14F-4D97-AF65-F5344CB8AC3E}">
        <p14:creationId xmlns:p14="http://schemas.microsoft.com/office/powerpoint/2010/main" val="595980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Logging In</a:t>
            </a:r>
          </a:p>
        </p:txBody>
      </p:sp>
      <p:sp>
        <p:nvSpPr>
          <p:cNvPr id="2" name="Date Placeholder 1"/>
          <p:cNvSpPr>
            <a:spLocks noGrp="1"/>
          </p:cNvSpPr>
          <p:nvPr>
            <p:ph type="dt" sz="half" idx="10"/>
          </p:nvPr>
        </p:nvSpPr>
        <p:spPr/>
        <p:txBody>
          <a:bodyPr/>
          <a:lstStyle/>
          <a:p>
            <a:fld id="{DBC12477-4E16-4D78-9C3E-8B92D7FF6229}" type="datetime1">
              <a:rPr lang="en-US" smtClean="0"/>
              <a:t>11/16/2021</a:t>
            </a:fld>
            <a:endParaRPr lang="en-US"/>
          </a:p>
        </p:txBody>
      </p:sp>
      <p:sp>
        <p:nvSpPr>
          <p:cNvPr id="3" name="Footer Placeholder 2"/>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26</a:t>
            </a:fld>
            <a:endParaRPr lang="en-US"/>
          </a:p>
        </p:txBody>
      </p:sp>
      <p:pic>
        <p:nvPicPr>
          <p:cNvPr id="6" name="Picture 5"/>
          <p:cNvPicPr>
            <a:picLocks noChangeAspect="1"/>
          </p:cNvPicPr>
          <p:nvPr/>
        </p:nvPicPr>
        <p:blipFill>
          <a:blip r:embed="rId3"/>
          <a:stretch>
            <a:fillRect/>
          </a:stretch>
        </p:blipFill>
        <p:spPr>
          <a:xfrm>
            <a:off x="4150312" y="1967836"/>
            <a:ext cx="3365284" cy="4261473"/>
          </a:xfrm>
          <a:prstGeom prst="rect">
            <a:avLst/>
          </a:prstGeom>
        </p:spPr>
      </p:pic>
      <p:sp>
        <p:nvSpPr>
          <p:cNvPr id="7" name="TextBox 6"/>
          <p:cNvSpPr txBox="1"/>
          <p:nvPr/>
        </p:nvSpPr>
        <p:spPr>
          <a:xfrm>
            <a:off x="1013791" y="2256183"/>
            <a:ext cx="2763079" cy="923330"/>
          </a:xfrm>
          <a:prstGeom prst="rect">
            <a:avLst/>
          </a:prstGeom>
          <a:noFill/>
        </p:spPr>
        <p:txBody>
          <a:bodyPr wrap="square" rtlCol="0">
            <a:spAutoFit/>
          </a:bodyPr>
          <a:lstStyle/>
          <a:p>
            <a:r>
              <a:rPr lang="en-US" dirty="0"/>
              <a:t>Training site: </a:t>
            </a:r>
            <a:r>
              <a:rPr lang="en-US" dirty="0">
                <a:solidFill>
                  <a:schemeClr val="accent2">
                    <a:lumMod val="60000"/>
                    <a:lumOff val="40000"/>
                  </a:schemeClr>
                </a:solidFill>
              </a:rPr>
              <a:t>https://sp5.servicept.com/washdc_demo/ </a:t>
            </a:r>
          </a:p>
        </p:txBody>
      </p:sp>
      <p:sp>
        <p:nvSpPr>
          <p:cNvPr id="8" name="TextBox 7"/>
          <p:cNvSpPr txBox="1"/>
          <p:nvPr/>
        </p:nvSpPr>
        <p:spPr>
          <a:xfrm>
            <a:off x="8140147" y="2256183"/>
            <a:ext cx="3279913" cy="646331"/>
          </a:xfrm>
          <a:prstGeom prst="rect">
            <a:avLst/>
          </a:prstGeom>
          <a:noFill/>
        </p:spPr>
        <p:txBody>
          <a:bodyPr wrap="square" rtlCol="0">
            <a:spAutoFit/>
          </a:bodyPr>
          <a:lstStyle/>
          <a:p>
            <a:r>
              <a:rPr lang="en-US" dirty="0"/>
              <a:t>Live site: </a:t>
            </a:r>
            <a:r>
              <a:rPr lang="en-US" dirty="0">
                <a:solidFill>
                  <a:schemeClr val="accent2">
                    <a:lumMod val="60000"/>
                    <a:lumOff val="40000"/>
                  </a:schemeClr>
                </a:solidFill>
              </a:rPr>
              <a:t>https://washdc.servicept.com  </a:t>
            </a:r>
          </a:p>
        </p:txBody>
      </p:sp>
      <p:sp>
        <p:nvSpPr>
          <p:cNvPr id="9" name="TextBox 8"/>
          <p:cNvSpPr txBox="1"/>
          <p:nvPr/>
        </p:nvSpPr>
        <p:spPr>
          <a:xfrm>
            <a:off x="1097280" y="4025348"/>
            <a:ext cx="2675029" cy="369332"/>
          </a:xfrm>
          <a:prstGeom prst="rect">
            <a:avLst/>
          </a:prstGeom>
          <a:noFill/>
        </p:spPr>
        <p:txBody>
          <a:bodyPr wrap="square" rtlCol="0">
            <a:spAutoFit/>
          </a:bodyPr>
          <a:lstStyle/>
          <a:p>
            <a:r>
              <a:rPr lang="en-US" dirty="0"/>
              <a:t>Forgot your password? </a:t>
            </a:r>
          </a:p>
        </p:txBody>
      </p:sp>
      <p:sp>
        <p:nvSpPr>
          <p:cNvPr id="11" name="TextBox 10"/>
          <p:cNvSpPr txBox="1"/>
          <p:nvPr/>
        </p:nvSpPr>
        <p:spPr>
          <a:xfrm>
            <a:off x="8096359" y="4025348"/>
            <a:ext cx="3059321" cy="369332"/>
          </a:xfrm>
          <a:prstGeom prst="rect">
            <a:avLst/>
          </a:prstGeom>
          <a:noFill/>
        </p:spPr>
        <p:txBody>
          <a:bodyPr wrap="square" rtlCol="0">
            <a:spAutoFit/>
          </a:bodyPr>
          <a:lstStyle/>
          <a:p>
            <a:r>
              <a:rPr lang="en-US" dirty="0"/>
              <a:t>Click here! </a:t>
            </a:r>
          </a:p>
        </p:txBody>
      </p:sp>
      <p:sp>
        <p:nvSpPr>
          <p:cNvPr id="12" name="Right Arrow 11"/>
          <p:cNvSpPr/>
          <p:nvPr/>
        </p:nvSpPr>
        <p:spPr>
          <a:xfrm rot="9551657">
            <a:off x="7205834" y="4770769"/>
            <a:ext cx="870450" cy="272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005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2"/>
          </p:nvPr>
        </p:nvPicPr>
        <p:blipFill>
          <a:blip r:embed="rId2"/>
          <a:stretch>
            <a:fillRect/>
          </a:stretch>
        </p:blipFill>
        <p:spPr>
          <a:xfrm>
            <a:off x="4104861" y="1845734"/>
            <a:ext cx="7723873" cy="4466446"/>
          </a:xfrm>
          <a:prstGeom prst="rect">
            <a:avLst/>
          </a:prstGeom>
        </p:spPr>
      </p:pic>
      <p:sp>
        <p:nvSpPr>
          <p:cNvPr id="8" name="Title 7"/>
          <p:cNvSpPr>
            <a:spLocks noGrp="1"/>
          </p:cNvSpPr>
          <p:nvPr>
            <p:ph type="title"/>
          </p:nvPr>
        </p:nvSpPr>
        <p:spPr/>
        <p:txBody>
          <a:bodyPr/>
          <a:lstStyle/>
          <a:p>
            <a:r>
              <a:rPr lang="en-US" dirty="0"/>
              <a:t>System News</a:t>
            </a:r>
          </a:p>
        </p:txBody>
      </p:sp>
      <p:sp>
        <p:nvSpPr>
          <p:cNvPr id="9" name="Content Placeholder 8"/>
          <p:cNvSpPr>
            <a:spLocks noGrp="1"/>
          </p:cNvSpPr>
          <p:nvPr>
            <p:ph sz="half" idx="1"/>
          </p:nvPr>
        </p:nvSpPr>
        <p:spPr>
          <a:xfrm>
            <a:off x="510871" y="2839647"/>
            <a:ext cx="2987704" cy="1602563"/>
          </a:xfrm>
        </p:spPr>
        <p:txBody>
          <a:bodyPr/>
          <a:lstStyle/>
          <a:p>
            <a:r>
              <a:rPr lang="en-US" dirty="0"/>
              <a:t>We use System News to alert Users to changes in the system, as well as scheduled system down time. </a:t>
            </a:r>
          </a:p>
        </p:txBody>
      </p:sp>
      <p:sp>
        <p:nvSpPr>
          <p:cNvPr id="2" name="Date Placeholder 1"/>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27</a:t>
            </a:fld>
            <a:endParaRPr lang="en-US" dirty="0"/>
          </a:p>
        </p:txBody>
      </p:sp>
      <p:sp>
        <p:nvSpPr>
          <p:cNvPr id="6" name="Right Arrow 5"/>
          <p:cNvSpPr/>
          <p:nvPr/>
        </p:nvSpPr>
        <p:spPr>
          <a:xfrm rot="11565987" flipV="1">
            <a:off x="7609704" y="3562547"/>
            <a:ext cx="1260897" cy="466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6236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is Enter Data As? </a:t>
            </a:r>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28</a:t>
            </a:fld>
            <a:endParaRPr lang="en-US" dirty="0"/>
          </a:p>
        </p:txBody>
      </p:sp>
      <p:pic>
        <p:nvPicPr>
          <p:cNvPr id="1026" name="Picture 2" descr="C:\Users\KPaton\AppData\Local\Temp\SNAGHTML175f20a.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255" y="2087210"/>
            <a:ext cx="8045450" cy="40227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508989" y="2822374"/>
            <a:ext cx="3295650"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Most agencies have multiple programs that they operate. These often are in different buildings. </a:t>
            </a:r>
          </a:p>
          <a:p>
            <a:pPr marL="285750" indent="-285750">
              <a:buClr>
                <a:schemeClr val="accent1"/>
              </a:buClr>
              <a:buFont typeface="Arial" panose="020B0604020202020204" pitchFamily="34" charset="0"/>
              <a:buChar char="•"/>
            </a:pPr>
            <a:r>
              <a:rPr lang="en-US" dirty="0"/>
              <a:t>Using Enter Data As is like physically going from one program to another but within the Database. </a:t>
            </a:r>
          </a:p>
        </p:txBody>
      </p:sp>
    </p:spTree>
    <p:extLst>
      <p:ext uri="{BB962C8B-B14F-4D97-AF65-F5344CB8AC3E}">
        <p14:creationId xmlns:p14="http://schemas.microsoft.com/office/powerpoint/2010/main" val="1319834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81050"/>
            <a:ext cx="10058400" cy="925088"/>
          </a:xfrm>
        </p:spPr>
        <p:txBody>
          <a:bodyPr/>
          <a:lstStyle/>
          <a:p>
            <a:r>
              <a:rPr lang="en-US" dirty="0"/>
              <a:t>How to Enter Data As – Step 1 </a:t>
            </a:r>
          </a:p>
        </p:txBody>
      </p:sp>
      <p:sp>
        <p:nvSpPr>
          <p:cNvPr id="7" name="Content Placeholder 6"/>
          <p:cNvSpPr>
            <a:spLocks noGrp="1"/>
          </p:cNvSpPr>
          <p:nvPr>
            <p:ph sz="half" idx="1"/>
          </p:nvPr>
        </p:nvSpPr>
        <p:spPr>
          <a:xfrm>
            <a:off x="1097279" y="3324224"/>
            <a:ext cx="3976526" cy="2544869"/>
          </a:xfrm>
        </p:spPr>
        <p:txBody>
          <a:bodyPr/>
          <a:lstStyle/>
          <a:p>
            <a:r>
              <a:rPr lang="en-US" dirty="0"/>
              <a:t> When you log into HMIS, go to the top right corner and click on the Enter Data As button</a:t>
            </a:r>
          </a:p>
          <a:p>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29</a:t>
            </a:fld>
            <a:endParaRPr lang="en-US"/>
          </a:p>
        </p:txBody>
      </p:sp>
      <p:sp>
        <p:nvSpPr>
          <p:cNvPr id="3" name="Content Placeholder 2"/>
          <p:cNvSpPr>
            <a:spLocks noGrp="1"/>
          </p:cNvSpPr>
          <p:nvPr>
            <p:ph sz="half" idx="2"/>
          </p:nvPr>
        </p:nvSpPr>
        <p:spPr/>
        <p:txBody>
          <a:bodyPr/>
          <a:lstStyle/>
          <a:p>
            <a:endParaRPr lang="en-US"/>
          </a:p>
        </p:txBody>
      </p:sp>
      <p:pic>
        <p:nvPicPr>
          <p:cNvPr id="8" name="Picture 7"/>
          <p:cNvPicPr>
            <a:picLocks noChangeAspect="1"/>
          </p:cNvPicPr>
          <p:nvPr/>
        </p:nvPicPr>
        <p:blipFill>
          <a:blip r:embed="rId3"/>
          <a:stretch>
            <a:fillRect/>
          </a:stretch>
        </p:blipFill>
        <p:spPr>
          <a:xfrm>
            <a:off x="5512279" y="1888432"/>
            <a:ext cx="6349042" cy="4389059"/>
          </a:xfrm>
          <a:prstGeom prst="rect">
            <a:avLst/>
          </a:prstGeom>
        </p:spPr>
      </p:pic>
    </p:spTree>
    <p:extLst>
      <p:ext uri="{BB962C8B-B14F-4D97-AF65-F5344CB8AC3E}">
        <p14:creationId xmlns:p14="http://schemas.microsoft.com/office/powerpoint/2010/main" val="310355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HMIS Basics Recap</a:t>
            </a:r>
          </a:p>
        </p:txBody>
      </p:sp>
      <p:sp>
        <p:nvSpPr>
          <p:cNvPr id="9" name="Content Placeholder 8"/>
          <p:cNvSpPr>
            <a:spLocks noGrp="1"/>
          </p:cNvSpPr>
          <p:nvPr>
            <p:ph idx="1"/>
          </p:nvPr>
        </p:nvSpPr>
        <p:spPr>
          <a:xfrm>
            <a:off x="4800600" y="2213264"/>
            <a:ext cx="6492240" cy="2649681"/>
          </a:xfrm>
        </p:spPr>
        <p:txBody>
          <a:bodyPr/>
          <a:lstStyle/>
          <a:p>
            <a:r>
              <a:rPr lang="en-US" dirty="0"/>
              <a:t>DC’s HMIS</a:t>
            </a:r>
          </a:p>
          <a:p>
            <a:endParaRPr lang="en-US" dirty="0"/>
          </a:p>
          <a:p>
            <a:r>
              <a:rPr lang="en-US" dirty="0"/>
              <a:t>Visibility Basics</a:t>
            </a:r>
          </a:p>
          <a:p>
            <a:endParaRPr lang="en-US" dirty="0"/>
          </a:p>
          <a:p>
            <a:r>
              <a:rPr lang="en-US" dirty="0"/>
              <a:t>Data Security</a:t>
            </a:r>
          </a:p>
          <a:p>
            <a:endParaRPr lang="en-US" dirty="0"/>
          </a:p>
          <a:p>
            <a:endParaRPr lang="en-US" dirty="0"/>
          </a:p>
        </p:txBody>
      </p:sp>
      <p:sp>
        <p:nvSpPr>
          <p:cNvPr id="10" name="Text Placeholder 9"/>
          <p:cNvSpPr>
            <a:spLocks noGrp="1"/>
          </p:cNvSpPr>
          <p:nvPr>
            <p:ph type="body" sz="half" idx="2"/>
          </p:nvPr>
        </p:nvSpPr>
        <p:spPr/>
        <p:txBody>
          <a:bodyPr/>
          <a:lstStyle/>
          <a:p>
            <a:endParaRPr lang="en-US" dirty="0"/>
          </a:p>
        </p:txBody>
      </p:sp>
      <p:sp>
        <p:nvSpPr>
          <p:cNvPr id="5" name="Date Placeholder 4"/>
          <p:cNvSpPr>
            <a:spLocks noGrp="1"/>
          </p:cNvSpPr>
          <p:nvPr>
            <p:ph type="dt" sz="half" idx="10"/>
          </p:nvPr>
        </p:nvSpPr>
        <p:spPr/>
        <p:txBody>
          <a:bodyPr/>
          <a:lstStyle/>
          <a:p>
            <a:fld id="{29ACC727-E362-44F1-9C3B-9D3A969ADE9F}"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a:t>
            </a:fld>
            <a:endParaRPr lang="en-US"/>
          </a:p>
        </p:txBody>
      </p:sp>
    </p:spTree>
    <p:extLst>
      <p:ext uri="{BB962C8B-B14F-4D97-AF65-F5344CB8AC3E}">
        <p14:creationId xmlns:p14="http://schemas.microsoft.com/office/powerpoint/2010/main" val="970686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to Enter Data As – Step 2</a:t>
            </a:r>
          </a:p>
        </p:txBody>
      </p:sp>
      <p:sp>
        <p:nvSpPr>
          <p:cNvPr id="15" name="Content Placeholder 14"/>
          <p:cNvSpPr>
            <a:spLocks noGrp="1"/>
          </p:cNvSpPr>
          <p:nvPr>
            <p:ph sz="half" idx="2"/>
          </p:nvPr>
        </p:nvSpPr>
        <p:spPr/>
        <p:txBody>
          <a:bodyPr vert="horz" lIns="0" tIns="45720" rIns="0" bIns="45720" rtlCol="0" anchor="t">
            <a:normAutofit/>
          </a:bodyPr>
          <a:lstStyle/>
          <a:p>
            <a:r>
              <a:rPr lang="en-US" dirty="0"/>
              <a:t> Find the program you are going to be doing data entry as. </a:t>
            </a:r>
          </a:p>
          <a:p>
            <a:pPr marL="383540" lvl="1"/>
            <a:r>
              <a:rPr lang="en-US" dirty="0"/>
              <a:t>You can search in the search box</a:t>
            </a:r>
            <a:endParaRPr lang="en-US" dirty="0">
              <a:cs typeface="Calibri" panose="020F0502020204030204"/>
            </a:endParaRPr>
          </a:p>
          <a:p>
            <a:pPr marL="383540" lvl="1"/>
            <a:r>
              <a:rPr lang="en-US" dirty="0"/>
              <a:t>You can type in the provider id</a:t>
            </a:r>
            <a:endParaRPr lang="en-US" dirty="0">
              <a:cs typeface="Calibri" panose="020F0502020204030204"/>
            </a:endParaRPr>
          </a:p>
          <a:p>
            <a:pPr marL="383540" lvl="1"/>
            <a:r>
              <a:rPr lang="en-US" dirty="0"/>
              <a:t>You can look through the list of options for the correct provider</a:t>
            </a:r>
            <a:endParaRPr lang="en-US" dirty="0">
              <a:cs typeface="Calibri" panose="020F0502020204030204"/>
            </a:endParaRPr>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30</a:t>
            </a:fld>
            <a:endParaRPr lang="en-US" dirty="0"/>
          </a:p>
        </p:txBody>
      </p:sp>
      <p:pic>
        <p:nvPicPr>
          <p:cNvPr id="13" name="Picture 12"/>
          <p:cNvPicPr>
            <a:picLocks noChangeAspect="1"/>
          </p:cNvPicPr>
          <p:nvPr/>
        </p:nvPicPr>
        <p:blipFill>
          <a:blip r:embed="rId3"/>
          <a:stretch>
            <a:fillRect/>
          </a:stretch>
        </p:blipFill>
        <p:spPr>
          <a:xfrm>
            <a:off x="814038" y="1845735"/>
            <a:ext cx="5134022" cy="4302692"/>
          </a:xfrm>
          <a:prstGeom prst="rect">
            <a:avLst/>
          </a:prstGeom>
        </p:spPr>
      </p:pic>
    </p:spTree>
    <p:extLst>
      <p:ext uri="{BB962C8B-B14F-4D97-AF65-F5344CB8AC3E}">
        <p14:creationId xmlns:p14="http://schemas.microsoft.com/office/powerpoint/2010/main" val="3106893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Enter Data As – Step 3</a:t>
            </a:r>
          </a:p>
        </p:txBody>
      </p:sp>
      <p:sp>
        <p:nvSpPr>
          <p:cNvPr id="3" name="Content Placeholder 2"/>
          <p:cNvSpPr>
            <a:spLocks noGrp="1"/>
          </p:cNvSpPr>
          <p:nvPr>
            <p:ph sz="half" idx="1"/>
          </p:nvPr>
        </p:nvSpPr>
        <p:spPr>
          <a:xfrm>
            <a:off x="1097279" y="3190874"/>
            <a:ext cx="4937760" cy="2678219"/>
          </a:xfrm>
        </p:spPr>
        <p:txBody>
          <a:bodyPr vert="horz" lIns="0" tIns="45720" rIns="0" bIns="45720" rtlCol="0" anchor="t">
            <a:normAutofit/>
          </a:bodyPr>
          <a:lstStyle/>
          <a:p>
            <a:r>
              <a:rPr lang="en-US" dirty="0"/>
              <a:t> When you find the correct program, click the green plus sign. </a:t>
            </a:r>
          </a:p>
        </p:txBody>
      </p:sp>
      <p:pic>
        <p:nvPicPr>
          <p:cNvPr id="8" name="Content Placeholder 7"/>
          <p:cNvPicPr>
            <a:picLocks noGrp="1" noChangeAspect="1"/>
          </p:cNvPicPr>
          <p:nvPr>
            <p:ph sz="half" idx="2"/>
          </p:nvPr>
        </p:nvPicPr>
        <p:blipFill>
          <a:blip r:embed="rId2"/>
          <a:stretch>
            <a:fillRect/>
          </a:stretch>
        </p:blipFill>
        <p:spPr>
          <a:xfrm>
            <a:off x="6286820" y="1846263"/>
            <a:ext cx="4799961" cy="4022725"/>
          </a:xfrm>
          <a:prstGeom prst="rect">
            <a:avLst/>
          </a:prstGeom>
        </p:spPr>
      </p:pic>
      <p:sp>
        <p:nvSpPr>
          <p:cNvPr id="5" name="Date Placeholder 4"/>
          <p:cNvSpPr>
            <a:spLocks noGrp="1"/>
          </p:cNvSpPr>
          <p:nvPr>
            <p:ph type="dt" sz="half" idx="10"/>
          </p:nvPr>
        </p:nvSpPr>
        <p:spPr/>
        <p:txBody>
          <a:bodyPr/>
          <a:lstStyle/>
          <a:p>
            <a:fld id="{29ACC727-E362-44F1-9C3B-9D3A969ADE9F}"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31</a:t>
            </a:fld>
            <a:endParaRPr lang="en-US"/>
          </a:p>
        </p:txBody>
      </p:sp>
    </p:spTree>
    <p:extLst>
      <p:ext uri="{BB962C8B-B14F-4D97-AF65-F5344CB8AC3E}">
        <p14:creationId xmlns:p14="http://schemas.microsoft.com/office/powerpoint/2010/main" val="2707529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Enter Data As – Step 4</a:t>
            </a:r>
          </a:p>
        </p:txBody>
      </p:sp>
      <p:pic>
        <p:nvPicPr>
          <p:cNvPr id="8" name="Content Placeholder 7"/>
          <p:cNvPicPr>
            <a:picLocks noGrp="1" noChangeAspect="1"/>
          </p:cNvPicPr>
          <p:nvPr>
            <p:ph sz="half" idx="1"/>
          </p:nvPr>
        </p:nvPicPr>
        <p:blipFill>
          <a:blip r:embed="rId2"/>
          <a:stretch>
            <a:fillRect/>
          </a:stretch>
        </p:blipFill>
        <p:spPr>
          <a:xfrm>
            <a:off x="1096963" y="2999706"/>
            <a:ext cx="4938712" cy="1715839"/>
          </a:xfrm>
          <a:prstGeom prst="rect">
            <a:avLst/>
          </a:prstGeom>
        </p:spPr>
      </p:pic>
      <p:sp>
        <p:nvSpPr>
          <p:cNvPr id="4" name="Content Placeholder 3"/>
          <p:cNvSpPr>
            <a:spLocks noGrp="1"/>
          </p:cNvSpPr>
          <p:nvPr>
            <p:ph sz="half" idx="2"/>
          </p:nvPr>
        </p:nvSpPr>
        <p:spPr/>
        <p:txBody>
          <a:bodyPr vert="horz" lIns="0" tIns="45720" rIns="0" bIns="45720" rtlCol="0" anchor="t">
            <a:normAutofit/>
          </a:bodyPr>
          <a:lstStyle/>
          <a:p>
            <a:r>
              <a:rPr lang="en-US" dirty="0"/>
              <a:t> When you click the green plus sign, the name of the provider you will be doing data entry as will appear next to Enter Data As. </a:t>
            </a:r>
          </a:p>
          <a:p>
            <a:endParaRPr lang="en-US" dirty="0"/>
          </a:p>
          <a:p>
            <a:r>
              <a:rPr lang="en-US" dirty="0"/>
              <a:t> To remove the EDA click on the name of the provider (blue text). </a:t>
            </a:r>
            <a:endParaRPr lang="en-US" dirty="0">
              <a:cs typeface="Calibri"/>
            </a:endParaRPr>
          </a:p>
        </p:txBody>
      </p:sp>
      <p:sp>
        <p:nvSpPr>
          <p:cNvPr id="5" name="Date Placeholder 4"/>
          <p:cNvSpPr>
            <a:spLocks noGrp="1"/>
          </p:cNvSpPr>
          <p:nvPr>
            <p:ph type="dt" sz="half" idx="10"/>
          </p:nvPr>
        </p:nvSpPr>
        <p:spPr/>
        <p:txBody>
          <a:bodyPr/>
          <a:lstStyle/>
          <a:p>
            <a:fld id="{29ACC727-E362-44F1-9C3B-9D3A969ADE9F}"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32</a:t>
            </a:fld>
            <a:endParaRPr lang="en-US"/>
          </a:p>
        </p:txBody>
      </p:sp>
    </p:spTree>
    <p:extLst>
      <p:ext uri="{BB962C8B-B14F-4D97-AF65-F5344CB8AC3E}">
        <p14:creationId xmlns:p14="http://schemas.microsoft.com/office/powerpoint/2010/main" val="417475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D72B17-11CA-4DDE-9587-AF34C20F14D9}" type="datetime1">
              <a:rPr lang="en-US" smtClean="0"/>
              <a:t>11/16/2021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33</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Tree>
    <p:extLst>
      <p:ext uri="{BB962C8B-B14F-4D97-AF65-F5344CB8AC3E}">
        <p14:creationId xmlns:p14="http://schemas.microsoft.com/office/powerpoint/2010/main" val="1074890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Introduction to ClientPoint</a:t>
            </a:r>
          </a:p>
        </p:txBody>
      </p:sp>
      <p:sp>
        <p:nvSpPr>
          <p:cNvPr id="9" name="Content Placeholder 8"/>
          <p:cNvSpPr>
            <a:spLocks noGrp="1"/>
          </p:cNvSpPr>
          <p:nvPr>
            <p:ph idx="1"/>
          </p:nvPr>
        </p:nvSpPr>
        <p:spPr>
          <a:xfrm>
            <a:off x="4800600" y="2377441"/>
            <a:ext cx="6492240" cy="1928554"/>
          </a:xfrm>
        </p:spPr>
        <p:txBody>
          <a:bodyPr/>
          <a:lstStyle/>
          <a:p>
            <a:r>
              <a:rPr lang="en-US" dirty="0"/>
              <a:t>ClientPoint is used by most Agencies in order to document program stays, case plans, services provided, and case managers. </a:t>
            </a:r>
          </a:p>
          <a:p>
            <a:r>
              <a:rPr lang="en-US" dirty="0"/>
              <a:t>The primary method of tracking program stays in ClientPoint is Entry/Exits. </a:t>
            </a:r>
          </a:p>
          <a:p>
            <a:endParaRPr lang="en-US" dirty="0"/>
          </a:p>
          <a:p>
            <a:endParaRPr lang="en-US" dirty="0"/>
          </a:p>
        </p:txBody>
      </p:sp>
      <p:sp>
        <p:nvSpPr>
          <p:cNvPr id="10" name="Text Placeholder 9"/>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29ACC727-E362-44F1-9C3B-9D3A969ADE9F}"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34</a:t>
            </a:fld>
            <a:endParaRPr lang="en-US"/>
          </a:p>
        </p:txBody>
      </p:sp>
    </p:spTree>
    <p:extLst>
      <p:ext uri="{BB962C8B-B14F-4D97-AF65-F5344CB8AC3E}">
        <p14:creationId xmlns:p14="http://schemas.microsoft.com/office/powerpoint/2010/main" val="3984459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11/16/2021</a:t>
            </a:fld>
            <a:endParaRPr lang="en-US"/>
          </a:p>
        </p:txBody>
      </p:sp>
      <p:sp>
        <p:nvSpPr>
          <p:cNvPr id="3" name="Footer Placeholder 2"/>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35</a:t>
            </a:fld>
            <a:endParaRPr lang="en-US"/>
          </a:p>
        </p:txBody>
      </p:sp>
      <p:pic>
        <p:nvPicPr>
          <p:cNvPr id="5" name="Picture 4"/>
          <p:cNvPicPr>
            <a:picLocks noChangeAspect="1"/>
          </p:cNvPicPr>
          <p:nvPr/>
        </p:nvPicPr>
        <p:blipFill>
          <a:blip r:embed="rId3"/>
          <a:stretch>
            <a:fillRect/>
          </a:stretch>
        </p:blipFill>
        <p:spPr>
          <a:xfrm>
            <a:off x="2017483" y="1082387"/>
            <a:ext cx="8232110" cy="4760343"/>
          </a:xfrm>
          <a:prstGeom prst="rect">
            <a:avLst/>
          </a:prstGeom>
        </p:spPr>
      </p:pic>
      <p:sp>
        <p:nvSpPr>
          <p:cNvPr id="6" name="Right Arrow 5"/>
          <p:cNvSpPr/>
          <p:nvPr/>
        </p:nvSpPr>
        <p:spPr>
          <a:xfrm>
            <a:off x="1305098" y="3150524"/>
            <a:ext cx="712385" cy="224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394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Entry/Exit Workflow</a:t>
            </a:r>
          </a:p>
        </p:txBody>
      </p:sp>
      <p:sp>
        <p:nvSpPr>
          <p:cNvPr id="3" name="Content Placeholder 2"/>
          <p:cNvSpPr>
            <a:spLocks noGrp="1"/>
          </p:cNvSpPr>
          <p:nvPr>
            <p:ph idx="1"/>
          </p:nvPr>
        </p:nvSpPr>
        <p:spPr/>
        <p:txBody>
          <a:bodyPr>
            <a:normAutofit/>
          </a:bodyPr>
          <a:lstStyle/>
          <a:p>
            <a:r>
              <a:rPr lang="en-US" dirty="0"/>
              <a:t>Tracking clients served by a given provider using Program Entry Date and Program Exit is an Entry/Exit Workflow.</a:t>
            </a:r>
          </a:p>
          <a:p>
            <a:pPr marL="0" indent="0">
              <a:buNone/>
            </a:pPr>
            <a:endParaRPr lang="en-US" dirty="0"/>
          </a:p>
          <a:p>
            <a:r>
              <a:rPr lang="en-US" dirty="0"/>
              <a:t>Programs contributing data to the DC HMIS that use an Entry/Exit Workflow include:</a:t>
            </a:r>
          </a:p>
          <a:p>
            <a:pPr lvl="1"/>
            <a:r>
              <a:rPr lang="en-US" dirty="0"/>
              <a:t>Emergency and Temporary Shelters for Families;</a:t>
            </a:r>
          </a:p>
          <a:p>
            <a:pPr lvl="1"/>
            <a:r>
              <a:rPr lang="en-US" dirty="0"/>
              <a:t>Temporary Shelters for Singles;</a:t>
            </a:r>
          </a:p>
          <a:p>
            <a:pPr lvl="1"/>
            <a:r>
              <a:rPr lang="en-US" dirty="0"/>
              <a:t>Transitional Housing Programs for Families and Singles;</a:t>
            </a:r>
          </a:p>
          <a:p>
            <a:pPr lvl="1"/>
            <a:r>
              <a:rPr lang="en-US" dirty="0"/>
              <a:t>Permanent Supportive Housing Programs for Families and Singles; and</a:t>
            </a:r>
          </a:p>
          <a:p>
            <a:pPr lvl="1"/>
            <a:r>
              <a:rPr lang="en-US" dirty="0"/>
              <a:t>Rapid Rehousing Programs for Families and Singles.</a:t>
            </a:r>
          </a:p>
          <a:p>
            <a:pPr lvl="1"/>
            <a:endParaRPr lang="en-US" dirty="0"/>
          </a:p>
          <a:p>
            <a:r>
              <a:rPr lang="en-US" dirty="0"/>
              <a:t>If you are unsure which program type you operate, please contact the HMIS Helpdesk.</a:t>
            </a:r>
          </a:p>
          <a:p>
            <a:endParaRPr lang="en-US" dirty="0"/>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36</a:t>
            </a:fld>
            <a:endParaRPr lang="en-US" dirty="0"/>
          </a:p>
        </p:txBody>
      </p:sp>
    </p:spTree>
    <p:extLst>
      <p:ext uri="{BB962C8B-B14F-4D97-AF65-F5344CB8AC3E}">
        <p14:creationId xmlns:p14="http://schemas.microsoft.com/office/powerpoint/2010/main" val="3983450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Entry mean for my project type? </a:t>
            </a:r>
          </a:p>
        </p:txBody>
      </p:sp>
      <p:sp>
        <p:nvSpPr>
          <p:cNvPr id="3" name="Content Placeholder 2"/>
          <p:cNvSpPr>
            <a:spLocks noGrp="1"/>
          </p:cNvSpPr>
          <p:nvPr>
            <p:ph idx="1"/>
          </p:nvPr>
        </p:nvSpPr>
        <p:spPr>
          <a:xfrm>
            <a:off x="4239491" y="477983"/>
            <a:ext cx="7053349" cy="5746172"/>
          </a:xfrm>
        </p:spPr>
        <p:txBody>
          <a:bodyPr>
            <a:normAutofit lnSpcReduction="10000"/>
          </a:bodyPr>
          <a:lstStyle/>
          <a:p>
            <a:r>
              <a:rPr lang="en-US" b="1" dirty="0"/>
              <a:t>Street Outreach:</a:t>
            </a:r>
          </a:p>
          <a:p>
            <a:pPr lvl="1"/>
            <a:r>
              <a:rPr lang="en-US" dirty="0"/>
              <a:t>Date of first contact with the client</a:t>
            </a:r>
          </a:p>
          <a:p>
            <a:r>
              <a:rPr lang="en-US" b="1" dirty="0"/>
              <a:t>Emergency Shelter:</a:t>
            </a:r>
          </a:p>
          <a:p>
            <a:pPr lvl="1"/>
            <a:r>
              <a:rPr lang="en-US" dirty="0"/>
              <a:t>Night the client first stayed in shelter</a:t>
            </a:r>
          </a:p>
          <a:p>
            <a:r>
              <a:rPr lang="en-US" b="1" dirty="0"/>
              <a:t>Transitional Housing</a:t>
            </a:r>
            <a:r>
              <a:rPr lang="en-US" dirty="0"/>
              <a:t>:</a:t>
            </a:r>
          </a:p>
          <a:p>
            <a:pPr lvl="1"/>
            <a:r>
              <a:rPr lang="en-US" dirty="0"/>
              <a:t>Date the client moves into the residential project (first night in residence)</a:t>
            </a:r>
          </a:p>
          <a:p>
            <a:r>
              <a:rPr lang="en-US" b="1" dirty="0"/>
              <a:t>Permanent Housing </a:t>
            </a:r>
            <a:r>
              <a:rPr lang="en-US" dirty="0"/>
              <a:t>including </a:t>
            </a:r>
            <a:r>
              <a:rPr lang="en-US" b="1" dirty="0"/>
              <a:t>Rapid Re-housing:</a:t>
            </a:r>
          </a:p>
          <a:p>
            <a:pPr lvl="1"/>
            <a:r>
              <a:rPr lang="en-US" dirty="0"/>
              <a:t>Date client was admitted into project</a:t>
            </a:r>
          </a:p>
          <a:p>
            <a:pPr lvl="1"/>
            <a:r>
              <a:rPr lang="en-US" dirty="0"/>
              <a:t>To be admitted indicates the following factors have been met:</a:t>
            </a:r>
          </a:p>
          <a:p>
            <a:pPr lvl="2"/>
            <a:r>
              <a:rPr lang="en-US" dirty="0"/>
              <a:t>Information provided by the client or from the referral indicates they meet the criteria for admission</a:t>
            </a:r>
          </a:p>
          <a:p>
            <a:pPr lvl="2"/>
            <a:r>
              <a:rPr lang="en-US" dirty="0"/>
              <a:t>The client has indicated they want to be housed in this project</a:t>
            </a:r>
          </a:p>
          <a:p>
            <a:pPr lvl="2"/>
            <a:r>
              <a:rPr lang="en-US" dirty="0"/>
              <a:t>The client is able to access services and housing through the project. The expectation is the project has a housing opening or expects to have on in a reasonably short amount of time</a:t>
            </a:r>
          </a:p>
          <a:p>
            <a:r>
              <a:rPr lang="en-US" b="1" dirty="0"/>
              <a:t>Supportive Services Only, Day Shelters, Homelessness Prevention, Coordinated Entry: </a:t>
            </a:r>
          </a:p>
          <a:p>
            <a:pPr lvl="1"/>
            <a:r>
              <a:rPr lang="en-US" dirty="0"/>
              <a:t>Date the client first began working with the project and generally received the first provision of service. </a:t>
            </a:r>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a:p>
        </p:txBody>
      </p:sp>
      <p:sp>
        <p:nvSpPr>
          <p:cNvPr id="6" name="Footer Placeholder 5"/>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37</a:t>
            </a:fld>
            <a:endParaRPr lang="en-US" dirty="0"/>
          </a:p>
        </p:txBody>
      </p:sp>
    </p:spTree>
    <p:extLst>
      <p:ext uri="{BB962C8B-B14F-4D97-AF65-F5344CB8AC3E}">
        <p14:creationId xmlns:p14="http://schemas.microsoft.com/office/powerpoint/2010/main" val="508415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4643-1606-4ABC-AE02-12EE0D9AC5A3}"/>
              </a:ext>
            </a:extLst>
          </p:cNvPr>
          <p:cNvSpPr>
            <a:spLocks noGrp="1"/>
          </p:cNvSpPr>
          <p:nvPr>
            <p:ph type="title"/>
          </p:nvPr>
        </p:nvSpPr>
        <p:spPr/>
        <p:txBody>
          <a:bodyPr/>
          <a:lstStyle/>
          <a:p>
            <a:r>
              <a:rPr lang="en-US" dirty="0"/>
              <a:t>The Entry/Exit Workflow </a:t>
            </a:r>
          </a:p>
        </p:txBody>
      </p:sp>
      <p:graphicFrame>
        <p:nvGraphicFramePr>
          <p:cNvPr id="7" name="Content Placeholder 6">
            <a:extLst>
              <a:ext uri="{FF2B5EF4-FFF2-40B4-BE49-F238E27FC236}">
                <a16:creationId xmlns:a16="http://schemas.microsoft.com/office/drawing/2014/main" id="{156694E0-AD9A-4AF4-9585-528B858E4C19}"/>
              </a:ext>
            </a:extLst>
          </p:cNvPr>
          <p:cNvGraphicFramePr>
            <a:graphicFrameLocks noGrp="1"/>
          </p:cNvGraphicFramePr>
          <p:nvPr>
            <p:ph idx="1"/>
            <p:extLst>
              <p:ext uri="{D42A27DB-BD31-4B8C-83A1-F6EECF244321}">
                <p14:modId xmlns:p14="http://schemas.microsoft.com/office/powerpoint/2010/main" val="1188888777"/>
              </p:ext>
            </p:extLst>
          </p:nvPr>
        </p:nvGraphicFramePr>
        <p:xfrm>
          <a:off x="1096963" y="1846263"/>
          <a:ext cx="10708044" cy="4194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D3EDDB08-87F4-4C79-BFED-41C561712CC4}"/>
              </a:ext>
            </a:extLst>
          </p:cNvPr>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a:extLst>
              <a:ext uri="{FF2B5EF4-FFF2-40B4-BE49-F238E27FC236}">
                <a16:creationId xmlns:a16="http://schemas.microsoft.com/office/drawing/2014/main" id="{4F3782EB-CFCA-44F3-8F82-589B819FE9C9}"/>
              </a:ext>
            </a:extLst>
          </p:cNvPr>
          <p:cNvSpPr>
            <a:spLocks noGrp="1"/>
          </p:cNvSpPr>
          <p:nvPr>
            <p:ph type="ftr" sz="quarter" idx="11"/>
          </p:nvPr>
        </p:nvSpPr>
        <p:spPr/>
        <p:txBody>
          <a:bodyPr/>
          <a:lstStyle/>
          <a:p>
            <a:r>
              <a:rPr lang="en-US">
                <a:hlinkClick r:id="rId8">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ECB843EC-1A2B-426B-B27D-FAB4616C0C75}"/>
              </a:ext>
            </a:extLst>
          </p:cNvPr>
          <p:cNvSpPr>
            <a:spLocks noGrp="1"/>
          </p:cNvSpPr>
          <p:nvPr>
            <p:ph type="sldNum" sz="quarter" idx="12"/>
          </p:nvPr>
        </p:nvSpPr>
        <p:spPr/>
        <p:txBody>
          <a:bodyPr/>
          <a:lstStyle/>
          <a:p>
            <a:fld id="{2D3E5E9E-24F7-472D-9BEB-6666E7887FA8}" type="slidenum">
              <a:rPr lang="en-US" smtClean="0"/>
              <a:t>38</a:t>
            </a:fld>
            <a:endParaRPr lang="en-US"/>
          </a:p>
        </p:txBody>
      </p:sp>
    </p:spTree>
    <p:extLst>
      <p:ext uri="{BB962C8B-B14F-4D97-AF65-F5344CB8AC3E}">
        <p14:creationId xmlns:p14="http://schemas.microsoft.com/office/powerpoint/2010/main" val="2372905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1: Entering a Client into your Program</a:t>
            </a:r>
          </a:p>
        </p:txBody>
      </p:sp>
      <p:sp>
        <p:nvSpPr>
          <p:cNvPr id="3" name="Content Placeholder 2"/>
          <p:cNvSpPr>
            <a:spLocks noGrp="1"/>
          </p:cNvSpPr>
          <p:nvPr>
            <p:ph idx="1"/>
          </p:nvPr>
        </p:nvSpPr>
        <p:spPr>
          <a:xfrm>
            <a:off x="4800600" y="2441864"/>
            <a:ext cx="6492240" cy="3547456"/>
          </a:xfrm>
        </p:spPr>
        <p:txBody>
          <a:bodyPr/>
          <a:lstStyle/>
          <a:p>
            <a:r>
              <a:rPr lang="en-US" dirty="0"/>
              <a:t>You will need to search for a client in order to add the client to your program</a:t>
            </a:r>
          </a:p>
          <a:p>
            <a:endParaRPr lang="en-US" dirty="0"/>
          </a:p>
          <a:p>
            <a:r>
              <a:rPr lang="en-US" dirty="0"/>
              <a:t>You can search for the client by name, or if you know the client’s ID #, you can use that. </a:t>
            </a:r>
          </a:p>
        </p:txBody>
      </p:sp>
      <p:sp>
        <p:nvSpPr>
          <p:cNvPr id="4" name="Text Placeholder 3"/>
          <p:cNvSpPr>
            <a:spLocks noGrp="1"/>
          </p:cNvSpPr>
          <p:nvPr>
            <p:ph type="body" sz="half" idx="2"/>
          </p:nvPr>
        </p:nvSpPr>
        <p:spPr/>
        <p:txBody>
          <a:bodyPr>
            <a:normAutofit/>
          </a:bodyPr>
          <a:lstStyle/>
          <a:p>
            <a:r>
              <a:rPr lang="en-US" sz="2400" dirty="0"/>
              <a:t>Part 1: Searching for a Client</a:t>
            </a:r>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39</a:t>
            </a:fld>
            <a:endParaRPr lang="en-US" dirty="0"/>
          </a:p>
        </p:txBody>
      </p:sp>
    </p:spTree>
    <p:extLst>
      <p:ext uri="{BB962C8B-B14F-4D97-AF65-F5344CB8AC3E}">
        <p14:creationId xmlns:p14="http://schemas.microsoft.com/office/powerpoint/2010/main" val="260167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HMIS? </a:t>
            </a:r>
          </a:p>
        </p:txBody>
      </p:sp>
      <p:sp>
        <p:nvSpPr>
          <p:cNvPr id="9" name="Content Placeholder 8"/>
          <p:cNvSpPr>
            <a:spLocks noGrp="1"/>
          </p:cNvSpPr>
          <p:nvPr>
            <p:ph idx="1"/>
          </p:nvPr>
        </p:nvSpPr>
        <p:spPr/>
        <p:txBody>
          <a:bodyPr/>
          <a:lstStyle/>
          <a:p>
            <a:r>
              <a:rPr lang="en-US" dirty="0"/>
              <a:t> Homeless Management Information System</a:t>
            </a:r>
          </a:p>
          <a:p>
            <a:endParaRPr lang="en-US" dirty="0"/>
          </a:p>
          <a:p>
            <a:r>
              <a:rPr lang="en-US" dirty="0"/>
              <a:t>Tool required by funders of homeless services providers</a:t>
            </a:r>
          </a:p>
          <a:p>
            <a:endParaRPr lang="en-US" dirty="0"/>
          </a:p>
          <a:p>
            <a:r>
              <a:rPr lang="en-US" dirty="0"/>
              <a:t>Way to keep track of services, case plans, assessments, and housing for clients</a:t>
            </a:r>
          </a:p>
          <a:p>
            <a:endParaRPr lang="en-US" dirty="0"/>
          </a:p>
          <a:p>
            <a:r>
              <a:rPr lang="en-US" dirty="0"/>
              <a:t>Way for community to learn of system flow and cracks in our homeless response system </a:t>
            </a:r>
          </a:p>
          <a:p>
            <a:endParaRPr lang="en-US" dirty="0"/>
          </a:p>
          <a:p>
            <a:r>
              <a:rPr lang="en-US" dirty="0"/>
              <a:t> This is all thanks to YOU for completing accurate and timely data entry for the clients you serve! </a:t>
            </a:r>
          </a:p>
          <a:p>
            <a:endParaRPr lang="en-US" dirty="0"/>
          </a:p>
          <a:p>
            <a:endParaRPr lang="en-US" dirty="0"/>
          </a:p>
        </p:txBody>
      </p:sp>
      <p:sp>
        <p:nvSpPr>
          <p:cNvPr id="10" name="Text Placeholder 9"/>
          <p:cNvSpPr>
            <a:spLocks noGrp="1"/>
          </p:cNvSpPr>
          <p:nvPr>
            <p:ph type="body" sz="half" idx="2"/>
          </p:nvPr>
        </p:nvSpPr>
        <p:spPr/>
        <p:txBody>
          <a:bodyPr/>
          <a:lstStyle/>
          <a:p>
            <a:endParaRPr lang="en-US" dirty="0"/>
          </a:p>
        </p:txBody>
      </p:sp>
      <p:sp>
        <p:nvSpPr>
          <p:cNvPr id="5" name="Date Placeholder 4"/>
          <p:cNvSpPr>
            <a:spLocks noGrp="1"/>
          </p:cNvSpPr>
          <p:nvPr>
            <p:ph type="dt" sz="half" idx="10"/>
          </p:nvPr>
        </p:nvSpPr>
        <p:spPr/>
        <p:txBody>
          <a:bodyPr/>
          <a:lstStyle/>
          <a:p>
            <a:fld id="{29ACC727-E362-44F1-9C3B-9D3A969ADE9F}"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a:t>
            </a:fld>
            <a:endParaRPr lang="en-US"/>
          </a:p>
        </p:txBody>
      </p:sp>
    </p:spTree>
    <p:extLst>
      <p:ext uri="{BB962C8B-B14F-4D97-AF65-F5344CB8AC3E}">
        <p14:creationId xmlns:p14="http://schemas.microsoft.com/office/powerpoint/2010/main" val="222385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40</a:t>
            </a:fld>
            <a:endParaRPr lang="en-US" dirty="0"/>
          </a:p>
        </p:txBody>
      </p:sp>
      <p:pic>
        <p:nvPicPr>
          <p:cNvPr id="11" name="Picture 10">
            <a:extLst>
              <a:ext uri="{FF2B5EF4-FFF2-40B4-BE49-F238E27FC236}">
                <a16:creationId xmlns:a16="http://schemas.microsoft.com/office/drawing/2014/main" id="{E6383762-A84C-48FB-BEAD-D65B2053EE22}"/>
              </a:ext>
            </a:extLst>
          </p:cNvPr>
          <p:cNvPicPr>
            <a:picLocks noChangeAspect="1"/>
          </p:cNvPicPr>
          <p:nvPr/>
        </p:nvPicPr>
        <p:blipFill>
          <a:blip r:embed="rId3"/>
          <a:stretch>
            <a:fillRect/>
          </a:stretch>
        </p:blipFill>
        <p:spPr>
          <a:xfrm>
            <a:off x="1084751" y="344246"/>
            <a:ext cx="9541906" cy="5873674"/>
          </a:xfrm>
          <a:prstGeom prst="rect">
            <a:avLst/>
          </a:prstGeom>
        </p:spPr>
      </p:pic>
    </p:spTree>
    <p:extLst>
      <p:ext uri="{BB962C8B-B14F-4D97-AF65-F5344CB8AC3E}">
        <p14:creationId xmlns:p14="http://schemas.microsoft.com/office/powerpoint/2010/main" val="704412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client file</a:t>
            </a:r>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41</a:t>
            </a:fld>
            <a:endParaRPr lang="en-US" dirty="0"/>
          </a:p>
        </p:txBody>
      </p:sp>
      <p:sp>
        <p:nvSpPr>
          <p:cNvPr id="9" name="Content Placeholder 8"/>
          <p:cNvSpPr>
            <a:spLocks noGrp="1"/>
          </p:cNvSpPr>
          <p:nvPr>
            <p:ph idx="1"/>
          </p:nvPr>
        </p:nvSpPr>
        <p:spPr>
          <a:xfrm>
            <a:off x="4800600" y="2431472"/>
            <a:ext cx="6492240" cy="3557847"/>
          </a:xfrm>
        </p:spPr>
        <p:txBody>
          <a:bodyPr/>
          <a:lstStyle/>
          <a:p>
            <a:r>
              <a:rPr lang="en-US" dirty="0"/>
              <a:t>If you do not find a client record for the client you are serving, you will need to create a new client record. </a:t>
            </a:r>
          </a:p>
          <a:p>
            <a:endParaRPr lang="en-US" dirty="0"/>
          </a:p>
          <a:p>
            <a:r>
              <a:rPr lang="en-US" dirty="0"/>
              <a:t>This is done from the Search box in ClientPoint. </a:t>
            </a:r>
          </a:p>
          <a:p>
            <a:endParaRPr lang="en-US" dirty="0"/>
          </a:p>
          <a:p>
            <a:pPr marL="0" indent="0">
              <a:buNone/>
            </a:pPr>
            <a:endParaRPr lang="en-US" dirty="0"/>
          </a:p>
        </p:txBody>
      </p:sp>
    </p:spTree>
    <p:extLst>
      <p:ext uri="{BB962C8B-B14F-4D97-AF65-F5344CB8AC3E}">
        <p14:creationId xmlns:p14="http://schemas.microsoft.com/office/powerpoint/2010/main" val="1272044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42</a:t>
            </a:fld>
            <a:endParaRPr lang="en-US" dirty="0"/>
          </a:p>
        </p:txBody>
      </p:sp>
      <p:pic>
        <p:nvPicPr>
          <p:cNvPr id="5" name="Picture 4">
            <a:extLst>
              <a:ext uri="{FF2B5EF4-FFF2-40B4-BE49-F238E27FC236}">
                <a16:creationId xmlns:a16="http://schemas.microsoft.com/office/drawing/2014/main" id="{26BDD942-6089-4542-A00D-73456AA50F81}"/>
              </a:ext>
            </a:extLst>
          </p:cNvPr>
          <p:cNvPicPr>
            <a:picLocks noChangeAspect="1"/>
          </p:cNvPicPr>
          <p:nvPr/>
        </p:nvPicPr>
        <p:blipFill>
          <a:blip r:embed="rId4"/>
          <a:stretch>
            <a:fillRect/>
          </a:stretch>
        </p:blipFill>
        <p:spPr>
          <a:xfrm>
            <a:off x="1314037" y="527125"/>
            <a:ext cx="9389821" cy="5698097"/>
          </a:xfrm>
          <a:prstGeom prst="rect">
            <a:avLst/>
          </a:prstGeom>
        </p:spPr>
      </p:pic>
    </p:spTree>
    <p:extLst>
      <p:ext uri="{BB962C8B-B14F-4D97-AF65-F5344CB8AC3E}">
        <p14:creationId xmlns:p14="http://schemas.microsoft.com/office/powerpoint/2010/main" val="2058072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Entering a Household into your Program</a:t>
            </a:r>
          </a:p>
        </p:txBody>
      </p:sp>
      <p:sp>
        <p:nvSpPr>
          <p:cNvPr id="3" name="Content Placeholder 2"/>
          <p:cNvSpPr>
            <a:spLocks noGrp="1"/>
          </p:cNvSpPr>
          <p:nvPr>
            <p:ph idx="1"/>
          </p:nvPr>
        </p:nvSpPr>
        <p:spPr>
          <a:xfrm>
            <a:off x="4800600" y="2286000"/>
            <a:ext cx="6492240" cy="3703320"/>
          </a:xfrm>
        </p:spPr>
        <p:txBody>
          <a:bodyPr/>
          <a:lstStyle/>
          <a:p>
            <a:r>
              <a:rPr lang="en-US" dirty="0"/>
              <a:t>If there is any missing or incorrect information in the Client Record or Client Demographic sections, click the corresponding Edit Pencil(s) to make the necessary changes. </a:t>
            </a:r>
          </a:p>
          <a:p>
            <a:endParaRPr lang="en-US" dirty="0"/>
          </a:p>
        </p:txBody>
      </p:sp>
      <p:sp>
        <p:nvSpPr>
          <p:cNvPr id="4" name="Text Placeholder 3"/>
          <p:cNvSpPr>
            <a:spLocks noGrp="1"/>
          </p:cNvSpPr>
          <p:nvPr>
            <p:ph type="body" sz="half" idx="2"/>
          </p:nvPr>
        </p:nvSpPr>
        <p:spPr/>
        <p:txBody>
          <a:bodyPr>
            <a:normAutofit/>
          </a:bodyPr>
          <a:lstStyle/>
          <a:p>
            <a:endParaRPr lang="en-US" sz="2400" dirty="0"/>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dirty="0"/>
          </a:p>
        </p:txBody>
      </p:sp>
      <p:sp>
        <p:nvSpPr>
          <p:cNvPr id="6" name="Footer Placeholder 5"/>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43</a:t>
            </a:fld>
            <a:endParaRPr lang="en-US" dirty="0"/>
          </a:p>
        </p:txBody>
      </p:sp>
    </p:spTree>
    <p:extLst>
      <p:ext uri="{BB962C8B-B14F-4D97-AF65-F5344CB8AC3E}">
        <p14:creationId xmlns:p14="http://schemas.microsoft.com/office/powerpoint/2010/main" val="2463833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44</a:t>
            </a:fld>
            <a:endParaRPr lang="en-US" dirty="0"/>
          </a:p>
        </p:txBody>
      </p:sp>
      <p:pic>
        <p:nvPicPr>
          <p:cNvPr id="9" name="Picture 8">
            <a:extLst>
              <a:ext uri="{FF2B5EF4-FFF2-40B4-BE49-F238E27FC236}">
                <a16:creationId xmlns:a16="http://schemas.microsoft.com/office/drawing/2014/main" id="{DDD63F8B-5298-4509-947B-5FC5CE1E7508}"/>
              </a:ext>
            </a:extLst>
          </p:cNvPr>
          <p:cNvPicPr>
            <a:picLocks noChangeAspect="1"/>
          </p:cNvPicPr>
          <p:nvPr/>
        </p:nvPicPr>
        <p:blipFill>
          <a:blip r:embed="rId3"/>
          <a:stretch>
            <a:fillRect/>
          </a:stretch>
        </p:blipFill>
        <p:spPr>
          <a:xfrm>
            <a:off x="828724" y="494852"/>
            <a:ext cx="10022793" cy="5583219"/>
          </a:xfrm>
          <a:prstGeom prst="rect">
            <a:avLst/>
          </a:prstGeom>
        </p:spPr>
      </p:pic>
    </p:spTree>
    <p:extLst>
      <p:ext uri="{BB962C8B-B14F-4D97-AF65-F5344CB8AC3E}">
        <p14:creationId xmlns:p14="http://schemas.microsoft.com/office/powerpoint/2010/main" val="3383216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D72B17-11CA-4DDE-9587-AF34C20F14D9}" type="datetime1">
              <a:rPr lang="en-US" smtClean="0"/>
              <a:t>11/16/2021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45</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Tree>
    <p:extLst>
      <p:ext uri="{BB962C8B-B14F-4D97-AF65-F5344CB8AC3E}">
        <p14:creationId xmlns:p14="http://schemas.microsoft.com/office/powerpoint/2010/main" val="4154005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Entering a Household into your Program</a:t>
            </a:r>
          </a:p>
        </p:txBody>
      </p:sp>
      <p:sp>
        <p:nvSpPr>
          <p:cNvPr id="3" name="Content Placeholder 2"/>
          <p:cNvSpPr>
            <a:spLocks noGrp="1"/>
          </p:cNvSpPr>
          <p:nvPr>
            <p:ph idx="1"/>
          </p:nvPr>
        </p:nvSpPr>
        <p:spPr/>
        <p:txBody>
          <a:bodyPr/>
          <a:lstStyle/>
          <a:p>
            <a:r>
              <a:rPr lang="en-US" dirty="0"/>
              <a:t>To document the client’s participation in the program, you need to create an Entry. </a:t>
            </a:r>
          </a:p>
          <a:p>
            <a:r>
              <a:rPr lang="en-US" dirty="0"/>
              <a:t>Navigate to the Entry/Exit Tab. </a:t>
            </a:r>
          </a:p>
          <a:p>
            <a:endParaRPr lang="en-US" dirty="0"/>
          </a:p>
        </p:txBody>
      </p:sp>
      <p:sp>
        <p:nvSpPr>
          <p:cNvPr id="4" name="Text Placeholder 3"/>
          <p:cNvSpPr>
            <a:spLocks noGrp="1"/>
          </p:cNvSpPr>
          <p:nvPr>
            <p:ph type="body" sz="half" idx="2"/>
          </p:nvPr>
        </p:nvSpPr>
        <p:spPr/>
        <p:txBody>
          <a:bodyPr>
            <a:normAutofit/>
          </a:bodyPr>
          <a:lstStyle/>
          <a:p>
            <a:r>
              <a:rPr lang="en-US" sz="2400" dirty="0"/>
              <a:t>Part 3: Creating an Entry</a:t>
            </a:r>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dirty="0"/>
          </a:p>
        </p:txBody>
      </p:sp>
      <p:sp>
        <p:nvSpPr>
          <p:cNvPr id="6" name="Footer Placeholder 5"/>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46</a:t>
            </a:fld>
            <a:endParaRPr lang="en-US" dirty="0"/>
          </a:p>
        </p:txBody>
      </p:sp>
      <p:pic>
        <p:nvPicPr>
          <p:cNvPr id="8" name="Picture 7">
            <a:extLst>
              <a:ext uri="{FF2B5EF4-FFF2-40B4-BE49-F238E27FC236}">
                <a16:creationId xmlns:a16="http://schemas.microsoft.com/office/drawing/2014/main" id="{C04241C9-50CD-481F-A4B6-F424D80303AE}"/>
              </a:ext>
            </a:extLst>
          </p:cNvPr>
          <p:cNvPicPr>
            <a:picLocks noChangeAspect="1"/>
          </p:cNvPicPr>
          <p:nvPr/>
        </p:nvPicPr>
        <p:blipFill>
          <a:blip r:embed="rId4"/>
          <a:stretch>
            <a:fillRect/>
          </a:stretch>
        </p:blipFill>
        <p:spPr>
          <a:xfrm>
            <a:off x="4421012" y="2520827"/>
            <a:ext cx="7313788" cy="1679185"/>
          </a:xfrm>
          <a:prstGeom prst="rect">
            <a:avLst/>
          </a:prstGeom>
        </p:spPr>
      </p:pic>
    </p:spTree>
    <p:extLst>
      <p:ext uri="{BB962C8B-B14F-4D97-AF65-F5344CB8AC3E}">
        <p14:creationId xmlns:p14="http://schemas.microsoft.com/office/powerpoint/2010/main" val="1188940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126" y="305327"/>
            <a:ext cx="7521879" cy="2562564"/>
          </a:xfrm>
          <a:prstGeom prst="rect">
            <a:avLst/>
          </a:prstGeom>
        </p:spPr>
      </p:pic>
      <p:pic>
        <p:nvPicPr>
          <p:cNvPr id="10" name="Picture 9"/>
          <p:cNvPicPr>
            <a:picLocks noChangeAspect="1"/>
          </p:cNvPicPr>
          <p:nvPr/>
        </p:nvPicPr>
        <p:blipFill>
          <a:blip r:embed="rId4"/>
          <a:stretch>
            <a:fillRect/>
          </a:stretch>
        </p:blipFill>
        <p:spPr>
          <a:xfrm>
            <a:off x="5683827" y="2223654"/>
            <a:ext cx="6238875" cy="4076700"/>
          </a:xfrm>
          <a:prstGeom prst="rect">
            <a:avLst/>
          </a:prstGeom>
        </p:spPr>
      </p:pic>
      <p:sp>
        <p:nvSpPr>
          <p:cNvPr id="2" name="Date Placeholder 1"/>
          <p:cNvSpPr>
            <a:spLocks noGrp="1"/>
          </p:cNvSpPr>
          <p:nvPr>
            <p:ph type="dt" sz="half" idx="10"/>
          </p:nvPr>
        </p:nvSpPr>
        <p:spPr/>
        <p:txBody>
          <a:bodyPr/>
          <a:lstStyle/>
          <a:p>
            <a:fld id="{DBC12477-4E16-4D78-9C3E-8B92D7FF6229}" type="datetime1">
              <a:rPr lang="en-US" smtClean="0"/>
              <a:t>11/16/2021</a:t>
            </a:fld>
            <a:endParaRPr lang="en-US"/>
          </a:p>
        </p:txBody>
      </p:sp>
      <p:sp>
        <p:nvSpPr>
          <p:cNvPr id="3" name="Footer Placeholder 2"/>
          <p:cNvSpPr>
            <a:spLocks noGrp="1"/>
          </p:cNvSpPr>
          <p:nvPr>
            <p:ph type="ftr" sz="quarter" idx="11"/>
          </p:nvPr>
        </p:nvSpPr>
        <p:spPr/>
        <p:txBody>
          <a:bodyPr/>
          <a:lstStyle/>
          <a:p>
            <a:r>
              <a:rPr lang="en-US">
                <a:hlinkClick r:id="rId5">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47</a:t>
            </a:fld>
            <a:endParaRPr lang="en-US"/>
          </a:p>
        </p:txBody>
      </p:sp>
      <p:sp>
        <p:nvSpPr>
          <p:cNvPr id="6" name="Rounded Rectangle 5"/>
          <p:cNvSpPr/>
          <p:nvPr/>
        </p:nvSpPr>
        <p:spPr>
          <a:xfrm>
            <a:off x="176645" y="2223654"/>
            <a:ext cx="1153391" cy="2078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912427" y="4868244"/>
            <a:ext cx="2379519" cy="2182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985164" y="5086453"/>
            <a:ext cx="4987636" cy="3064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746673" y="5933209"/>
            <a:ext cx="1381991" cy="2936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0693" y="3611136"/>
            <a:ext cx="4581832" cy="120032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Click “Add Entry/Exit” </a:t>
            </a:r>
          </a:p>
          <a:p>
            <a:pPr marL="285750" indent="-285750">
              <a:buClr>
                <a:schemeClr val="accent1"/>
              </a:buClr>
              <a:buFont typeface="Arial" panose="020B0604020202020204" pitchFamily="34" charset="0"/>
              <a:buChar char="•"/>
            </a:pPr>
            <a:r>
              <a:rPr lang="en-US" dirty="0"/>
              <a:t>Choose the correct Type</a:t>
            </a:r>
          </a:p>
          <a:p>
            <a:pPr marL="285750" indent="-285750">
              <a:buClr>
                <a:schemeClr val="accent1"/>
              </a:buClr>
              <a:buFont typeface="Arial" panose="020B0604020202020204" pitchFamily="34" charset="0"/>
              <a:buChar char="•"/>
            </a:pPr>
            <a:r>
              <a:rPr lang="en-US" dirty="0"/>
              <a:t>Set the Project Start Date </a:t>
            </a:r>
          </a:p>
          <a:p>
            <a:pPr marL="285750" indent="-285750">
              <a:buClr>
                <a:schemeClr val="accent1"/>
              </a:buClr>
              <a:buFont typeface="Arial" panose="020B0604020202020204" pitchFamily="34" charset="0"/>
              <a:buChar char="•"/>
            </a:pPr>
            <a:r>
              <a:rPr lang="en-US" dirty="0"/>
              <a:t>Click Save &amp; Continue</a:t>
            </a:r>
          </a:p>
        </p:txBody>
      </p:sp>
    </p:spTree>
    <p:extLst>
      <p:ext uri="{BB962C8B-B14F-4D97-AF65-F5344CB8AC3E}">
        <p14:creationId xmlns:p14="http://schemas.microsoft.com/office/powerpoint/2010/main" val="3124716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Entering a Household into your Program</a:t>
            </a:r>
          </a:p>
        </p:txBody>
      </p:sp>
      <p:sp>
        <p:nvSpPr>
          <p:cNvPr id="3" name="Content Placeholder 2"/>
          <p:cNvSpPr>
            <a:spLocks noGrp="1"/>
          </p:cNvSpPr>
          <p:nvPr>
            <p:ph idx="1"/>
          </p:nvPr>
        </p:nvSpPr>
        <p:spPr>
          <a:xfrm>
            <a:off x="4800600" y="1648919"/>
            <a:ext cx="6492240" cy="4197246"/>
          </a:xfrm>
        </p:spPr>
        <p:txBody>
          <a:bodyPr>
            <a:normAutofit/>
          </a:bodyPr>
          <a:lstStyle/>
          <a:p>
            <a:r>
              <a:rPr lang="en-US" dirty="0"/>
              <a:t>The Entry Assessment captures the universal data elements required by the Federal Partners and DC CoC as well as any program specific data elements required for your agency’s funding source. </a:t>
            </a:r>
          </a:p>
          <a:p>
            <a:r>
              <a:rPr lang="en-US" dirty="0"/>
              <a:t>Street Outreach, Emergency Shelters, and Safe Havens have a different set of assessments than all other project types. This is due to the way HUD captures Previous Living Situation information. </a:t>
            </a:r>
          </a:p>
          <a:p>
            <a:r>
              <a:rPr lang="en-US" dirty="0">
                <a:solidFill>
                  <a:schemeClr val="tx1"/>
                </a:solidFill>
              </a:rPr>
              <a:t>Most programs (Non SO, ES, or SH) have the </a:t>
            </a:r>
            <a:r>
              <a:rPr lang="en-US" b="1" dirty="0"/>
              <a:t>DC Adults and Families Entry for HP TH PH SSO 2021 </a:t>
            </a:r>
            <a:r>
              <a:rPr lang="en-US" dirty="0"/>
              <a:t>assessment. This is the required assessment for all HUD CoC, TCP, and DHS funded programs. </a:t>
            </a:r>
          </a:p>
          <a:p>
            <a:endParaRPr lang="en-US" dirty="0"/>
          </a:p>
          <a:p>
            <a:endParaRPr lang="en-US" b="1" dirty="0"/>
          </a:p>
          <a:p>
            <a:endParaRPr lang="en-US" dirty="0"/>
          </a:p>
        </p:txBody>
      </p:sp>
      <p:sp>
        <p:nvSpPr>
          <p:cNvPr id="4" name="Text Placeholder 3"/>
          <p:cNvSpPr>
            <a:spLocks noGrp="1"/>
          </p:cNvSpPr>
          <p:nvPr>
            <p:ph type="body" sz="half" idx="2"/>
          </p:nvPr>
        </p:nvSpPr>
        <p:spPr/>
        <p:txBody>
          <a:bodyPr>
            <a:normAutofit/>
          </a:bodyPr>
          <a:lstStyle/>
          <a:p>
            <a:r>
              <a:rPr lang="en-US" sz="2400" dirty="0"/>
              <a:t>Part 4: The Entry Assessment</a:t>
            </a:r>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dirty="0"/>
          </a:p>
        </p:txBody>
      </p:sp>
      <p:sp>
        <p:nvSpPr>
          <p:cNvPr id="6" name="Footer Placeholder 5"/>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48</a:t>
            </a:fld>
            <a:endParaRPr lang="en-US" dirty="0"/>
          </a:p>
        </p:txBody>
      </p:sp>
    </p:spTree>
    <p:extLst>
      <p:ext uri="{BB962C8B-B14F-4D97-AF65-F5344CB8AC3E}">
        <p14:creationId xmlns:p14="http://schemas.microsoft.com/office/powerpoint/2010/main" val="1136051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49</a:t>
            </a:fld>
            <a:endParaRPr lang="en-US" dirty="0"/>
          </a:p>
        </p:txBody>
      </p:sp>
      <p:pic>
        <p:nvPicPr>
          <p:cNvPr id="6" name="Picture 5">
            <a:extLst>
              <a:ext uri="{FF2B5EF4-FFF2-40B4-BE49-F238E27FC236}">
                <a16:creationId xmlns:a16="http://schemas.microsoft.com/office/drawing/2014/main" id="{0DF5902C-D1AD-40DF-9461-EC655B7A56ED}"/>
              </a:ext>
            </a:extLst>
          </p:cNvPr>
          <p:cNvPicPr>
            <a:picLocks noChangeAspect="1"/>
          </p:cNvPicPr>
          <p:nvPr/>
        </p:nvPicPr>
        <p:blipFill>
          <a:blip r:embed="rId4"/>
          <a:stretch>
            <a:fillRect/>
          </a:stretch>
        </p:blipFill>
        <p:spPr>
          <a:xfrm>
            <a:off x="1445839" y="365760"/>
            <a:ext cx="8524615" cy="5615492"/>
          </a:xfrm>
          <a:prstGeom prst="rect">
            <a:avLst/>
          </a:prstGeom>
        </p:spPr>
      </p:pic>
    </p:spTree>
    <p:extLst>
      <p:ext uri="{BB962C8B-B14F-4D97-AF65-F5344CB8AC3E}">
        <p14:creationId xmlns:p14="http://schemas.microsoft.com/office/powerpoint/2010/main" val="4234310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ServicePoint – DC’s HMIS Software</a:t>
            </a:r>
          </a:p>
        </p:txBody>
      </p:sp>
      <p:sp>
        <p:nvSpPr>
          <p:cNvPr id="2" name="Date Placeholder 1"/>
          <p:cNvSpPr>
            <a:spLocks noGrp="1"/>
          </p:cNvSpPr>
          <p:nvPr>
            <p:ph type="dt" sz="half" idx="10"/>
          </p:nvPr>
        </p:nvSpPr>
        <p:spPr/>
        <p:txBody>
          <a:bodyPr/>
          <a:lstStyle/>
          <a:p>
            <a:fld id="{DBC12477-4E16-4D78-9C3E-8B92D7FF6229}" type="datetime1">
              <a:rPr lang="en-US" smtClean="0"/>
              <a:t>11/16/2021</a:t>
            </a:fld>
            <a:endParaRPr lang="en-US"/>
          </a:p>
        </p:txBody>
      </p:sp>
      <p:sp>
        <p:nvSpPr>
          <p:cNvPr id="3" name="Footer Placeholder 2"/>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5</a:t>
            </a:fld>
            <a:endParaRPr lang="en-US"/>
          </a:p>
        </p:txBody>
      </p:sp>
      <p:pic>
        <p:nvPicPr>
          <p:cNvPr id="6" name="Picture 5"/>
          <p:cNvPicPr>
            <a:picLocks noChangeAspect="1"/>
          </p:cNvPicPr>
          <p:nvPr/>
        </p:nvPicPr>
        <p:blipFill>
          <a:blip r:embed="rId3"/>
          <a:stretch>
            <a:fillRect/>
          </a:stretch>
        </p:blipFill>
        <p:spPr>
          <a:xfrm>
            <a:off x="4150312" y="1967836"/>
            <a:ext cx="3365284" cy="4261473"/>
          </a:xfrm>
          <a:prstGeom prst="rect">
            <a:avLst/>
          </a:prstGeom>
        </p:spPr>
      </p:pic>
    </p:spTree>
    <p:extLst>
      <p:ext uri="{BB962C8B-B14F-4D97-AF65-F5344CB8AC3E}">
        <p14:creationId xmlns:p14="http://schemas.microsoft.com/office/powerpoint/2010/main" val="493543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1EC9DA-155C-4CE4-989E-CA1C336F80E9}"/>
              </a:ext>
            </a:extLst>
          </p:cNvPr>
          <p:cNvSpPr>
            <a:spLocks noGrp="1"/>
          </p:cNvSpPr>
          <p:nvPr>
            <p:ph type="title"/>
          </p:nvPr>
        </p:nvSpPr>
        <p:spPr/>
        <p:txBody>
          <a:bodyPr/>
          <a:lstStyle/>
          <a:p>
            <a:r>
              <a:rPr lang="en-US" dirty="0"/>
              <a:t>Health Information</a:t>
            </a:r>
          </a:p>
        </p:txBody>
      </p:sp>
      <p:sp>
        <p:nvSpPr>
          <p:cNvPr id="2" name="Date Placeholder 1">
            <a:extLst>
              <a:ext uri="{FF2B5EF4-FFF2-40B4-BE49-F238E27FC236}">
                <a16:creationId xmlns:a16="http://schemas.microsoft.com/office/drawing/2014/main" id="{77F6532B-FC66-4BE2-8A11-7AB783ABC026}"/>
              </a:ext>
            </a:extLst>
          </p:cNvPr>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a:extLst>
              <a:ext uri="{FF2B5EF4-FFF2-40B4-BE49-F238E27FC236}">
                <a16:creationId xmlns:a16="http://schemas.microsoft.com/office/drawing/2014/main" id="{E71E2E39-F118-4D0D-9CC0-B74973420886}"/>
              </a:ext>
            </a:extLst>
          </p:cNvPr>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0A78971E-EE29-4E1B-B3F4-0357032DD1C0}"/>
              </a:ext>
            </a:extLst>
          </p:cNvPr>
          <p:cNvSpPr>
            <a:spLocks noGrp="1"/>
          </p:cNvSpPr>
          <p:nvPr>
            <p:ph type="sldNum" sz="quarter" idx="12"/>
          </p:nvPr>
        </p:nvSpPr>
        <p:spPr/>
        <p:txBody>
          <a:bodyPr/>
          <a:lstStyle/>
          <a:p>
            <a:fld id="{2D3E5E9E-24F7-472D-9BEB-6666E7887FA8}" type="slidenum">
              <a:rPr lang="en-US" smtClean="0"/>
              <a:t>50</a:t>
            </a:fld>
            <a:endParaRPr lang="en-US" dirty="0"/>
          </a:p>
        </p:txBody>
      </p:sp>
      <p:pic>
        <p:nvPicPr>
          <p:cNvPr id="5" name="Picture 4">
            <a:extLst>
              <a:ext uri="{FF2B5EF4-FFF2-40B4-BE49-F238E27FC236}">
                <a16:creationId xmlns:a16="http://schemas.microsoft.com/office/drawing/2014/main" id="{DA20E686-6FDB-421E-836E-EC3562BD9095}"/>
              </a:ext>
            </a:extLst>
          </p:cNvPr>
          <p:cNvPicPr>
            <a:picLocks noChangeAspect="1"/>
          </p:cNvPicPr>
          <p:nvPr/>
        </p:nvPicPr>
        <p:blipFill>
          <a:blip r:embed="rId4"/>
          <a:stretch>
            <a:fillRect/>
          </a:stretch>
        </p:blipFill>
        <p:spPr>
          <a:xfrm>
            <a:off x="1579227" y="2093159"/>
            <a:ext cx="8977243" cy="3614570"/>
          </a:xfrm>
          <a:prstGeom prst="rect">
            <a:avLst/>
          </a:prstGeom>
        </p:spPr>
      </p:pic>
    </p:spTree>
    <p:extLst>
      <p:ext uri="{BB962C8B-B14F-4D97-AF65-F5344CB8AC3E}">
        <p14:creationId xmlns:p14="http://schemas.microsoft.com/office/powerpoint/2010/main" val="3896671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814C2D-EE2E-4097-B3EC-DCCDFFE757C2}"/>
              </a:ext>
            </a:extLst>
          </p:cNvPr>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a:extLst>
              <a:ext uri="{FF2B5EF4-FFF2-40B4-BE49-F238E27FC236}">
                <a16:creationId xmlns:a16="http://schemas.microsoft.com/office/drawing/2014/main" id="{5E55B2F5-DD8C-45A5-88F1-2B9D837CA439}"/>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1C55F197-35F2-4B2E-9678-A08BA3E7BCB5}"/>
              </a:ext>
            </a:extLst>
          </p:cNvPr>
          <p:cNvSpPr>
            <a:spLocks noGrp="1"/>
          </p:cNvSpPr>
          <p:nvPr>
            <p:ph type="sldNum" sz="quarter" idx="12"/>
          </p:nvPr>
        </p:nvSpPr>
        <p:spPr/>
        <p:txBody>
          <a:bodyPr/>
          <a:lstStyle/>
          <a:p>
            <a:fld id="{2D3E5E9E-24F7-472D-9BEB-6666E7887FA8}" type="slidenum">
              <a:rPr lang="en-US" smtClean="0"/>
              <a:t>51</a:t>
            </a:fld>
            <a:endParaRPr lang="en-US" dirty="0"/>
          </a:p>
        </p:txBody>
      </p:sp>
      <p:sp>
        <p:nvSpPr>
          <p:cNvPr id="7" name="Rectangle 6">
            <a:extLst>
              <a:ext uri="{FF2B5EF4-FFF2-40B4-BE49-F238E27FC236}">
                <a16:creationId xmlns:a16="http://schemas.microsoft.com/office/drawing/2014/main" id="{32F27EE6-6FCD-4533-BA21-CFFA980B2446}"/>
              </a:ext>
            </a:extLst>
          </p:cNvPr>
          <p:cNvSpPr/>
          <p:nvPr/>
        </p:nvSpPr>
        <p:spPr>
          <a:xfrm>
            <a:off x="778238" y="2613302"/>
            <a:ext cx="4202553" cy="2308324"/>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dirty="0"/>
              <a:t>Begin by setting all incomplete values to “No” </a:t>
            </a:r>
          </a:p>
          <a:p>
            <a:pPr marL="285750" indent="-285750">
              <a:buClr>
                <a:schemeClr val="accent1"/>
              </a:buClr>
              <a:buFont typeface="Arial" panose="020B0604020202020204" pitchFamily="34" charset="0"/>
              <a:buChar char="•"/>
            </a:pPr>
            <a:r>
              <a:rPr lang="en-US" dirty="0"/>
              <a:t>For each Disability, add the disability type, determination, duration, and start date. </a:t>
            </a:r>
          </a:p>
          <a:p>
            <a:pPr marL="285750" indent="-285750">
              <a:buClr>
                <a:schemeClr val="accent1"/>
              </a:buClr>
              <a:buFont typeface="Arial" panose="020B0604020202020204" pitchFamily="34" charset="0"/>
              <a:buChar char="•"/>
            </a:pPr>
            <a:r>
              <a:rPr lang="en-US" dirty="0"/>
              <a:t>Once all Disabilities have been recorded via the HUD Verification, click “Save &amp; Exit” </a:t>
            </a:r>
          </a:p>
        </p:txBody>
      </p:sp>
      <p:pic>
        <p:nvPicPr>
          <p:cNvPr id="9" name="Picture 8">
            <a:extLst>
              <a:ext uri="{FF2B5EF4-FFF2-40B4-BE49-F238E27FC236}">
                <a16:creationId xmlns:a16="http://schemas.microsoft.com/office/drawing/2014/main" id="{754FE04D-FF9A-41A4-B28A-41B262CBA23E}"/>
              </a:ext>
            </a:extLst>
          </p:cNvPr>
          <p:cNvPicPr>
            <a:picLocks noChangeAspect="1"/>
          </p:cNvPicPr>
          <p:nvPr/>
        </p:nvPicPr>
        <p:blipFill>
          <a:blip r:embed="rId3"/>
          <a:stretch>
            <a:fillRect/>
          </a:stretch>
        </p:blipFill>
        <p:spPr>
          <a:xfrm>
            <a:off x="0" y="33089"/>
            <a:ext cx="9337638" cy="1801169"/>
          </a:xfrm>
          <a:prstGeom prst="rect">
            <a:avLst/>
          </a:prstGeom>
        </p:spPr>
      </p:pic>
      <p:pic>
        <p:nvPicPr>
          <p:cNvPr id="6" name="Picture 5">
            <a:extLst>
              <a:ext uri="{FF2B5EF4-FFF2-40B4-BE49-F238E27FC236}">
                <a16:creationId xmlns:a16="http://schemas.microsoft.com/office/drawing/2014/main" id="{BC19FC11-49B0-45D0-A735-6E68D42D8A7C}"/>
              </a:ext>
            </a:extLst>
          </p:cNvPr>
          <p:cNvPicPr>
            <a:picLocks noChangeAspect="1"/>
          </p:cNvPicPr>
          <p:nvPr/>
        </p:nvPicPr>
        <p:blipFill>
          <a:blip r:embed="rId4"/>
          <a:stretch>
            <a:fillRect/>
          </a:stretch>
        </p:blipFill>
        <p:spPr>
          <a:xfrm>
            <a:off x="5208382" y="1516826"/>
            <a:ext cx="6601214" cy="4690337"/>
          </a:xfrm>
          <a:prstGeom prst="rect">
            <a:avLst/>
          </a:prstGeom>
        </p:spPr>
      </p:pic>
      <p:sp>
        <p:nvSpPr>
          <p:cNvPr id="8" name="Down Arrow 11">
            <a:extLst>
              <a:ext uri="{FF2B5EF4-FFF2-40B4-BE49-F238E27FC236}">
                <a16:creationId xmlns:a16="http://schemas.microsoft.com/office/drawing/2014/main" id="{DD793A78-F42D-47B7-9454-4AE14EA4CA8C}"/>
              </a:ext>
            </a:extLst>
          </p:cNvPr>
          <p:cNvSpPr/>
          <p:nvPr/>
        </p:nvSpPr>
        <p:spPr>
          <a:xfrm>
            <a:off x="8747589" y="771366"/>
            <a:ext cx="374895" cy="993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7520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814C2D-EE2E-4097-B3EC-DCCDFFE757C2}"/>
              </a:ext>
            </a:extLst>
          </p:cNvPr>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a:extLst>
              <a:ext uri="{FF2B5EF4-FFF2-40B4-BE49-F238E27FC236}">
                <a16:creationId xmlns:a16="http://schemas.microsoft.com/office/drawing/2014/main" id="{5E55B2F5-DD8C-45A5-88F1-2B9D837CA439}"/>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1C55F197-35F2-4B2E-9678-A08BA3E7BCB5}"/>
              </a:ext>
            </a:extLst>
          </p:cNvPr>
          <p:cNvSpPr>
            <a:spLocks noGrp="1"/>
          </p:cNvSpPr>
          <p:nvPr>
            <p:ph type="sldNum" sz="quarter" idx="12"/>
          </p:nvPr>
        </p:nvSpPr>
        <p:spPr/>
        <p:txBody>
          <a:bodyPr/>
          <a:lstStyle/>
          <a:p>
            <a:fld id="{2D3E5E9E-24F7-472D-9BEB-6666E7887FA8}" type="slidenum">
              <a:rPr lang="en-US" smtClean="0"/>
              <a:t>52</a:t>
            </a:fld>
            <a:endParaRPr lang="en-US" dirty="0"/>
          </a:p>
        </p:txBody>
      </p:sp>
      <p:pic>
        <p:nvPicPr>
          <p:cNvPr id="5" name="Picture 4">
            <a:extLst>
              <a:ext uri="{FF2B5EF4-FFF2-40B4-BE49-F238E27FC236}">
                <a16:creationId xmlns:a16="http://schemas.microsoft.com/office/drawing/2014/main" id="{D5BF61E2-BE5A-460E-99D6-DF7426ED3797}"/>
              </a:ext>
            </a:extLst>
          </p:cNvPr>
          <p:cNvPicPr>
            <a:picLocks noChangeAspect="1"/>
          </p:cNvPicPr>
          <p:nvPr/>
        </p:nvPicPr>
        <p:blipFill>
          <a:blip r:embed="rId3"/>
          <a:stretch>
            <a:fillRect/>
          </a:stretch>
        </p:blipFill>
        <p:spPr>
          <a:xfrm>
            <a:off x="206502" y="225910"/>
            <a:ext cx="8867408" cy="1710465"/>
          </a:xfrm>
          <a:prstGeom prst="rect">
            <a:avLst/>
          </a:prstGeom>
        </p:spPr>
      </p:pic>
      <p:sp>
        <p:nvSpPr>
          <p:cNvPr id="7" name="Rectangle 6">
            <a:extLst>
              <a:ext uri="{FF2B5EF4-FFF2-40B4-BE49-F238E27FC236}">
                <a16:creationId xmlns:a16="http://schemas.microsoft.com/office/drawing/2014/main" id="{32F27EE6-6FCD-4533-BA21-CFFA980B2446}"/>
              </a:ext>
            </a:extLst>
          </p:cNvPr>
          <p:cNvSpPr/>
          <p:nvPr/>
        </p:nvSpPr>
        <p:spPr>
          <a:xfrm>
            <a:off x="778238" y="2613302"/>
            <a:ext cx="4202553" cy="1754326"/>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dirty="0"/>
              <a:t>For each Disability, add the disability type, determination, duration, and start date. </a:t>
            </a:r>
          </a:p>
          <a:p>
            <a:pPr marL="285750" indent="-285750">
              <a:buClr>
                <a:schemeClr val="accent1"/>
              </a:buClr>
              <a:buFont typeface="Arial" panose="020B0604020202020204" pitchFamily="34" charset="0"/>
              <a:buChar char="•"/>
            </a:pPr>
            <a:r>
              <a:rPr lang="en-US" dirty="0"/>
              <a:t>Once all Disabilities have been recorded via the HUD Verification, click “Save &amp; Exit” </a:t>
            </a:r>
          </a:p>
        </p:txBody>
      </p:sp>
      <p:sp>
        <p:nvSpPr>
          <p:cNvPr id="8" name="Down Arrow 11">
            <a:extLst>
              <a:ext uri="{FF2B5EF4-FFF2-40B4-BE49-F238E27FC236}">
                <a16:creationId xmlns:a16="http://schemas.microsoft.com/office/drawing/2014/main" id="{DD793A78-F42D-47B7-9454-4AE14EA4CA8C}"/>
              </a:ext>
            </a:extLst>
          </p:cNvPr>
          <p:cNvSpPr/>
          <p:nvPr/>
        </p:nvSpPr>
        <p:spPr>
          <a:xfrm>
            <a:off x="8508990" y="918067"/>
            <a:ext cx="312282" cy="84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D14177D-BDB8-4F86-A029-681D1E05E69D}"/>
              </a:ext>
            </a:extLst>
          </p:cNvPr>
          <p:cNvPicPr>
            <a:picLocks noChangeAspect="1"/>
          </p:cNvPicPr>
          <p:nvPr/>
        </p:nvPicPr>
        <p:blipFill>
          <a:blip r:embed="rId4"/>
          <a:stretch>
            <a:fillRect/>
          </a:stretch>
        </p:blipFill>
        <p:spPr>
          <a:xfrm>
            <a:off x="5248769" y="1764255"/>
            <a:ext cx="6310514" cy="4554957"/>
          </a:xfrm>
          <a:prstGeom prst="rect">
            <a:avLst/>
          </a:prstGeom>
        </p:spPr>
      </p:pic>
    </p:spTree>
    <p:extLst>
      <p:ext uri="{BB962C8B-B14F-4D97-AF65-F5344CB8AC3E}">
        <p14:creationId xmlns:p14="http://schemas.microsoft.com/office/powerpoint/2010/main" val="2937247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58EC3-9F23-465F-919A-A5263AEB99F2}"/>
              </a:ext>
            </a:extLst>
          </p:cNvPr>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a:extLst>
              <a:ext uri="{FF2B5EF4-FFF2-40B4-BE49-F238E27FC236}">
                <a16:creationId xmlns:a16="http://schemas.microsoft.com/office/drawing/2014/main" id="{5ED459CF-1352-4A7E-BD8B-8C128BAA29B3}"/>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9C814CE9-BC71-4944-A7DB-58AEA1FFE7D8}"/>
              </a:ext>
            </a:extLst>
          </p:cNvPr>
          <p:cNvSpPr>
            <a:spLocks noGrp="1"/>
          </p:cNvSpPr>
          <p:nvPr>
            <p:ph type="sldNum" sz="quarter" idx="12"/>
          </p:nvPr>
        </p:nvSpPr>
        <p:spPr/>
        <p:txBody>
          <a:bodyPr/>
          <a:lstStyle/>
          <a:p>
            <a:fld id="{2D3E5E9E-24F7-472D-9BEB-6666E7887FA8}" type="slidenum">
              <a:rPr lang="en-US" smtClean="0"/>
              <a:t>53</a:t>
            </a:fld>
            <a:endParaRPr lang="en-US" dirty="0"/>
          </a:p>
        </p:txBody>
      </p:sp>
      <p:sp>
        <p:nvSpPr>
          <p:cNvPr id="5" name="Rectangle 4">
            <a:extLst>
              <a:ext uri="{FF2B5EF4-FFF2-40B4-BE49-F238E27FC236}">
                <a16:creationId xmlns:a16="http://schemas.microsoft.com/office/drawing/2014/main" id="{EA51DF79-3502-4C80-AF3A-E4C5F15153FB}"/>
              </a:ext>
            </a:extLst>
          </p:cNvPr>
          <p:cNvSpPr/>
          <p:nvPr/>
        </p:nvSpPr>
        <p:spPr>
          <a:xfrm>
            <a:off x="390861" y="2136338"/>
            <a:ext cx="3654014" cy="2585323"/>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dirty="0"/>
              <a:t>Begin by setting all incomplete values to “No” </a:t>
            </a:r>
          </a:p>
          <a:p>
            <a:pPr marL="285750" indent="-285750">
              <a:buClr>
                <a:schemeClr val="accent1"/>
              </a:buClr>
              <a:buFont typeface="Arial" panose="020B0604020202020204" pitchFamily="34" charset="0"/>
              <a:buChar char="•"/>
            </a:pPr>
            <a:r>
              <a:rPr lang="en-US" dirty="0"/>
              <a:t>For each source of Non-Cash Benefits, add the Non-Cash Benefit source, receiving benefit = “Yes”, and start date</a:t>
            </a:r>
          </a:p>
          <a:p>
            <a:pPr marL="285750" indent="-285750">
              <a:buClr>
                <a:schemeClr val="accent1"/>
              </a:buClr>
              <a:buFont typeface="Arial" panose="020B0604020202020204" pitchFamily="34" charset="0"/>
              <a:buChar char="•"/>
            </a:pPr>
            <a:r>
              <a:rPr lang="en-US" dirty="0"/>
              <a:t>Once all Non-Cash sources have been recorded via the HUD Verification, click “Save &amp; Exit” </a:t>
            </a:r>
          </a:p>
        </p:txBody>
      </p:sp>
      <p:pic>
        <p:nvPicPr>
          <p:cNvPr id="6" name="Picture 5">
            <a:extLst>
              <a:ext uri="{FF2B5EF4-FFF2-40B4-BE49-F238E27FC236}">
                <a16:creationId xmlns:a16="http://schemas.microsoft.com/office/drawing/2014/main" id="{3E435700-0F43-4527-82DE-29FFD0EA9C5B}"/>
              </a:ext>
            </a:extLst>
          </p:cNvPr>
          <p:cNvPicPr>
            <a:picLocks noChangeAspect="1"/>
          </p:cNvPicPr>
          <p:nvPr/>
        </p:nvPicPr>
        <p:blipFill>
          <a:blip r:embed="rId3"/>
          <a:stretch>
            <a:fillRect/>
          </a:stretch>
        </p:blipFill>
        <p:spPr>
          <a:xfrm>
            <a:off x="155836" y="154935"/>
            <a:ext cx="9665896" cy="1579331"/>
          </a:xfrm>
          <a:prstGeom prst="rect">
            <a:avLst/>
          </a:prstGeom>
        </p:spPr>
      </p:pic>
      <p:pic>
        <p:nvPicPr>
          <p:cNvPr id="8" name="Picture 7">
            <a:extLst>
              <a:ext uri="{FF2B5EF4-FFF2-40B4-BE49-F238E27FC236}">
                <a16:creationId xmlns:a16="http://schemas.microsoft.com/office/drawing/2014/main" id="{0F0A7CFC-95C4-464F-8C53-06835E43D914}"/>
              </a:ext>
            </a:extLst>
          </p:cNvPr>
          <p:cNvPicPr>
            <a:picLocks noChangeAspect="1"/>
          </p:cNvPicPr>
          <p:nvPr/>
        </p:nvPicPr>
        <p:blipFill>
          <a:blip r:embed="rId4"/>
          <a:stretch>
            <a:fillRect/>
          </a:stretch>
        </p:blipFill>
        <p:spPr>
          <a:xfrm>
            <a:off x="4508433" y="1634305"/>
            <a:ext cx="6704050" cy="4709807"/>
          </a:xfrm>
          <a:prstGeom prst="rect">
            <a:avLst/>
          </a:prstGeom>
        </p:spPr>
      </p:pic>
      <p:sp>
        <p:nvSpPr>
          <p:cNvPr id="7" name="Down Arrow 12">
            <a:extLst>
              <a:ext uri="{FF2B5EF4-FFF2-40B4-BE49-F238E27FC236}">
                <a16:creationId xmlns:a16="http://schemas.microsoft.com/office/drawing/2014/main" id="{77980326-55B2-412E-8A73-27974EFAF449}"/>
              </a:ext>
            </a:extLst>
          </p:cNvPr>
          <p:cNvSpPr/>
          <p:nvPr/>
        </p:nvSpPr>
        <p:spPr>
          <a:xfrm>
            <a:off x="9096395" y="1042268"/>
            <a:ext cx="361950" cy="904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2675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A182B-6B03-4D40-A5D3-7FFFD2AF657C}"/>
              </a:ext>
            </a:extLst>
          </p:cNvPr>
          <p:cNvSpPr>
            <a:spLocks noGrp="1"/>
          </p:cNvSpPr>
          <p:nvPr>
            <p:ph type="title"/>
          </p:nvPr>
        </p:nvSpPr>
        <p:spPr>
          <a:xfrm>
            <a:off x="909550" y="62111"/>
            <a:ext cx="10107583" cy="1108088"/>
          </a:xfrm>
        </p:spPr>
        <p:txBody>
          <a:bodyPr>
            <a:normAutofit fontScale="90000"/>
          </a:bodyPr>
          <a:lstStyle/>
          <a:p>
            <a:r>
              <a:rPr lang="en-US" dirty="0"/>
              <a:t>Questions for Adults and Heads of Household</a:t>
            </a:r>
          </a:p>
        </p:txBody>
      </p:sp>
      <p:sp>
        <p:nvSpPr>
          <p:cNvPr id="2" name="Date Placeholder 1">
            <a:extLst>
              <a:ext uri="{FF2B5EF4-FFF2-40B4-BE49-F238E27FC236}">
                <a16:creationId xmlns:a16="http://schemas.microsoft.com/office/drawing/2014/main" id="{287A166C-3E17-4377-B49F-1B49514B1446}"/>
              </a:ext>
            </a:extLst>
          </p:cNvPr>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a:extLst>
              <a:ext uri="{FF2B5EF4-FFF2-40B4-BE49-F238E27FC236}">
                <a16:creationId xmlns:a16="http://schemas.microsoft.com/office/drawing/2014/main" id="{85DF94E2-6EC1-4F3C-8791-B58B004147BF}"/>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A011966A-39E9-4645-AE79-34E48147D939}"/>
              </a:ext>
            </a:extLst>
          </p:cNvPr>
          <p:cNvSpPr>
            <a:spLocks noGrp="1"/>
          </p:cNvSpPr>
          <p:nvPr>
            <p:ph type="sldNum" sz="quarter" idx="12"/>
          </p:nvPr>
        </p:nvSpPr>
        <p:spPr/>
        <p:txBody>
          <a:bodyPr/>
          <a:lstStyle/>
          <a:p>
            <a:fld id="{2D3E5E9E-24F7-472D-9BEB-6666E7887FA8}" type="slidenum">
              <a:rPr lang="en-US" smtClean="0"/>
              <a:t>54</a:t>
            </a:fld>
            <a:endParaRPr lang="en-US" dirty="0"/>
          </a:p>
        </p:txBody>
      </p:sp>
      <p:pic>
        <p:nvPicPr>
          <p:cNvPr id="5" name="Picture 4">
            <a:extLst>
              <a:ext uri="{FF2B5EF4-FFF2-40B4-BE49-F238E27FC236}">
                <a16:creationId xmlns:a16="http://schemas.microsoft.com/office/drawing/2014/main" id="{01C048EC-3636-4A93-BEDD-FE204F33484B}"/>
              </a:ext>
            </a:extLst>
          </p:cNvPr>
          <p:cNvPicPr>
            <a:picLocks noChangeAspect="1"/>
          </p:cNvPicPr>
          <p:nvPr/>
        </p:nvPicPr>
        <p:blipFill>
          <a:blip r:embed="rId3"/>
          <a:stretch>
            <a:fillRect/>
          </a:stretch>
        </p:blipFill>
        <p:spPr>
          <a:xfrm>
            <a:off x="909551" y="1170199"/>
            <a:ext cx="10372898" cy="5062578"/>
          </a:xfrm>
          <a:prstGeom prst="rect">
            <a:avLst/>
          </a:prstGeom>
        </p:spPr>
      </p:pic>
    </p:spTree>
    <p:extLst>
      <p:ext uri="{BB962C8B-B14F-4D97-AF65-F5344CB8AC3E}">
        <p14:creationId xmlns:p14="http://schemas.microsoft.com/office/powerpoint/2010/main" val="2888658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392F2C-6D4D-483C-9160-EE21DB2FE7B9}"/>
              </a:ext>
            </a:extLst>
          </p:cNvPr>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a:extLst>
              <a:ext uri="{FF2B5EF4-FFF2-40B4-BE49-F238E27FC236}">
                <a16:creationId xmlns:a16="http://schemas.microsoft.com/office/drawing/2014/main" id="{E59F4EF0-5B42-41AB-802E-E749652DDA87}"/>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9D982346-81F5-449B-ACB1-473A1136B98B}"/>
              </a:ext>
            </a:extLst>
          </p:cNvPr>
          <p:cNvSpPr>
            <a:spLocks noGrp="1"/>
          </p:cNvSpPr>
          <p:nvPr>
            <p:ph type="sldNum" sz="quarter" idx="12"/>
          </p:nvPr>
        </p:nvSpPr>
        <p:spPr/>
        <p:txBody>
          <a:bodyPr/>
          <a:lstStyle/>
          <a:p>
            <a:fld id="{2D3E5E9E-24F7-472D-9BEB-6666E7887FA8}" type="slidenum">
              <a:rPr lang="en-US" smtClean="0"/>
              <a:t>55</a:t>
            </a:fld>
            <a:endParaRPr lang="en-US" dirty="0"/>
          </a:p>
        </p:txBody>
      </p:sp>
      <p:pic>
        <p:nvPicPr>
          <p:cNvPr id="5" name="Picture 4">
            <a:extLst>
              <a:ext uri="{FF2B5EF4-FFF2-40B4-BE49-F238E27FC236}">
                <a16:creationId xmlns:a16="http://schemas.microsoft.com/office/drawing/2014/main" id="{E0C0A203-DC40-4E05-947F-465D6DF3A848}"/>
              </a:ext>
            </a:extLst>
          </p:cNvPr>
          <p:cNvPicPr>
            <a:picLocks noChangeAspect="1"/>
          </p:cNvPicPr>
          <p:nvPr/>
        </p:nvPicPr>
        <p:blipFill>
          <a:blip r:embed="rId3"/>
          <a:stretch>
            <a:fillRect/>
          </a:stretch>
        </p:blipFill>
        <p:spPr>
          <a:xfrm>
            <a:off x="313459" y="2811888"/>
            <a:ext cx="7210463" cy="1234224"/>
          </a:xfrm>
          <a:prstGeom prst="rect">
            <a:avLst/>
          </a:prstGeom>
        </p:spPr>
      </p:pic>
      <p:sp>
        <p:nvSpPr>
          <p:cNvPr id="6" name="TextBox 5">
            <a:extLst>
              <a:ext uri="{FF2B5EF4-FFF2-40B4-BE49-F238E27FC236}">
                <a16:creationId xmlns:a16="http://schemas.microsoft.com/office/drawing/2014/main" id="{65DB96FA-5EAC-442B-A772-C69E8A626DCD}"/>
              </a:ext>
            </a:extLst>
          </p:cNvPr>
          <p:cNvSpPr txBox="1"/>
          <p:nvPr/>
        </p:nvSpPr>
        <p:spPr>
          <a:xfrm>
            <a:off x="6977270" y="2037764"/>
            <a:ext cx="4235213" cy="286232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 Permanent Housing programs include:</a:t>
            </a:r>
          </a:p>
          <a:p>
            <a:pPr marL="742950" lvl="1" indent="-285750">
              <a:buClr>
                <a:schemeClr val="accent1"/>
              </a:buClr>
              <a:buFont typeface="Courier New" panose="02070309020205020404" pitchFamily="49" charset="0"/>
              <a:buChar char="o"/>
            </a:pPr>
            <a:r>
              <a:rPr lang="en-US" dirty="0"/>
              <a:t>Rapid Rehousing (including FRSP)</a:t>
            </a:r>
          </a:p>
          <a:p>
            <a:pPr marL="742950" lvl="1" indent="-285750">
              <a:buClr>
                <a:schemeClr val="accent1"/>
              </a:buClr>
              <a:buFont typeface="Courier New" panose="02070309020205020404" pitchFamily="49" charset="0"/>
              <a:buChar char="o"/>
            </a:pPr>
            <a:r>
              <a:rPr lang="en-US" dirty="0"/>
              <a:t>Permanent Supportive Housing</a:t>
            </a:r>
          </a:p>
          <a:p>
            <a:pPr marL="742950" lvl="1" indent="-285750">
              <a:buClr>
                <a:schemeClr val="accent1"/>
              </a:buClr>
              <a:buFont typeface="Courier New" panose="02070309020205020404" pitchFamily="49" charset="0"/>
              <a:buChar char="o"/>
            </a:pPr>
            <a:r>
              <a:rPr lang="en-US" dirty="0"/>
              <a:t>Other Permanent Housing</a:t>
            </a:r>
          </a:p>
          <a:p>
            <a:pPr marL="742950" lvl="1"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All Housing move-in dates need to be added fresh for your program. </a:t>
            </a:r>
          </a:p>
          <a:p>
            <a:pPr marL="285750" indent="-285750">
              <a:buClr>
                <a:schemeClr val="accent1"/>
              </a:buClr>
              <a:buFont typeface="Arial" panose="020B0604020202020204" pitchFamily="34" charset="0"/>
              <a:buChar char="•"/>
            </a:pPr>
            <a:r>
              <a:rPr lang="en-US" dirty="0"/>
              <a:t> If you see a date here, remove it by clicking the Blue Circle. </a:t>
            </a:r>
          </a:p>
          <a:p>
            <a:endParaRPr lang="en-US" dirty="0"/>
          </a:p>
        </p:txBody>
      </p:sp>
    </p:spTree>
    <p:extLst>
      <p:ext uri="{BB962C8B-B14F-4D97-AF65-F5344CB8AC3E}">
        <p14:creationId xmlns:p14="http://schemas.microsoft.com/office/powerpoint/2010/main" val="3200748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B5FD4A-33A5-41A8-BE5E-B28EE6FFE338}"/>
              </a:ext>
            </a:extLst>
          </p:cNvPr>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a:extLst>
              <a:ext uri="{FF2B5EF4-FFF2-40B4-BE49-F238E27FC236}">
                <a16:creationId xmlns:a16="http://schemas.microsoft.com/office/drawing/2014/main" id="{8E53B3DF-A3C2-417A-B271-5E202119FCE9}"/>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13503C78-EFC4-427C-A999-4BD8C2624F0B}"/>
              </a:ext>
            </a:extLst>
          </p:cNvPr>
          <p:cNvSpPr>
            <a:spLocks noGrp="1"/>
          </p:cNvSpPr>
          <p:nvPr>
            <p:ph type="sldNum" sz="quarter" idx="12"/>
          </p:nvPr>
        </p:nvSpPr>
        <p:spPr/>
        <p:txBody>
          <a:bodyPr/>
          <a:lstStyle/>
          <a:p>
            <a:fld id="{2D3E5E9E-24F7-472D-9BEB-6666E7887FA8}" type="slidenum">
              <a:rPr lang="en-US" smtClean="0"/>
              <a:t>56</a:t>
            </a:fld>
            <a:endParaRPr lang="en-US" dirty="0"/>
          </a:p>
        </p:txBody>
      </p:sp>
      <p:pic>
        <p:nvPicPr>
          <p:cNvPr id="5" name="Picture 4">
            <a:extLst>
              <a:ext uri="{FF2B5EF4-FFF2-40B4-BE49-F238E27FC236}">
                <a16:creationId xmlns:a16="http://schemas.microsoft.com/office/drawing/2014/main" id="{3624EC12-6B0B-487D-875B-062B34070D7C}"/>
              </a:ext>
            </a:extLst>
          </p:cNvPr>
          <p:cNvPicPr>
            <a:picLocks noChangeAspect="1"/>
          </p:cNvPicPr>
          <p:nvPr/>
        </p:nvPicPr>
        <p:blipFill>
          <a:blip r:embed="rId3"/>
          <a:stretch>
            <a:fillRect/>
          </a:stretch>
        </p:blipFill>
        <p:spPr>
          <a:xfrm>
            <a:off x="1346565" y="1387764"/>
            <a:ext cx="9498869" cy="3509818"/>
          </a:xfrm>
          <a:prstGeom prst="rect">
            <a:avLst/>
          </a:prstGeom>
        </p:spPr>
      </p:pic>
    </p:spTree>
    <p:extLst>
      <p:ext uri="{BB962C8B-B14F-4D97-AF65-F5344CB8AC3E}">
        <p14:creationId xmlns:p14="http://schemas.microsoft.com/office/powerpoint/2010/main" val="3397579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45473" y="220761"/>
            <a:ext cx="7757260" cy="1387277"/>
          </a:xfrm>
          <a:prstGeom prst="rect">
            <a:avLst/>
          </a:prstGeom>
        </p:spPr>
      </p:pic>
      <p:sp>
        <p:nvSpPr>
          <p:cNvPr id="2" name="Date Placeholder 1"/>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57</a:t>
            </a:fld>
            <a:endParaRPr lang="en-US" dirty="0"/>
          </a:p>
        </p:txBody>
      </p:sp>
      <p:sp>
        <p:nvSpPr>
          <p:cNvPr id="7" name="Rounded Rectangle 6"/>
          <p:cNvSpPr/>
          <p:nvPr/>
        </p:nvSpPr>
        <p:spPr>
          <a:xfrm>
            <a:off x="6546272" y="455338"/>
            <a:ext cx="1356461" cy="365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5400000">
            <a:off x="7105394" y="907646"/>
            <a:ext cx="628533" cy="232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5413664" y="1373458"/>
            <a:ext cx="6441064" cy="4957765"/>
          </a:xfrm>
          <a:prstGeom prst="rect">
            <a:avLst/>
          </a:prstGeom>
        </p:spPr>
      </p:pic>
      <p:sp>
        <p:nvSpPr>
          <p:cNvPr id="11" name="Rounded Rectangle 10"/>
          <p:cNvSpPr/>
          <p:nvPr/>
        </p:nvSpPr>
        <p:spPr>
          <a:xfrm>
            <a:off x="5829300" y="2171700"/>
            <a:ext cx="3325091"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10110355" y="6026727"/>
            <a:ext cx="976745" cy="3044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29936" y="2698178"/>
            <a:ext cx="4208318"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Begin by setting all incomplete values to “No” </a:t>
            </a:r>
          </a:p>
          <a:p>
            <a:pPr marL="285750" indent="-285750">
              <a:buClr>
                <a:schemeClr val="accent1"/>
              </a:buClr>
              <a:buFont typeface="Arial" panose="020B0604020202020204" pitchFamily="34" charset="0"/>
              <a:buChar char="•"/>
            </a:pPr>
            <a:r>
              <a:rPr lang="en-US" dirty="0"/>
              <a:t>For each source of income, add the income source, receiving income source = Yes, monthly amount and start date. </a:t>
            </a:r>
          </a:p>
          <a:p>
            <a:pPr marL="285750" indent="-285750">
              <a:buClr>
                <a:schemeClr val="accent1"/>
              </a:buClr>
              <a:buFont typeface="Arial" panose="020B0604020202020204" pitchFamily="34" charset="0"/>
              <a:buChar char="•"/>
            </a:pPr>
            <a:r>
              <a:rPr lang="en-US" dirty="0"/>
              <a:t>Once all income sources have been recorded via the HUD Verification, click “Save &amp; Exit” </a:t>
            </a:r>
          </a:p>
        </p:txBody>
      </p:sp>
      <p:sp>
        <p:nvSpPr>
          <p:cNvPr id="14" name="Rounded Rectangle 13"/>
          <p:cNvSpPr/>
          <p:nvPr/>
        </p:nvSpPr>
        <p:spPr>
          <a:xfrm>
            <a:off x="145473" y="220761"/>
            <a:ext cx="4166754" cy="2345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8956964" y="3709555"/>
            <a:ext cx="363681" cy="1427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9543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45473" y="220761"/>
            <a:ext cx="7757260" cy="1387277"/>
          </a:xfrm>
          <a:prstGeom prst="rect">
            <a:avLst/>
          </a:prstGeom>
        </p:spPr>
      </p:pic>
      <p:sp>
        <p:nvSpPr>
          <p:cNvPr id="2" name="Date Placeholder 1"/>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58</a:t>
            </a:fld>
            <a:endParaRPr lang="en-US" dirty="0"/>
          </a:p>
        </p:txBody>
      </p:sp>
      <p:sp>
        <p:nvSpPr>
          <p:cNvPr id="7" name="Rounded Rectangle 6"/>
          <p:cNvSpPr/>
          <p:nvPr/>
        </p:nvSpPr>
        <p:spPr>
          <a:xfrm>
            <a:off x="6546272" y="455338"/>
            <a:ext cx="1356461" cy="365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5400000">
            <a:off x="7105394" y="907646"/>
            <a:ext cx="628533" cy="232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5413664" y="1373458"/>
            <a:ext cx="6441064" cy="4957765"/>
          </a:xfrm>
          <a:prstGeom prst="rect">
            <a:avLst/>
          </a:prstGeom>
        </p:spPr>
      </p:pic>
      <p:sp>
        <p:nvSpPr>
          <p:cNvPr id="11" name="Rounded Rectangle 10"/>
          <p:cNvSpPr/>
          <p:nvPr/>
        </p:nvSpPr>
        <p:spPr>
          <a:xfrm>
            <a:off x="5829300" y="2171700"/>
            <a:ext cx="3325091"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10110355" y="6026727"/>
            <a:ext cx="976745" cy="3044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19559" y="2682966"/>
            <a:ext cx="4208318"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Begin by setting all incomplete values to “No” </a:t>
            </a:r>
          </a:p>
          <a:p>
            <a:pPr marL="285750" indent="-285750">
              <a:buClr>
                <a:schemeClr val="accent1"/>
              </a:buClr>
              <a:buFont typeface="Arial" panose="020B0604020202020204" pitchFamily="34" charset="0"/>
              <a:buChar char="•"/>
            </a:pPr>
            <a:r>
              <a:rPr lang="en-US" dirty="0"/>
              <a:t>For each source of income, add the income source, receiving income source = Yes, monthly amount and start date. </a:t>
            </a:r>
          </a:p>
          <a:p>
            <a:pPr marL="285750" indent="-285750">
              <a:buClr>
                <a:schemeClr val="accent1"/>
              </a:buClr>
              <a:buFont typeface="Arial" panose="020B0604020202020204" pitchFamily="34" charset="0"/>
              <a:buChar char="•"/>
            </a:pPr>
            <a:r>
              <a:rPr lang="en-US" dirty="0"/>
              <a:t>Once all income sources have been recorded via the HUD Verification, click “Save &amp; Exit” </a:t>
            </a:r>
          </a:p>
        </p:txBody>
      </p:sp>
      <p:pic>
        <p:nvPicPr>
          <p:cNvPr id="5" name="Picture 4"/>
          <p:cNvPicPr>
            <a:picLocks noChangeAspect="1"/>
          </p:cNvPicPr>
          <p:nvPr/>
        </p:nvPicPr>
        <p:blipFill>
          <a:blip r:embed="rId5"/>
          <a:stretch>
            <a:fillRect/>
          </a:stretch>
        </p:blipFill>
        <p:spPr>
          <a:xfrm>
            <a:off x="5413664" y="1341223"/>
            <a:ext cx="6430673" cy="4991811"/>
          </a:xfrm>
          <a:prstGeom prst="rect">
            <a:avLst/>
          </a:prstGeom>
        </p:spPr>
      </p:pic>
      <p:sp>
        <p:nvSpPr>
          <p:cNvPr id="6" name="Rounded Rectangle 5"/>
          <p:cNvSpPr/>
          <p:nvPr/>
        </p:nvSpPr>
        <p:spPr>
          <a:xfrm>
            <a:off x="6743700" y="2992582"/>
            <a:ext cx="3252355" cy="4883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8801100" y="3738990"/>
            <a:ext cx="966355" cy="2303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72736" y="220760"/>
            <a:ext cx="4187537" cy="3091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8135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59</a:t>
            </a:fld>
            <a:endParaRPr lang="en-US" dirty="0"/>
          </a:p>
        </p:txBody>
      </p:sp>
      <p:pic>
        <p:nvPicPr>
          <p:cNvPr id="5" name="Picture 4"/>
          <p:cNvPicPr>
            <a:picLocks noChangeAspect="1"/>
          </p:cNvPicPr>
          <p:nvPr/>
        </p:nvPicPr>
        <p:blipFill>
          <a:blip r:embed="rId3"/>
          <a:stretch>
            <a:fillRect/>
          </a:stretch>
        </p:blipFill>
        <p:spPr>
          <a:xfrm>
            <a:off x="0" y="77498"/>
            <a:ext cx="9163050" cy="1133475"/>
          </a:xfrm>
          <a:prstGeom prst="rect">
            <a:avLst/>
          </a:prstGeom>
        </p:spPr>
      </p:pic>
      <p:pic>
        <p:nvPicPr>
          <p:cNvPr id="6" name="Picture 5"/>
          <p:cNvPicPr>
            <a:picLocks noChangeAspect="1"/>
          </p:cNvPicPr>
          <p:nvPr/>
        </p:nvPicPr>
        <p:blipFill>
          <a:blip r:embed="rId4"/>
          <a:stretch>
            <a:fillRect/>
          </a:stretch>
        </p:blipFill>
        <p:spPr>
          <a:xfrm>
            <a:off x="4407477" y="1414462"/>
            <a:ext cx="7658100" cy="4257675"/>
          </a:xfrm>
          <a:prstGeom prst="rect">
            <a:avLst/>
          </a:prstGeom>
        </p:spPr>
      </p:pic>
      <p:sp>
        <p:nvSpPr>
          <p:cNvPr id="7" name="Rounded Rectangle 6"/>
          <p:cNvSpPr/>
          <p:nvPr/>
        </p:nvSpPr>
        <p:spPr>
          <a:xfrm>
            <a:off x="7471064" y="384464"/>
            <a:ext cx="1691986" cy="2597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5112327" y="2431473"/>
            <a:ext cx="3688773" cy="831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8634845" y="3927764"/>
            <a:ext cx="528205" cy="34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9900458" y="5351318"/>
            <a:ext cx="1312025" cy="3208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311727" y="77498"/>
            <a:ext cx="4675909" cy="3069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21277" y="2112138"/>
            <a:ext cx="3886200" cy="286232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Begin by setting all incomplete values to “No” </a:t>
            </a:r>
          </a:p>
          <a:p>
            <a:pPr marL="285750" indent="-285750">
              <a:buClr>
                <a:schemeClr val="accent1"/>
              </a:buClr>
              <a:buFont typeface="Arial" panose="020B0604020202020204" pitchFamily="34" charset="0"/>
              <a:buChar char="•"/>
            </a:pPr>
            <a:r>
              <a:rPr lang="en-US" dirty="0"/>
              <a:t>For each source of Non-Cash Benefits, add the Non-Cash Benefit source, receiving benefit = “Yes”, and start date</a:t>
            </a:r>
          </a:p>
          <a:p>
            <a:pPr marL="285750" indent="-285750">
              <a:buClr>
                <a:schemeClr val="accent1"/>
              </a:buClr>
              <a:buFont typeface="Arial" panose="020B0604020202020204" pitchFamily="34" charset="0"/>
              <a:buChar char="•"/>
            </a:pPr>
            <a:r>
              <a:rPr lang="en-US" dirty="0"/>
              <a:t>Once all Non-Cash sources have been recorded via the HUD Verification, click “Save &amp; Exit” </a:t>
            </a:r>
          </a:p>
          <a:p>
            <a:endParaRPr lang="en-US" dirty="0"/>
          </a:p>
        </p:txBody>
      </p:sp>
      <p:sp>
        <p:nvSpPr>
          <p:cNvPr id="13" name="Down Arrow 12"/>
          <p:cNvSpPr/>
          <p:nvPr/>
        </p:nvSpPr>
        <p:spPr>
          <a:xfrm>
            <a:off x="8536997" y="644235"/>
            <a:ext cx="361950" cy="904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662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See What?</a:t>
            </a:r>
          </a:p>
        </p:txBody>
      </p:sp>
      <p:sp>
        <p:nvSpPr>
          <p:cNvPr id="3" name="Content Placeholder 2"/>
          <p:cNvSpPr>
            <a:spLocks noGrp="1"/>
          </p:cNvSpPr>
          <p:nvPr>
            <p:ph idx="1"/>
          </p:nvPr>
        </p:nvSpPr>
        <p:spPr>
          <a:xfrm>
            <a:off x="4492487" y="731520"/>
            <a:ext cx="6492240" cy="5257800"/>
          </a:xfrm>
        </p:spPr>
        <p:txBody>
          <a:bodyPr/>
          <a:lstStyle/>
          <a:p>
            <a:r>
              <a:rPr lang="en-US" dirty="0"/>
              <a:t>The database contains hundreds of thousand client files, each with dozens of project stays, services, and case notes. </a:t>
            </a:r>
          </a:p>
          <a:p>
            <a:endParaRPr lang="en-US" dirty="0"/>
          </a:p>
          <a:p>
            <a:r>
              <a:rPr lang="en-US" dirty="0"/>
              <a:t>Having a visibility structure is important to ensure client information is protected, while also ensuring agencies and programs are able to work together to help clients. </a:t>
            </a:r>
          </a:p>
          <a:p>
            <a:endParaRPr lang="en-US" dirty="0"/>
          </a:p>
          <a:p>
            <a:r>
              <a:rPr lang="en-US" dirty="0"/>
              <a:t>Client choice to share their program level information is at the heart of our visibility structure. </a:t>
            </a:r>
          </a:p>
        </p:txBody>
      </p:sp>
      <p:sp>
        <p:nvSpPr>
          <p:cNvPr id="4" name="Text Placeholder 3"/>
          <p:cNvSpPr>
            <a:spLocks noGrp="1"/>
          </p:cNvSpPr>
          <p:nvPr>
            <p:ph type="body" sz="half" idx="2"/>
          </p:nvPr>
        </p:nvSpPr>
        <p:spPr/>
        <p:txBody>
          <a:bodyPr/>
          <a:lstStyle/>
          <a:p>
            <a:r>
              <a:rPr lang="en-US" dirty="0"/>
              <a:t>Visibility and Data Security</a:t>
            </a:r>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6</a:t>
            </a:fld>
            <a:endParaRPr lang="en-US" dirty="0"/>
          </a:p>
        </p:txBody>
      </p:sp>
    </p:spTree>
    <p:extLst>
      <p:ext uri="{BB962C8B-B14F-4D97-AF65-F5344CB8AC3E}">
        <p14:creationId xmlns:p14="http://schemas.microsoft.com/office/powerpoint/2010/main" val="1419158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4C47B6-2C56-42B2-AA0E-CA00DE2BE296}"/>
              </a:ext>
            </a:extLst>
          </p:cNvPr>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a:extLst>
              <a:ext uri="{FF2B5EF4-FFF2-40B4-BE49-F238E27FC236}">
                <a16:creationId xmlns:a16="http://schemas.microsoft.com/office/drawing/2014/main" id="{95D76DC3-3EF0-4D9F-8A77-C0296C6EC233}"/>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9A40FB13-579F-476C-B4F7-00D80DD67C1B}"/>
              </a:ext>
            </a:extLst>
          </p:cNvPr>
          <p:cNvSpPr>
            <a:spLocks noGrp="1"/>
          </p:cNvSpPr>
          <p:nvPr>
            <p:ph type="sldNum" sz="quarter" idx="12"/>
          </p:nvPr>
        </p:nvSpPr>
        <p:spPr/>
        <p:txBody>
          <a:bodyPr/>
          <a:lstStyle/>
          <a:p>
            <a:fld id="{2D3E5E9E-24F7-472D-9BEB-6666E7887FA8}" type="slidenum">
              <a:rPr lang="en-US" smtClean="0"/>
              <a:t>60</a:t>
            </a:fld>
            <a:endParaRPr lang="en-US" dirty="0"/>
          </a:p>
        </p:txBody>
      </p:sp>
      <p:pic>
        <p:nvPicPr>
          <p:cNvPr id="5" name="Picture 4">
            <a:extLst>
              <a:ext uri="{FF2B5EF4-FFF2-40B4-BE49-F238E27FC236}">
                <a16:creationId xmlns:a16="http://schemas.microsoft.com/office/drawing/2014/main" id="{9C879DDE-AE3C-4533-BA54-5FE46410488C}"/>
              </a:ext>
            </a:extLst>
          </p:cNvPr>
          <p:cNvPicPr>
            <a:picLocks noChangeAspect="1"/>
          </p:cNvPicPr>
          <p:nvPr/>
        </p:nvPicPr>
        <p:blipFill>
          <a:blip r:embed="rId3"/>
          <a:stretch>
            <a:fillRect/>
          </a:stretch>
        </p:blipFill>
        <p:spPr>
          <a:xfrm>
            <a:off x="346941" y="2303624"/>
            <a:ext cx="7285323" cy="1714194"/>
          </a:xfrm>
          <a:prstGeom prst="rect">
            <a:avLst/>
          </a:prstGeom>
        </p:spPr>
      </p:pic>
      <p:sp>
        <p:nvSpPr>
          <p:cNvPr id="6" name="TextBox 5">
            <a:extLst>
              <a:ext uri="{FF2B5EF4-FFF2-40B4-BE49-F238E27FC236}">
                <a16:creationId xmlns:a16="http://schemas.microsoft.com/office/drawing/2014/main" id="{17BD1F19-A031-4C1D-9190-018F6AF6478C}"/>
              </a:ext>
            </a:extLst>
          </p:cNvPr>
          <p:cNvSpPr txBox="1"/>
          <p:nvPr/>
        </p:nvSpPr>
        <p:spPr>
          <a:xfrm>
            <a:off x="6937513" y="1470991"/>
            <a:ext cx="4354483" cy="2031325"/>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 Currently in school – </a:t>
            </a:r>
          </a:p>
          <a:p>
            <a:pPr marL="742950" lvl="1" indent="-285750">
              <a:buClr>
                <a:schemeClr val="accent1"/>
              </a:buClr>
              <a:buFont typeface="Courier New" panose="02070309020205020404" pitchFamily="49" charset="0"/>
              <a:buChar char="o"/>
            </a:pPr>
            <a:r>
              <a:rPr lang="en-US" dirty="0"/>
              <a:t>Includes all forms of school</a:t>
            </a:r>
          </a:p>
          <a:p>
            <a:pPr marL="742950" lvl="1"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 Vocational Training</a:t>
            </a:r>
          </a:p>
          <a:p>
            <a:pPr marL="742950" lvl="1" indent="-285750">
              <a:buClr>
                <a:schemeClr val="accent1"/>
              </a:buClr>
              <a:buFont typeface="Courier New" panose="02070309020205020404" pitchFamily="49" charset="0"/>
              <a:buChar char="o"/>
            </a:pPr>
            <a:endParaRPr lang="en-US" dirty="0"/>
          </a:p>
          <a:p>
            <a:pPr marL="285750" indent="-285750">
              <a:buClr>
                <a:schemeClr val="accent1"/>
              </a:buClr>
              <a:buFont typeface="Arial" panose="020B0604020202020204" pitchFamily="34" charset="0"/>
              <a:buChar char="•"/>
            </a:pPr>
            <a:r>
              <a:rPr lang="en-US" dirty="0"/>
              <a:t> Last Grade Completed </a:t>
            </a:r>
          </a:p>
          <a:p>
            <a:pPr marL="742950" lvl="1" indent="-285750">
              <a:buClr>
                <a:schemeClr val="accent1"/>
              </a:buClr>
              <a:buFont typeface="Courier New" panose="02070309020205020404" pitchFamily="49" charset="0"/>
              <a:buChar char="o"/>
            </a:pPr>
            <a:endParaRPr lang="en-US" dirty="0"/>
          </a:p>
        </p:txBody>
      </p:sp>
    </p:spTree>
    <p:extLst>
      <p:ext uri="{BB962C8B-B14F-4D97-AF65-F5344CB8AC3E}">
        <p14:creationId xmlns:p14="http://schemas.microsoft.com/office/powerpoint/2010/main" val="31659070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4C47B6-2C56-42B2-AA0E-CA00DE2BE296}"/>
              </a:ext>
            </a:extLst>
          </p:cNvPr>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a:extLst>
              <a:ext uri="{FF2B5EF4-FFF2-40B4-BE49-F238E27FC236}">
                <a16:creationId xmlns:a16="http://schemas.microsoft.com/office/drawing/2014/main" id="{95D76DC3-3EF0-4D9F-8A77-C0296C6EC233}"/>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9A40FB13-579F-476C-B4F7-00D80DD67C1B}"/>
              </a:ext>
            </a:extLst>
          </p:cNvPr>
          <p:cNvSpPr>
            <a:spLocks noGrp="1"/>
          </p:cNvSpPr>
          <p:nvPr>
            <p:ph type="sldNum" sz="quarter" idx="12"/>
          </p:nvPr>
        </p:nvSpPr>
        <p:spPr/>
        <p:txBody>
          <a:bodyPr/>
          <a:lstStyle/>
          <a:p>
            <a:fld id="{2D3E5E9E-24F7-472D-9BEB-6666E7887FA8}" type="slidenum">
              <a:rPr lang="en-US" smtClean="0"/>
              <a:t>61</a:t>
            </a:fld>
            <a:endParaRPr lang="en-US" dirty="0"/>
          </a:p>
        </p:txBody>
      </p:sp>
      <p:pic>
        <p:nvPicPr>
          <p:cNvPr id="5" name="Picture 4">
            <a:extLst>
              <a:ext uri="{FF2B5EF4-FFF2-40B4-BE49-F238E27FC236}">
                <a16:creationId xmlns:a16="http://schemas.microsoft.com/office/drawing/2014/main" id="{12BADE3A-308C-4B36-8BA0-B3881DAA8193}"/>
              </a:ext>
            </a:extLst>
          </p:cNvPr>
          <p:cNvPicPr>
            <a:picLocks noChangeAspect="1"/>
          </p:cNvPicPr>
          <p:nvPr/>
        </p:nvPicPr>
        <p:blipFill>
          <a:blip r:embed="rId3"/>
          <a:stretch>
            <a:fillRect/>
          </a:stretch>
        </p:blipFill>
        <p:spPr>
          <a:xfrm>
            <a:off x="62888" y="110836"/>
            <a:ext cx="7783488" cy="1508552"/>
          </a:xfrm>
          <a:prstGeom prst="rect">
            <a:avLst/>
          </a:prstGeom>
        </p:spPr>
      </p:pic>
      <p:pic>
        <p:nvPicPr>
          <p:cNvPr id="6" name="Picture 5">
            <a:extLst>
              <a:ext uri="{FF2B5EF4-FFF2-40B4-BE49-F238E27FC236}">
                <a16:creationId xmlns:a16="http://schemas.microsoft.com/office/drawing/2014/main" id="{61FFDA9C-8C12-48C2-A61F-1D6023EA0D55}"/>
              </a:ext>
            </a:extLst>
          </p:cNvPr>
          <p:cNvPicPr>
            <a:picLocks noChangeAspect="1"/>
          </p:cNvPicPr>
          <p:nvPr/>
        </p:nvPicPr>
        <p:blipFill>
          <a:blip r:embed="rId4"/>
          <a:stretch>
            <a:fillRect/>
          </a:stretch>
        </p:blipFill>
        <p:spPr>
          <a:xfrm>
            <a:off x="5149754" y="1256921"/>
            <a:ext cx="6220209" cy="4972327"/>
          </a:xfrm>
          <a:prstGeom prst="rect">
            <a:avLst/>
          </a:prstGeom>
        </p:spPr>
      </p:pic>
      <p:sp>
        <p:nvSpPr>
          <p:cNvPr id="7" name="Rectangle 6">
            <a:extLst>
              <a:ext uri="{FF2B5EF4-FFF2-40B4-BE49-F238E27FC236}">
                <a16:creationId xmlns:a16="http://schemas.microsoft.com/office/drawing/2014/main" id="{5BF2841F-AA31-41F1-83F3-D1B0CA670678}"/>
              </a:ext>
            </a:extLst>
          </p:cNvPr>
          <p:cNvSpPr/>
          <p:nvPr/>
        </p:nvSpPr>
        <p:spPr>
          <a:xfrm>
            <a:off x="490670" y="2339401"/>
            <a:ext cx="3647220" cy="2031325"/>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dirty="0"/>
              <a:t>Anyone for whom you answer ‘yes’ to the question </a:t>
            </a:r>
            <a:r>
              <a:rPr lang="en-US" b="1" u="sng" dirty="0"/>
              <a:t>U.S. Military Veteran</a:t>
            </a:r>
            <a:r>
              <a:rPr lang="en-US" dirty="0"/>
              <a:t>, you must also complete the Veteran Information sub-assessment.</a:t>
            </a:r>
          </a:p>
          <a:p>
            <a:pPr marL="285750" indent="-285750">
              <a:buClr>
                <a:schemeClr val="accent1"/>
              </a:buClr>
              <a:buFont typeface="Arial" panose="020B0604020202020204" pitchFamily="34" charset="0"/>
              <a:buChar char="•"/>
            </a:pPr>
            <a:r>
              <a:rPr lang="en-US" dirty="0"/>
              <a:t>Make sure to confirm or deny each of the different war eras. </a:t>
            </a:r>
          </a:p>
        </p:txBody>
      </p:sp>
    </p:spTree>
    <p:extLst>
      <p:ext uri="{BB962C8B-B14F-4D97-AF65-F5344CB8AC3E}">
        <p14:creationId xmlns:p14="http://schemas.microsoft.com/office/powerpoint/2010/main" val="3342220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5BCE47-7CA1-4D32-A736-646F748FC5DB}"/>
              </a:ext>
            </a:extLst>
          </p:cNvPr>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a:extLst>
              <a:ext uri="{FF2B5EF4-FFF2-40B4-BE49-F238E27FC236}">
                <a16:creationId xmlns:a16="http://schemas.microsoft.com/office/drawing/2014/main" id="{4E646EAF-DCC7-45F1-A5D4-A33C2C0FDE26}"/>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F07102AF-215D-4320-92A4-31B333FAACC3}"/>
              </a:ext>
            </a:extLst>
          </p:cNvPr>
          <p:cNvSpPr>
            <a:spLocks noGrp="1"/>
          </p:cNvSpPr>
          <p:nvPr>
            <p:ph type="sldNum" sz="quarter" idx="12"/>
          </p:nvPr>
        </p:nvSpPr>
        <p:spPr/>
        <p:txBody>
          <a:bodyPr/>
          <a:lstStyle/>
          <a:p>
            <a:fld id="{2D3E5E9E-24F7-472D-9BEB-6666E7887FA8}" type="slidenum">
              <a:rPr lang="en-US" smtClean="0"/>
              <a:t>62</a:t>
            </a:fld>
            <a:endParaRPr lang="en-US" dirty="0"/>
          </a:p>
        </p:txBody>
      </p:sp>
      <p:sp>
        <p:nvSpPr>
          <p:cNvPr id="8" name="Title 7">
            <a:extLst>
              <a:ext uri="{FF2B5EF4-FFF2-40B4-BE49-F238E27FC236}">
                <a16:creationId xmlns:a16="http://schemas.microsoft.com/office/drawing/2014/main" id="{730AE1FE-B250-4217-9724-B17AFEEB4217}"/>
              </a:ext>
            </a:extLst>
          </p:cNvPr>
          <p:cNvSpPr>
            <a:spLocks noGrp="1"/>
          </p:cNvSpPr>
          <p:nvPr>
            <p:ph type="title" idx="4294967295"/>
          </p:nvPr>
        </p:nvSpPr>
        <p:spPr>
          <a:xfrm>
            <a:off x="768627" y="243450"/>
            <a:ext cx="10058400" cy="904875"/>
          </a:xfrm>
        </p:spPr>
        <p:txBody>
          <a:bodyPr/>
          <a:lstStyle/>
          <a:p>
            <a:r>
              <a:rPr lang="en-US" dirty="0"/>
              <a:t>Client Information Continued</a:t>
            </a:r>
          </a:p>
        </p:txBody>
      </p:sp>
      <p:pic>
        <p:nvPicPr>
          <p:cNvPr id="6" name="Picture 5">
            <a:extLst>
              <a:ext uri="{FF2B5EF4-FFF2-40B4-BE49-F238E27FC236}">
                <a16:creationId xmlns:a16="http://schemas.microsoft.com/office/drawing/2014/main" id="{28AEFF60-3280-45EA-B304-03C4F0813AF1}"/>
              </a:ext>
            </a:extLst>
          </p:cNvPr>
          <p:cNvPicPr>
            <a:picLocks noChangeAspect="1"/>
          </p:cNvPicPr>
          <p:nvPr/>
        </p:nvPicPr>
        <p:blipFill>
          <a:blip r:embed="rId3"/>
          <a:stretch>
            <a:fillRect/>
          </a:stretch>
        </p:blipFill>
        <p:spPr>
          <a:xfrm>
            <a:off x="768627" y="1148325"/>
            <a:ext cx="5640344" cy="4778364"/>
          </a:xfrm>
          <a:prstGeom prst="rect">
            <a:avLst/>
          </a:prstGeom>
        </p:spPr>
      </p:pic>
      <p:sp>
        <p:nvSpPr>
          <p:cNvPr id="10" name="TextBox 9">
            <a:extLst>
              <a:ext uri="{FF2B5EF4-FFF2-40B4-BE49-F238E27FC236}">
                <a16:creationId xmlns:a16="http://schemas.microsoft.com/office/drawing/2014/main" id="{C4BEEF57-2A75-4174-85FB-C29EE5E32226}"/>
              </a:ext>
            </a:extLst>
          </p:cNvPr>
          <p:cNvSpPr txBox="1"/>
          <p:nvPr/>
        </p:nvSpPr>
        <p:spPr>
          <a:xfrm>
            <a:off x="7742583" y="1908313"/>
            <a:ext cx="2733260" cy="369332"/>
          </a:xfrm>
          <a:prstGeom prst="rect">
            <a:avLst/>
          </a:prstGeom>
          <a:noFill/>
        </p:spPr>
        <p:txBody>
          <a:bodyPr wrap="square" rtlCol="0">
            <a:spAutoFit/>
          </a:bodyPr>
          <a:lstStyle/>
          <a:p>
            <a:pPr marL="285750" indent="-285750">
              <a:buFont typeface="Arial" panose="020B0604020202020204" pitchFamily="34" charset="0"/>
              <a:buChar char="•"/>
            </a:pPr>
            <a:r>
              <a:rPr lang="en-US" dirty="0"/>
              <a:t> </a:t>
            </a:r>
          </a:p>
        </p:txBody>
      </p:sp>
    </p:spTree>
    <p:extLst>
      <p:ext uri="{BB962C8B-B14F-4D97-AF65-F5344CB8AC3E}">
        <p14:creationId xmlns:p14="http://schemas.microsoft.com/office/powerpoint/2010/main" val="378069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30DC6E-CA09-407D-BEB1-22307FE58DD4}"/>
              </a:ext>
            </a:extLst>
          </p:cNvPr>
          <p:cNvSpPr>
            <a:spLocks noGrp="1"/>
          </p:cNvSpPr>
          <p:nvPr>
            <p:ph type="title"/>
          </p:nvPr>
        </p:nvSpPr>
        <p:spPr/>
        <p:txBody>
          <a:bodyPr/>
          <a:lstStyle/>
          <a:p>
            <a:r>
              <a:rPr lang="en-US" dirty="0"/>
              <a:t>Client Contact Information</a:t>
            </a:r>
          </a:p>
        </p:txBody>
      </p:sp>
      <p:sp>
        <p:nvSpPr>
          <p:cNvPr id="8" name="Content Placeholder 7">
            <a:extLst>
              <a:ext uri="{FF2B5EF4-FFF2-40B4-BE49-F238E27FC236}">
                <a16:creationId xmlns:a16="http://schemas.microsoft.com/office/drawing/2014/main" id="{2E55D560-BFCB-45C2-A64D-01CBE6972D73}"/>
              </a:ext>
            </a:extLst>
          </p:cNvPr>
          <p:cNvSpPr>
            <a:spLocks noGrp="1"/>
          </p:cNvSpPr>
          <p:nvPr>
            <p:ph sz="half" idx="2"/>
          </p:nvPr>
        </p:nvSpPr>
        <p:spPr>
          <a:xfrm>
            <a:off x="6217920" y="2617169"/>
            <a:ext cx="4937760" cy="3251926"/>
          </a:xfrm>
        </p:spPr>
        <p:txBody>
          <a:bodyPr/>
          <a:lstStyle/>
          <a:p>
            <a:r>
              <a:rPr lang="en-US" dirty="0"/>
              <a:t> These are optional but encouraged </a:t>
            </a:r>
          </a:p>
          <a:p>
            <a:r>
              <a:rPr lang="en-US" dirty="0"/>
              <a:t> A good way to have all client information in one place, the HMIS client record. </a:t>
            </a:r>
          </a:p>
          <a:p>
            <a:r>
              <a:rPr lang="en-US" dirty="0"/>
              <a:t> Can add a client’s, family or friend’s or case manager’s information. </a:t>
            </a:r>
          </a:p>
        </p:txBody>
      </p:sp>
      <p:sp>
        <p:nvSpPr>
          <p:cNvPr id="2" name="Date Placeholder 1">
            <a:extLst>
              <a:ext uri="{FF2B5EF4-FFF2-40B4-BE49-F238E27FC236}">
                <a16:creationId xmlns:a16="http://schemas.microsoft.com/office/drawing/2014/main" id="{3FE3A624-DBD2-4998-B5E8-E64F30128329}"/>
              </a:ext>
            </a:extLst>
          </p:cNvPr>
          <p:cNvSpPr>
            <a:spLocks noGrp="1"/>
          </p:cNvSpPr>
          <p:nvPr>
            <p:ph type="dt" sz="half" idx="10"/>
          </p:nvPr>
        </p:nvSpPr>
        <p:spPr/>
        <p:txBody>
          <a:bodyPr/>
          <a:lstStyle/>
          <a:p>
            <a:fld id="{DBC12477-4E16-4D78-9C3E-8B92D7FF6229}" type="datetime1">
              <a:rPr lang="en-US" smtClean="0"/>
              <a:t>11/16/2021</a:t>
            </a:fld>
            <a:endParaRPr lang="en-US" dirty="0"/>
          </a:p>
        </p:txBody>
      </p:sp>
      <p:sp>
        <p:nvSpPr>
          <p:cNvPr id="3" name="Footer Placeholder 2">
            <a:extLst>
              <a:ext uri="{FF2B5EF4-FFF2-40B4-BE49-F238E27FC236}">
                <a16:creationId xmlns:a16="http://schemas.microsoft.com/office/drawing/2014/main" id="{A09EC539-0BEC-4135-AF4A-AABDADE686AA}"/>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9D81F840-6C51-4A72-BDAF-221A780F4B1C}"/>
              </a:ext>
            </a:extLst>
          </p:cNvPr>
          <p:cNvSpPr>
            <a:spLocks noGrp="1"/>
          </p:cNvSpPr>
          <p:nvPr>
            <p:ph type="sldNum" sz="quarter" idx="12"/>
          </p:nvPr>
        </p:nvSpPr>
        <p:spPr/>
        <p:txBody>
          <a:bodyPr/>
          <a:lstStyle/>
          <a:p>
            <a:fld id="{2D3E5E9E-24F7-472D-9BEB-6666E7887FA8}" type="slidenum">
              <a:rPr lang="en-US" smtClean="0"/>
              <a:t>63</a:t>
            </a:fld>
            <a:endParaRPr lang="en-US" dirty="0"/>
          </a:p>
        </p:txBody>
      </p:sp>
      <p:pic>
        <p:nvPicPr>
          <p:cNvPr id="9" name="Content Placeholder 8">
            <a:extLst>
              <a:ext uri="{FF2B5EF4-FFF2-40B4-BE49-F238E27FC236}">
                <a16:creationId xmlns:a16="http://schemas.microsoft.com/office/drawing/2014/main" id="{E1634A67-DDD1-4B61-A029-4420AC3036D2}"/>
              </a:ext>
            </a:extLst>
          </p:cNvPr>
          <p:cNvPicPr>
            <a:picLocks noGrp="1" noChangeAspect="1"/>
          </p:cNvPicPr>
          <p:nvPr>
            <p:ph sz="half" idx="1"/>
          </p:nvPr>
        </p:nvPicPr>
        <p:blipFill>
          <a:blip r:embed="rId3"/>
          <a:stretch>
            <a:fillRect/>
          </a:stretch>
        </p:blipFill>
        <p:spPr>
          <a:xfrm>
            <a:off x="1" y="2617169"/>
            <a:ext cx="6112240" cy="1616901"/>
          </a:xfrm>
          <a:prstGeom prst="rect">
            <a:avLst/>
          </a:prstGeom>
        </p:spPr>
      </p:pic>
    </p:spTree>
    <p:extLst>
      <p:ext uri="{BB962C8B-B14F-4D97-AF65-F5344CB8AC3E}">
        <p14:creationId xmlns:p14="http://schemas.microsoft.com/office/powerpoint/2010/main" val="280355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D72B17-11CA-4DDE-9587-AF34C20F14D9}" type="datetime1">
              <a:rPr lang="en-US" smtClean="0"/>
              <a:t>11/16/2021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64</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Tree>
    <p:extLst>
      <p:ext uri="{BB962C8B-B14F-4D97-AF65-F5344CB8AC3E}">
        <p14:creationId xmlns:p14="http://schemas.microsoft.com/office/powerpoint/2010/main" val="41410702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Section 2: The Household is in your Program</a:t>
            </a:r>
          </a:p>
        </p:txBody>
      </p:sp>
      <p:sp>
        <p:nvSpPr>
          <p:cNvPr id="11" name="Content Placeholder 10"/>
          <p:cNvSpPr>
            <a:spLocks noGrp="1"/>
          </p:cNvSpPr>
          <p:nvPr>
            <p:ph idx="1"/>
          </p:nvPr>
        </p:nvSpPr>
        <p:spPr>
          <a:xfrm>
            <a:off x="4998027" y="2184168"/>
            <a:ext cx="6492240" cy="3063240"/>
          </a:xfrm>
        </p:spPr>
        <p:txBody>
          <a:bodyPr/>
          <a:lstStyle/>
          <a:p>
            <a:r>
              <a:rPr lang="en-US" b="1" dirty="0"/>
              <a:t>Updates: </a:t>
            </a:r>
            <a:r>
              <a:rPr lang="en-US" dirty="0"/>
              <a:t>general, non-time-specific changes</a:t>
            </a:r>
          </a:p>
          <a:p>
            <a:r>
              <a:rPr lang="en-US" b="1" dirty="0"/>
              <a:t>Annual Assessments:</a:t>
            </a:r>
            <a:r>
              <a:rPr lang="en-US" dirty="0"/>
              <a:t> required to be entered within +/- 30 days of the Head of Household’s Entry Anniversary for all clients.</a:t>
            </a:r>
          </a:p>
          <a:p>
            <a:r>
              <a:rPr lang="en-US" dirty="0"/>
              <a:t>Updates and Annual Assessments have fewer questions to complete and/or update compared to the Entry Assessment. </a:t>
            </a:r>
          </a:p>
          <a:p>
            <a:r>
              <a:rPr lang="en-US" dirty="0"/>
              <a:t>If you do not complete these, the system does not recognize the change in income and non-cash benefits that occur.  </a:t>
            </a:r>
          </a:p>
          <a:p>
            <a:endParaRPr lang="en-US" dirty="0"/>
          </a:p>
        </p:txBody>
      </p:sp>
      <p:sp>
        <p:nvSpPr>
          <p:cNvPr id="12" name="Text Placeholder 11"/>
          <p:cNvSpPr>
            <a:spLocks noGrp="1"/>
          </p:cNvSpPr>
          <p:nvPr>
            <p:ph type="body" sz="half" idx="2"/>
          </p:nvPr>
        </p:nvSpPr>
        <p:spPr/>
        <p:txBody>
          <a:bodyPr>
            <a:normAutofit/>
          </a:bodyPr>
          <a:lstStyle/>
          <a:p>
            <a:r>
              <a:rPr lang="en-US" sz="2400" dirty="0"/>
              <a:t>Part 1: Interim Reviews</a:t>
            </a:r>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dirty="0"/>
          </a:p>
        </p:txBody>
      </p:sp>
      <p:sp>
        <p:nvSpPr>
          <p:cNvPr id="6" name="Footer Placeholder 5"/>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65</a:t>
            </a:fld>
            <a:endParaRPr lang="en-US" dirty="0"/>
          </a:p>
        </p:txBody>
      </p:sp>
    </p:spTree>
    <p:extLst>
      <p:ext uri="{BB962C8B-B14F-4D97-AF65-F5344CB8AC3E}">
        <p14:creationId xmlns:p14="http://schemas.microsoft.com/office/powerpoint/2010/main" val="2746787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2881" y="2152650"/>
            <a:ext cx="9436119" cy="2785110"/>
          </a:xfrm>
          <a:prstGeom prst="rect">
            <a:avLst/>
          </a:prstGeom>
        </p:spPr>
      </p:pic>
      <p:sp>
        <p:nvSpPr>
          <p:cNvPr id="8" name="Title 7"/>
          <p:cNvSpPr>
            <a:spLocks noGrp="1"/>
          </p:cNvSpPr>
          <p:nvPr>
            <p:ph type="title"/>
          </p:nvPr>
        </p:nvSpPr>
        <p:spPr/>
        <p:txBody>
          <a:bodyPr/>
          <a:lstStyle/>
          <a:p>
            <a:r>
              <a:rPr lang="en-US" dirty="0"/>
              <a:t>Creating an Interim Review</a:t>
            </a:r>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dirty="0"/>
          </a:p>
        </p:txBody>
      </p:sp>
      <p:sp>
        <p:nvSpPr>
          <p:cNvPr id="6" name="Footer Placeholder 5"/>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66</a:t>
            </a:fld>
            <a:endParaRPr lang="en-US" dirty="0"/>
          </a:p>
        </p:txBody>
      </p:sp>
      <p:sp>
        <p:nvSpPr>
          <p:cNvPr id="11" name="Rounded Rectangle 10"/>
          <p:cNvSpPr/>
          <p:nvPr/>
        </p:nvSpPr>
        <p:spPr>
          <a:xfrm>
            <a:off x="8785398" y="3462251"/>
            <a:ext cx="623455"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04501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Creating an Interim Review</a:t>
            </a:r>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dirty="0"/>
          </a:p>
        </p:txBody>
      </p:sp>
      <p:sp>
        <p:nvSpPr>
          <p:cNvPr id="6" name="Footer Placeholder 5"/>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67</a:t>
            </a:fld>
            <a:endParaRPr lang="en-US" dirty="0"/>
          </a:p>
        </p:txBody>
      </p:sp>
      <p:pic>
        <p:nvPicPr>
          <p:cNvPr id="10" name="Picture 9"/>
          <p:cNvPicPr>
            <a:picLocks noChangeAspect="1"/>
          </p:cNvPicPr>
          <p:nvPr/>
        </p:nvPicPr>
        <p:blipFill>
          <a:blip r:embed="rId3"/>
          <a:stretch>
            <a:fillRect/>
          </a:stretch>
        </p:blipFill>
        <p:spPr>
          <a:xfrm>
            <a:off x="1330324" y="1937471"/>
            <a:ext cx="9534525" cy="2505075"/>
          </a:xfrm>
          <a:prstGeom prst="rect">
            <a:avLst/>
          </a:prstGeom>
          <a:noFill/>
        </p:spPr>
      </p:pic>
      <p:sp>
        <p:nvSpPr>
          <p:cNvPr id="11" name="Rounded Rectangle 10"/>
          <p:cNvSpPr/>
          <p:nvPr/>
        </p:nvSpPr>
        <p:spPr>
          <a:xfrm>
            <a:off x="9008918" y="3096491"/>
            <a:ext cx="623455"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ontent Placeholder 1"/>
          <p:cNvPicPr>
            <a:picLocks noGrp="1" noChangeAspect="1"/>
          </p:cNvPicPr>
          <p:nvPr>
            <p:ph idx="1"/>
          </p:nvPr>
        </p:nvPicPr>
        <p:blipFill>
          <a:blip r:embed="rId4"/>
          <a:stretch>
            <a:fillRect/>
          </a:stretch>
        </p:blipFill>
        <p:spPr>
          <a:xfrm>
            <a:off x="1301749" y="1937471"/>
            <a:ext cx="9563100" cy="3343275"/>
          </a:xfrm>
          <a:prstGeom prst="rect">
            <a:avLst/>
          </a:prstGeom>
        </p:spPr>
      </p:pic>
      <p:sp>
        <p:nvSpPr>
          <p:cNvPr id="3" name="Rounded Rectangle 2"/>
          <p:cNvSpPr/>
          <p:nvPr/>
        </p:nvSpPr>
        <p:spPr>
          <a:xfrm>
            <a:off x="2462645" y="3688773"/>
            <a:ext cx="1330037" cy="238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8298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330324" y="1937471"/>
            <a:ext cx="9534525" cy="2505075"/>
          </a:xfrm>
          <a:prstGeom prst="rect">
            <a:avLst/>
          </a:prstGeom>
          <a:noFill/>
        </p:spPr>
      </p:pic>
      <p:pic>
        <p:nvPicPr>
          <p:cNvPr id="2" name="Content Placeholder 1"/>
          <p:cNvPicPr>
            <a:picLocks noGrp="1" noChangeAspect="1"/>
          </p:cNvPicPr>
          <p:nvPr>
            <p:ph idx="1"/>
          </p:nvPr>
        </p:nvPicPr>
        <p:blipFill>
          <a:blip r:embed="rId4"/>
          <a:stretch>
            <a:fillRect/>
          </a:stretch>
        </p:blipFill>
        <p:spPr>
          <a:xfrm>
            <a:off x="1301749" y="1937471"/>
            <a:ext cx="9563100" cy="3343275"/>
          </a:xfrm>
          <a:prstGeom prst="rect">
            <a:avLst/>
          </a:prstGeom>
        </p:spPr>
      </p:pic>
      <p:pic>
        <p:nvPicPr>
          <p:cNvPr id="15" name="Picture 14"/>
          <p:cNvPicPr>
            <a:picLocks noChangeAspect="1"/>
          </p:cNvPicPr>
          <p:nvPr/>
        </p:nvPicPr>
        <p:blipFill>
          <a:blip r:embed="rId5"/>
          <a:stretch>
            <a:fillRect/>
          </a:stretch>
        </p:blipFill>
        <p:spPr>
          <a:xfrm>
            <a:off x="1301749" y="1933315"/>
            <a:ext cx="9563100" cy="4295843"/>
          </a:xfrm>
          <a:prstGeom prst="rect">
            <a:avLst/>
          </a:prstGeom>
        </p:spPr>
      </p:pic>
      <p:sp>
        <p:nvSpPr>
          <p:cNvPr id="8" name="Title 7"/>
          <p:cNvSpPr>
            <a:spLocks noGrp="1"/>
          </p:cNvSpPr>
          <p:nvPr>
            <p:ph type="title"/>
          </p:nvPr>
        </p:nvSpPr>
        <p:spPr/>
        <p:txBody>
          <a:bodyPr/>
          <a:lstStyle/>
          <a:p>
            <a:r>
              <a:rPr lang="en-US" dirty="0"/>
              <a:t>Creating an Interim Review</a:t>
            </a:r>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dirty="0"/>
          </a:p>
        </p:txBody>
      </p:sp>
      <p:sp>
        <p:nvSpPr>
          <p:cNvPr id="6" name="Footer Placeholder 5"/>
          <p:cNvSpPr>
            <a:spLocks noGrp="1"/>
          </p:cNvSpPr>
          <p:nvPr>
            <p:ph type="ftr" sz="quarter" idx="11"/>
          </p:nvPr>
        </p:nvSpPr>
        <p:spPr/>
        <p:txBody>
          <a:bodyPr/>
          <a:lstStyle/>
          <a:p>
            <a:r>
              <a:rPr lang="en-US" dirty="0">
                <a:hlinkClick r:id="rId6">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68</a:t>
            </a:fld>
            <a:endParaRPr lang="en-US" dirty="0"/>
          </a:p>
        </p:txBody>
      </p:sp>
      <p:sp>
        <p:nvSpPr>
          <p:cNvPr id="11" name="Rounded Rectangle 10"/>
          <p:cNvSpPr/>
          <p:nvPr/>
        </p:nvSpPr>
        <p:spPr>
          <a:xfrm>
            <a:off x="8968278" y="3035122"/>
            <a:ext cx="623455"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p:cNvSpPr/>
          <p:nvPr/>
        </p:nvSpPr>
        <p:spPr>
          <a:xfrm>
            <a:off x="2676005" y="3444240"/>
            <a:ext cx="4446155" cy="9983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802543" y="5092267"/>
            <a:ext cx="3162300" cy="2253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2802543" y="5357205"/>
            <a:ext cx="5048250" cy="238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615430" y="5781692"/>
            <a:ext cx="1336963"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2720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Review Assessment</a:t>
            </a:r>
          </a:p>
        </p:txBody>
      </p:sp>
      <p:sp>
        <p:nvSpPr>
          <p:cNvPr id="8" name="Content Placeholder 7"/>
          <p:cNvSpPr>
            <a:spLocks noGrp="1"/>
          </p:cNvSpPr>
          <p:nvPr>
            <p:ph sz="half" idx="2"/>
          </p:nvPr>
        </p:nvSpPr>
        <p:spPr>
          <a:xfrm>
            <a:off x="950595" y="1807635"/>
            <a:ext cx="4937760" cy="4023360"/>
          </a:xfrm>
        </p:spPr>
        <p:txBody>
          <a:bodyPr/>
          <a:lstStyle/>
          <a:p>
            <a:r>
              <a:rPr lang="en-US" dirty="0"/>
              <a:t>The questions in the Interim review(Update or Annual Assessment) will depend upon the funding source of your program. </a:t>
            </a:r>
          </a:p>
          <a:p>
            <a:endParaRPr lang="en-US" dirty="0"/>
          </a:p>
          <a:p>
            <a:r>
              <a:rPr lang="en-US" dirty="0"/>
              <a:t>Interim reviews generally contain data elements that may change over time. </a:t>
            </a:r>
          </a:p>
          <a:p>
            <a:endParaRPr lang="en-US" dirty="0"/>
          </a:p>
          <a:p>
            <a:r>
              <a:rPr lang="en-US" dirty="0"/>
              <a:t>Review all information in the Interim Review to ensure it is still up-to-date. Make updates as needed.  </a:t>
            </a:r>
          </a:p>
        </p:txBody>
      </p:sp>
      <p:sp>
        <p:nvSpPr>
          <p:cNvPr id="4" name="Date Placeholder 3"/>
          <p:cNvSpPr>
            <a:spLocks noGrp="1"/>
          </p:cNvSpPr>
          <p:nvPr>
            <p:ph type="dt" sz="half" idx="10"/>
          </p:nvPr>
        </p:nvSpPr>
        <p:spPr/>
        <p:txBody>
          <a:bodyPr/>
          <a:lstStyle/>
          <a:p>
            <a:fld id="{0AFB4DA8-5D6C-4E80-A36E-D117F034AC1C}" type="datetime1">
              <a:rPr lang="en-US" smtClean="0"/>
              <a:t>11/16/2021</a:t>
            </a:fld>
            <a:endParaRPr lang="en-US" dirty="0"/>
          </a:p>
        </p:txBody>
      </p:sp>
      <p:sp>
        <p:nvSpPr>
          <p:cNvPr id="5" name="Footer Placeholder 4"/>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69</a:t>
            </a:fld>
            <a:endParaRPr lang="en-US" dirty="0"/>
          </a:p>
        </p:txBody>
      </p:sp>
      <p:pic>
        <p:nvPicPr>
          <p:cNvPr id="9" name="Picture 8"/>
          <p:cNvPicPr>
            <a:picLocks noChangeAspect="1"/>
          </p:cNvPicPr>
          <p:nvPr/>
        </p:nvPicPr>
        <p:blipFill>
          <a:blip r:embed="rId3"/>
          <a:stretch>
            <a:fillRect/>
          </a:stretch>
        </p:blipFill>
        <p:spPr>
          <a:xfrm>
            <a:off x="6181723" y="2103120"/>
            <a:ext cx="5924852" cy="3311172"/>
          </a:xfrm>
          <a:prstGeom prst="rect">
            <a:avLst/>
          </a:prstGeom>
        </p:spPr>
      </p:pic>
    </p:spTree>
    <p:extLst>
      <p:ext uri="{BB962C8B-B14F-4D97-AF65-F5344CB8AC3E}">
        <p14:creationId xmlns:p14="http://schemas.microsoft.com/office/powerpoint/2010/main" val="163724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Visibility Basics – Current Structure</a:t>
            </a:r>
          </a:p>
        </p:txBody>
      </p:sp>
      <p:sp>
        <p:nvSpPr>
          <p:cNvPr id="2" name="Date Placeholder 1"/>
          <p:cNvSpPr>
            <a:spLocks noGrp="1"/>
          </p:cNvSpPr>
          <p:nvPr>
            <p:ph type="dt" sz="half" idx="10"/>
          </p:nvPr>
        </p:nvSpPr>
        <p:spPr/>
        <p:txBody>
          <a:bodyPr/>
          <a:lstStyle/>
          <a:p>
            <a:fld id="{DBC12477-4E16-4D78-9C3E-8B92D7FF6229}" type="datetime1">
              <a:rPr lang="en-US" smtClean="0"/>
              <a:t>11/16/2021</a:t>
            </a:fld>
            <a:endParaRPr lang="en-US"/>
          </a:p>
        </p:txBody>
      </p:sp>
      <p:sp>
        <p:nvSpPr>
          <p:cNvPr id="3" name="Footer Placeholder 2"/>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7</a:t>
            </a:fld>
            <a:endParaRPr lang="en-US"/>
          </a:p>
        </p:txBody>
      </p:sp>
      <p:graphicFrame>
        <p:nvGraphicFramePr>
          <p:cNvPr id="6" name="Diagram 5"/>
          <p:cNvGraphicFramePr/>
          <p:nvPr/>
        </p:nvGraphicFramePr>
        <p:xfrm>
          <a:off x="1878496" y="1920240"/>
          <a:ext cx="8338930" cy="4271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Left-Right Arrow 9"/>
          <p:cNvSpPr/>
          <p:nvPr/>
        </p:nvSpPr>
        <p:spPr>
          <a:xfrm>
            <a:off x="3694840" y="5685160"/>
            <a:ext cx="899400" cy="188865"/>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3674119">
            <a:off x="4851436" y="4661466"/>
            <a:ext cx="904935" cy="178904"/>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5769951">
            <a:off x="3290085" y="4692203"/>
            <a:ext cx="814389" cy="168965"/>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rot="17434538">
            <a:off x="8571607" y="4653778"/>
            <a:ext cx="841158" cy="245813"/>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8785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E359-6CD9-4D0E-976E-91B90F83F12C}"/>
              </a:ext>
            </a:extLst>
          </p:cNvPr>
          <p:cNvSpPr>
            <a:spLocks noGrp="1"/>
          </p:cNvSpPr>
          <p:nvPr>
            <p:ph type="title"/>
          </p:nvPr>
        </p:nvSpPr>
        <p:spPr/>
        <p:txBody>
          <a:bodyPr/>
          <a:lstStyle/>
          <a:p>
            <a:r>
              <a:rPr lang="en-US" dirty="0"/>
              <a:t>Data Elements commonly updated</a:t>
            </a:r>
          </a:p>
        </p:txBody>
      </p:sp>
      <p:sp>
        <p:nvSpPr>
          <p:cNvPr id="8" name="Text Placeholder 7">
            <a:extLst>
              <a:ext uri="{FF2B5EF4-FFF2-40B4-BE49-F238E27FC236}">
                <a16:creationId xmlns:a16="http://schemas.microsoft.com/office/drawing/2014/main" id="{CB018B1A-DDEB-4ABD-8AF8-CF08C2570AAF}"/>
              </a:ext>
            </a:extLst>
          </p:cNvPr>
          <p:cNvSpPr>
            <a:spLocks noGrp="1"/>
          </p:cNvSpPr>
          <p:nvPr>
            <p:ph type="body" idx="1"/>
          </p:nvPr>
        </p:nvSpPr>
        <p:spPr>
          <a:xfrm>
            <a:off x="1097280" y="1846052"/>
            <a:ext cx="4508390" cy="559218"/>
          </a:xfrm>
        </p:spPr>
        <p:txBody>
          <a:bodyPr/>
          <a:lstStyle/>
          <a:p>
            <a:r>
              <a:rPr lang="en-US" dirty="0"/>
              <a:t>Housing Move in Date</a:t>
            </a:r>
          </a:p>
        </p:txBody>
      </p:sp>
      <p:sp>
        <p:nvSpPr>
          <p:cNvPr id="3" name="Content Placeholder 2">
            <a:extLst>
              <a:ext uri="{FF2B5EF4-FFF2-40B4-BE49-F238E27FC236}">
                <a16:creationId xmlns:a16="http://schemas.microsoft.com/office/drawing/2014/main" id="{1B0B6D05-C527-4FD8-A3B0-09E90CEEFA8B}"/>
              </a:ext>
            </a:extLst>
          </p:cNvPr>
          <p:cNvSpPr>
            <a:spLocks noGrp="1"/>
          </p:cNvSpPr>
          <p:nvPr>
            <p:ph sz="half" idx="2"/>
          </p:nvPr>
        </p:nvSpPr>
        <p:spPr>
          <a:xfrm>
            <a:off x="882595" y="2405270"/>
            <a:ext cx="4937760" cy="3555264"/>
          </a:xfrm>
        </p:spPr>
        <p:txBody>
          <a:bodyPr>
            <a:normAutofit/>
          </a:bodyPr>
          <a:lstStyle/>
          <a:p>
            <a:r>
              <a:rPr lang="en-US" dirty="0"/>
              <a:t> REQUIRED for Heads of Household in: </a:t>
            </a:r>
          </a:p>
          <a:p>
            <a:pPr lvl="1"/>
            <a:r>
              <a:rPr lang="en-US" dirty="0"/>
              <a:t>Permanent Supportive Housing</a:t>
            </a:r>
          </a:p>
          <a:p>
            <a:pPr lvl="1"/>
            <a:r>
              <a:rPr lang="en-US" dirty="0"/>
              <a:t>Rapid Rehousing</a:t>
            </a:r>
          </a:p>
          <a:p>
            <a:pPr lvl="1"/>
            <a:r>
              <a:rPr lang="en-US" dirty="0"/>
              <a:t>Other Permanent Housing</a:t>
            </a:r>
          </a:p>
          <a:p>
            <a:pPr marL="171450" indent="-171450"/>
            <a:r>
              <a:rPr lang="en-US" dirty="0"/>
              <a:t>The Housing Move-in Date </a:t>
            </a:r>
            <a:r>
              <a:rPr lang="en-US" b="1" dirty="0"/>
              <a:t>MAY </a:t>
            </a:r>
            <a:r>
              <a:rPr lang="en-US" dirty="0"/>
              <a:t>be the same date as the Entry Date, but more likely it will occur AFTER the entry date. </a:t>
            </a:r>
          </a:p>
          <a:p>
            <a:pPr marL="628650" lvl="1" indent="-171450">
              <a:buFont typeface="Arial" panose="020B0604020202020204" pitchFamily="34" charset="0"/>
              <a:buChar char="•"/>
            </a:pPr>
            <a:r>
              <a:rPr lang="en-US" dirty="0"/>
              <a:t>IF it is on the same date as the Entry Date you MAY enter it on the Entry Assessment.</a:t>
            </a:r>
          </a:p>
          <a:p>
            <a:pPr marL="628650" lvl="1" indent="-171450">
              <a:buFont typeface="Arial" panose="020B0604020202020204" pitchFamily="34" charset="0"/>
              <a:buChar char="•"/>
            </a:pPr>
            <a:r>
              <a:rPr lang="en-US" dirty="0"/>
              <a:t>If it is AFTER the Entry Date, you MUST enter it in an Update. </a:t>
            </a:r>
          </a:p>
          <a:p>
            <a:endParaRPr lang="en-US" dirty="0"/>
          </a:p>
          <a:p>
            <a:pPr lvl="1"/>
            <a:endParaRPr lang="en-US" dirty="0"/>
          </a:p>
        </p:txBody>
      </p:sp>
      <p:sp>
        <p:nvSpPr>
          <p:cNvPr id="9" name="Text Placeholder 8">
            <a:extLst>
              <a:ext uri="{FF2B5EF4-FFF2-40B4-BE49-F238E27FC236}">
                <a16:creationId xmlns:a16="http://schemas.microsoft.com/office/drawing/2014/main" id="{11710D14-F913-4AA9-A5FE-5EFC2D97AFF6}"/>
              </a:ext>
            </a:extLst>
          </p:cNvPr>
          <p:cNvSpPr>
            <a:spLocks noGrp="1"/>
          </p:cNvSpPr>
          <p:nvPr>
            <p:ph type="body" sz="quarter" idx="3"/>
          </p:nvPr>
        </p:nvSpPr>
        <p:spPr>
          <a:xfrm>
            <a:off x="5974081" y="1846052"/>
            <a:ext cx="5525493" cy="559218"/>
          </a:xfrm>
        </p:spPr>
        <p:txBody>
          <a:bodyPr/>
          <a:lstStyle/>
          <a:p>
            <a:r>
              <a:rPr lang="en-US" dirty="0"/>
              <a:t>Income, Non-cash Benefits, Health Insurance</a:t>
            </a:r>
          </a:p>
        </p:txBody>
      </p:sp>
      <p:sp>
        <p:nvSpPr>
          <p:cNvPr id="4" name="Content Placeholder 3">
            <a:extLst>
              <a:ext uri="{FF2B5EF4-FFF2-40B4-BE49-F238E27FC236}">
                <a16:creationId xmlns:a16="http://schemas.microsoft.com/office/drawing/2014/main" id="{1229AD11-7E17-47B2-B0EA-784ABBDD197A}"/>
              </a:ext>
            </a:extLst>
          </p:cNvPr>
          <p:cNvSpPr>
            <a:spLocks noGrp="1"/>
          </p:cNvSpPr>
          <p:nvPr>
            <p:ph sz="quarter" idx="4"/>
          </p:nvPr>
        </p:nvSpPr>
        <p:spPr>
          <a:xfrm>
            <a:off x="6217919" y="2405270"/>
            <a:ext cx="5091485" cy="3555264"/>
          </a:xfrm>
        </p:spPr>
        <p:txBody>
          <a:bodyPr>
            <a:normAutofit/>
          </a:bodyPr>
          <a:lstStyle/>
          <a:p>
            <a:r>
              <a:rPr lang="en-US" dirty="0"/>
              <a:t>If information in a sub-assessment has changed, we need to end the old information, and create new, accurate information. </a:t>
            </a:r>
          </a:p>
          <a:p>
            <a:r>
              <a:rPr lang="en-US" dirty="0"/>
              <a:t>We do not want to Delete any information that used to be correct. </a:t>
            </a:r>
          </a:p>
          <a:p>
            <a:r>
              <a:rPr lang="en-US" dirty="0"/>
              <a:t>We will add an End Date to the information that is no longer true, and then Add a new line in the sub-assessment with the new information. </a:t>
            </a:r>
          </a:p>
          <a:p>
            <a:pPr lvl="1"/>
            <a:endParaRPr lang="en-US" dirty="0"/>
          </a:p>
        </p:txBody>
      </p:sp>
      <p:sp>
        <p:nvSpPr>
          <p:cNvPr id="5" name="Date Placeholder 4">
            <a:extLst>
              <a:ext uri="{FF2B5EF4-FFF2-40B4-BE49-F238E27FC236}">
                <a16:creationId xmlns:a16="http://schemas.microsoft.com/office/drawing/2014/main" id="{ECFF0618-9CA0-4994-990B-B738CE44E4D8}"/>
              </a:ext>
            </a:extLst>
          </p:cNvPr>
          <p:cNvSpPr>
            <a:spLocks noGrp="1"/>
          </p:cNvSpPr>
          <p:nvPr>
            <p:ph type="dt" sz="half" idx="10"/>
          </p:nvPr>
        </p:nvSpPr>
        <p:spPr/>
        <p:txBody>
          <a:bodyPr/>
          <a:lstStyle/>
          <a:p>
            <a:fld id="{29ACC727-E362-44F1-9C3B-9D3A969ADE9F}" type="datetime1">
              <a:rPr lang="en-US" smtClean="0"/>
              <a:t>11/16/2021</a:t>
            </a:fld>
            <a:endParaRPr lang="en-US" dirty="0"/>
          </a:p>
        </p:txBody>
      </p:sp>
      <p:sp>
        <p:nvSpPr>
          <p:cNvPr id="6" name="Footer Placeholder 5">
            <a:extLst>
              <a:ext uri="{FF2B5EF4-FFF2-40B4-BE49-F238E27FC236}">
                <a16:creationId xmlns:a16="http://schemas.microsoft.com/office/drawing/2014/main" id="{9463193D-0092-4653-9BBB-827945645904}"/>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a:extLst>
              <a:ext uri="{FF2B5EF4-FFF2-40B4-BE49-F238E27FC236}">
                <a16:creationId xmlns:a16="http://schemas.microsoft.com/office/drawing/2014/main" id="{7A2DE6E5-2D19-4E77-9573-B58EC5126EA0}"/>
              </a:ext>
            </a:extLst>
          </p:cNvPr>
          <p:cNvSpPr>
            <a:spLocks noGrp="1"/>
          </p:cNvSpPr>
          <p:nvPr>
            <p:ph type="sldNum" sz="quarter" idx="12"/>
          </p:nvPr>
        </p:nvSpPr>
        <p:spPr/>
        <p:txBody>
          <a:bodyPr/>
          <a:lstStyle/>
          <a:p>
            <a:fld id="{2D3E5E9E-24F7-472D-9BEB-6666E7887FA8}" type="slidenum">
              <a:rPr lang="en-US" smtClean="0"/>
              <a:t>70</a:t>
            </a:fld>
            <a:endParaRPr lang="en-US" dirty="0"/>
          </a:p>
        </p:txBody>
      </p:sp>
    </p:spTree>
    <p:extLst>
      <p:ext uri="{BB962C8B-B14F-4D97-AF65-F5344CB8AC3E}">
        <p14:creationId xmlns:p14="http://schemas.microsoft.com/office/powerpoint/2010/main" val="22910789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71</a:t>
            </a:fld>
            <a:endParaRPr lang="en-US"/>
          </a:p>
        </p:txBody>
      </p:sp>
      <p:pic>
        <p:nvPicPr>
          <p:cNvPr id="7" name="Picture 6"/>
          <p:cNvPicPr>
            <a:picLocks noChangeAspect="1"/>
          </p:cNvPicPr>
          <p:nvPr/>
        </p:nvPicPr>
        <p:blipFill>
          <a:blip r:embed="rId3"/>
          <a:stretch>
            <a:fillRect/>
          </a:stretch>
        </p:blipFill>
        <p:spPr>
          <a:xfrm>
            <a:off x="4387850" y="382836"/>
            <a:ext cx="6374894" cy="5455990"/>
          </a:xfrm>
          <a:prstGeom prst="rect">
            <a:avLst/>
          </a:prstGeom>
        </p:spPr>
      </p:pic>
      <p:sp>
        <p:nvSpPr>
          <p:cNvPr id="8" name="TextBox 7"/>
          <p:cNvSpPr txBox="1"/>
          <p:nvPr/>
        </p:nvSpPr>
        <p:spPr>
          <a:xfrm>
            <a:off x="730250" y="504493"/>
            <a:ext cx="3657600" cy="2031325"/>
          </a:xfrm>
          <a:prstGeom prst="rect">
            <a:avLst/>
          </a:prstGeom>
          <a:noFill/>
        </p:spPr>
        <p:txBody>
          <a:bodyPr wrap="square" rtlCol="0">
            <a:spAutoFit/>
          </a:bodyPr>
          <a:lstStyle/>
          <a:p>
            <a:r>
              <a:rPr lang="en-US" dirty="0"/>
              <a:t>Here we have the details of the Non-Cash Benefits sub-assessment. </a:t>
            </a:r>
          </a:p>
          <a:p>
            <a:endParaRPr lang="en-US" dirty="0"/>
          </a:p>
          <a:p>
            <a:r>
              <a:rPr lang="en-US" dirty="0"/>
              <a:t>In my update, I find out that the client now has Food Stamps. I will want to update this information in HMIS.</a:t>
            </a:r>
          </a:p>
        </p:txBody>
      </p:sp>
    </p:spTree>
    <p:extLst>
      <p:ext uri="{BB962C8B-B14F-4D97-AF65-F5344CB8AC3E}">
        <p14:creationId xmlns:p14="http://schemas.microsoft.com/office/powerpoint/2010/main" val="1596598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72</a:t>
            </a:fld>
            <a:endParaRPr lang="en-US"/>
          </a:p>
        </p:txBody>
      </p:sp>
      <p:pic>
        <p:nvPicPr>
          <p:cNvPr id="7" name="Picture 6"/>
          <p:cNvPicPr>
            <a:picLocks noChangeAspect="1"/>
          </p:cNvPicPr>
          <p:nvPr/>
        </p:nvPicPr>
        <p:blipFill>
          <a:blip r:embed="rId3"/>
          <a:stretch>
            <a:fillRect/>
          </a:stretch>
        </p:blipFill>
        <p:spPr>
          <a:xfrm>
            <a:off x="4387850" y="382836"/>
            <a:ext cx="6374894" cy="5455990"/>
          </a:xfrm>
          <a:prstGeom prst="rect">
            <a:avLst/>
          </a:prstGeom>
        </p:spPr>
      </p:pic>
      <p:sp>
        <p:nvSpPr>
          <p:cNvPr id="8" name="TextBox 7"/>
          <p:cNvSpPr txBox="1"/>
          <p:nvPr/>
        </p:nvSpPr>
        <p:spPr>
          <a:xfrm>
            <a:off x="730250" y="382836"/>
            <a:ext cx="3657600" cy="3139321"/>
          </a:xfrm>
          <a:prstGeom prst="rect">
            <a:avLst/>
          </a:prstGeom>
          <a:noFill/>
        </p:spPr>
        <p:txBody>
          <a:bodyPr wrap="square" rtlCol="0">
            <a:spAutoFit/>
          </a:bodyPr>
          <a:lstStyle/>
          <a:p>
            <a:r>
              <a:rPr lang="en-US" dirty="0"/>
              <a:t>Here we have the details of the Non-Cash Benefits sub-assessment. </a:t>
            </a:r>
          </a:p>
          <a:p>
            <a:endParaRPr lang="en-US" dirty="0"/>
          </a:p>
          <a:p>
            <a:r>
              <a:rPr lang="en-US" dirty="0"/>
              <a:t>In my update, I find out that the client now has Food Stamps. I will want to update this information in HMIS.</a:t>
            </a:r>
          </a:p>
          <a:p>
            <a:endParaRPr lang="en-US" dirty="0"/>
          </a:p>
          <a:p>
            <a:r>
              <a:rPr lang="en-US" dirty="0"/>
              <a:t>This information is no longer true. I will add an End Date to this record for yesterday. </a:t>
            </a:r>
          </a:p>
        </p:txBody>
      </p:sp>
      <p:sp>
        <p:nvSpPr>
          <p:cNvPr id="2" name="Rounded Rectangle 1"/>
          <p:cNvSpPr/>
          <p:nvPr/>
        </p:nvSpPr>
        <p:spPr>
          <a:xfrm>
            <a:off x="4457700" y="4543425"/>
            <a:ext cx="6124575"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4378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73</a:t>
            </a:fld>
            <a:endParaRPr lang="en-US"/>
          </a:p>
        </p:txBody>
      </p:sp>
      <p:pic>
        <p:nvPicPr>
          <p:cNvPr id="7" name="Picture 6"/>
          <p:cNvPicPr>
            <a:picLocks noChangeAspect="1"/>
          </p:cNvPicPr>
          <p:nvPr/>
        </p:nvPicPr>
        <p:blipFill>
          <a:blip r:embed="rId3"/>
          <a:stretch>
            <a:fillRect/>
          </a:stretch>
        </p:blipFill>
        <p:spPr>
          <a:xfrm>
            <a:off x="4387850" y="382836"/>
            <a:ext cx="6374894" cy="5455990"/>
          </a:xfrm>
          <a:prstGeom prst="rect">
            <a:avLst/>
          </a:prstGeom>
        </p:spPr>
      </p:pic>
      <p:sp>
        <p:nvSpPr>
          <p:cNvPr id="8" name="TextBox 7"/>
          <p:cNvSpPr txBox="1"/>
          <p:nvPr/>
        </p:nvSpPr>
        <p:spPr>
          <a:xfrm>
            <a:off x="730250" y="382836"/>
            <a:ext cx="3657600" cy="4247317"/>
          </a:xfrm>
          <a:prstGeom prst="rect">
            <a:avLst/>
          </a:prstGeom>
          <a:noFill/>
        </p:spPr>
        <p:txBody>
          <a:bodyPr wrap="square" rtlCol="0">
            <a:spAutoFit/>
          </a:bodyPr>
          <a:lstStyle/>
          <a:p>
            <a:r>
              <a:rPr lang="en-US" dirty="0"/>
              <a:t>Here we have the details of the Non-Cash Benefits sub-assessment. </a:t>
            </a:r>
          </a:p>
          <a:p>
            <a:endParaRPr lang="en-US" dirty="0"/>
          </a:p>
          <a:p>
            <a:r>
              <a:rPr lang="en-US" dirty="0"/>
              <a:t>In my update, I find out that the client now has Food Stamps. I will want to update this information in HMIS.</a:t>
            </a:r>
          </a:p>
          <a:p>
            <a:endParaRPr lang="en-US" dirty="0"/>
          </a:p>
          <a:p>
            <a:r>
              <a:rPr lang="en-US" dirty="0"/>
              <a:t>This information is no longer true. I will add an End Date to this record for yesterday. </a:t>
            </a:r>
          </a:p>
          <a:p>
            <a:endParaRPr lang="en-US" dirty="0"/>
          </a:p>
          <a:p>
            <a:r>
              <a:rPr lang="en-US" dirty="0"/>
              <a:t>Once the End Date has been added, I will need to Add a new record for Food Stamps.</a:t>
            </a:r>
          </a:p>
        </p:txBody>
      </p:sp>
      <p:sp>
        <p:nvSpPr>
          <p:cNvPr id="2" name="Rounded Rectangle 1"/>
          <p:cNvSpPr/>
          <p:nvPr/>
        </p:nvSpPr>
        <p:spPr>
          <a:xfrm>
            <a:off x="4457700" y="4543425"/>
            <a:ext cx="6124575"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4387850" y="382836"/>
            <a:ext cx="6354914" cy="5521347"/>
          </a:xfrm>
          <a:prstGeom prst="rect">
            <a:avLst/>
          </a:prstGeom>
        </p:spPr>
      </p:pic>
      <p:sp>
        <p:nvSpPr>
          <p:cNvPr id="9" name="Rounded Rectangle 8"/>
          <p:cNvSpPr/>
          <p:nvPr/>
        </p:nvSpPr>
        <p:spPr>
          <a:xfrm>
            <a:off x="4457700" y="4800600"/>
            <a:ext cx="238125" cy="333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267325" y="2724150"/>
            <a:ext cx="2924175" cy="1837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343900" y="2946723"/>
            <a:ext cx="946767" cy="2557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782175" y="4800600"/>
            <a:ext cx="800100" cy="428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457700" y="5295900"/>
            <a:ext cx="733425"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7718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74</a:t>
            </a:fld>
            <a:endParaRPr lang="en-US"/>
          </a:p>
        </p:txBody>
      </p:sp>
      <p:pic>
        <p:nvPicPr>
          <p:cNvPr id="7" name="Picture 6"/>
          <p:cNvPicPr>
            <a:picLocks noChangeAspect="1"/>
          </p:cNvPicPr>
          <p:nvPr/>
        </p:nvPicPr>
        <p:blipFill>
          <a:blip r:embed="rId4"/>
          <a:stretch>
            <a:fillRect/>
          </a:stretch>
        </p:blipFill>
        <p:spPr>
          <a:xfrm>
            <a:off x="4387850" y="382836"/>
            <a:ext cx="6374894" cy="5455990"/>
          </a:xfrm>
          <a:prstGeom prst="rect">
            <a:avLst/>
          </a:prstGeom>
        </p:spPr>
      </p:pic>
      <p:sp>
        <p:nvSpPr>
          <p:cNvPr id="8" name="TextBox 7"/>
          <p:cNvSpPr txBox="1"/>
          <p:nvPr/>
        </p:nvSpPr>
        <p:spPr>
          <a:xfrm>
            <a:off x="730250" y="382836"/>
            <a:ext cx="3657600" cy="5909310"/>
          </a:xfrm>
          <a:prstGeom prst="rect">
            <a:avLst/>
          </a:prstGeom>
          <a:noFill/>
        </p:spPr>
        <p:txBody>
          <a:bodyPr wrap="square" rtlCol="0">
            <a:spAutoFit/>
          </a:bodyPr>
          <a:lstStyle/>
          <a:p>
            <a:r>
              <a:rPr lang="en-US" dirty="0"/>
              <a:t>Here we have the details of the Non-Cash Benefits sub-assessment. </a:t>
            </a:r>
          </a:p>
          <a:p>
            <a:endParaRPr lang="en-US" dirty="0"/>
          </a:p>
          <a:p>
            <a:r>
              <a:rPr lang="en-US" dirty="0"/>
              <a:t>In my update, I find out that the client now has Food Stamps. I will want to update this information in HMIS.</a:t>
            </a:r>
          </a:p>
          <a:p>
            <a:endParaRPr lang="en-US" dirty="0"/>
          </a:p>
          <a:p>
            <a:r>
              <a:rPr lang="en-US" dirty="0"/>
              <a:t>This information is no longer true. I will add an End Date to this record for yesterday. </a:t>
            </a:r>
          </a:p>
          <a:p>
            <a:endParaRPr lang="en-US" dirty="0"/>
          </a:p>
          <a:p>
            <a:r>
              <a:rPr lang="en-US" dirty="0"/>
              <a:t>Once the End Date has been added, I will need to Add a new record for Food Stamps.</a:t>
            </a:r>
          </a:p>
          <a:p>
            <a:endParaRPr lang="en-US" dirty="0"/>
          </a:p>
          <a:p>
            <a:r>
              <a:rPr lang="en-US" dirty="0"/>
              <a:t>Since the client is receiving food stamps now, I answer “Receiving Benefit” = “Yes. </a:t>
            </a:r>
          </a:p>
          <a:p>
            <a:endParaRPr lang="en-US" dirty="0"/>
          </a:p>
          <a:p>
            <a:r>
              <a:rPr lang="en-US" dirty="0"/>
              <a:t>The Start Date = today’s date. </a:t>
            </a:r>
          </a:p>
        </p:txBody>
      </p:sp>
      <p:sp>
        <p:nvSpPr>
          <p:cNvPr id="2" name="Rounded Rectangle 1"/>
          <p:cNvSpPr/>
          <p:nvPr/>
        </p:nvSpPr>
        <p:spPr>
          <a:xfrm>
            <a:off x="4457700" y="4543425"/>
            <a:ext cx="6124575"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4387850" y="382836"/>
            <a:ext cx="6354914" cy="5521347"/>
          </a:xfrm>
          <a:prstGeom prst="rect">
            <a:avLst/>
          </a:prstGeom>
        </p:spPr>
      </p:pic>
      <p:sp>
        <p:nvSpPr>
          <p:cNvPr id="9" name="Rounded Rectangle 8"/>
          <p:cNvSpPr/>
          <p:nvPr/>
        </p:nvSpPr>
        <p:spPr>
          <a:xfrm>
            <a:off x="4457700" y="4800600"/>
            <a:ext cx="238125" cy="333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267325" y="2724150"/>
            <a:ext cx="2924175" cy="1837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343900" y="2946723"/>
            <a:ext cx="946767" cy="2557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782175" y="4800600"/>
            <a:ext cx="800100" cy="428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457700" y="5295900"/>
            <a:ext cx="733425"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stretch>
            <a:fillRect/>
          </a:stretch>
        </p:blipFill>
        <p:spPr>
          <a:xfrm>
            <a:off x="4387851" y="382836"/>
            <a:ext cx="6374894" cy="5558446"/>
          </a:xfrm>
          <a:prstGeom prst="rect">
            <a:avLst/>
          </a:prstGeom>
        </p:spPr>
      </p:pic>
      <p:sp>
        <p:nvSpPr>
          <p:cNvPr id="16" name="Rounded Rectangle 15"/>
          <p:cNvSpPr/>
          <p:nvPr/>
        </p:nvSpPr>
        <p:spPr>
          <a:xfrm>
            <a:off x="4457700" y="5295900"/>
            <a:ext cx="771525" cy="34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267325" y="1038225"/>
            <a:ext cx="4781550" cy="2667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267325" y="1304925"/>
            <a:ext cx="2543175" cy="219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267325" y="2524125"/>
            <a:ext cx="2924175" cy="200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115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D72B17-11CA-4DDE-9587-AF34C20F14D9}" type="datetime1">
              <a:rPr lang="en-US" smtClean="0"/>
              <a:t>11/16/2021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75</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Tree>
    <p:extLst>
      <p:ext uri="{BB962C8B-B14F-4D97-AF65-F5344CB8AC3E}">
        <p14:creationId xmlns:p14="http://schemas.microsoft.com/office/powerpoint/2010/main" val="42361074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 The Client is in your Program</a:t>
            </a:r>
          </a:p>
        </p:txBody>
      </p:sp>
      <p:sp>
        <p:nvSpPr>
          <p:cNvPr id="3" name="Content Placeholder 2"/>
          <p:cNvSpPr>
            <a:spLocks noGrp="1"/>
          </p:cNvSpPr>
          <p:nvPr>
            <p:ph idx="1"/>
          </p:nvPr>
        </p:nvSpPr>
        <p:spPr>
          <a:xfrm>
            <a:off x="4800600" y="2317172"/>
            <a:ext cx="6492240" cy="3672147"/>
          </a:xfrm>
        </p:spPr>
        <p:txBody>
          <a:bodyPr/>
          <a:lstStyle/>
          <a:p>
            <a:r>
              <a:rPr lang="en-US" dirty="0"/>
              <a:t> Case Plans are required for DHS and TCP funded programs</a:t>
            </a:r>
          </a:p>
          <a:p>
            <a:endParaRPr lang="en-US" dirty="0"/>
          </a:p>
          <a:p>
            <a:r>
              <a:rPr lang="en-US" dirty="0"/>
              <a:t>There are multiple parts to case plans – detailed in the following slides. </a:t>
            </a:r>
          </a:p>
        </p:txBody>
      </p:sp>
      <p:sp>
        <p:nvSpPr>
          <p:cNvPr id="4" name="Text Placeholder 3"/>
          <p:cNvSpPr>
            <a:spLocks noGrp="1"/>
          </p:cNvSpPr>
          <p:nvPr>
            <p:ph type="body" sz="half" idx="2"/>
          </p:nvPr>
        </p:nvSpPr>
        <p:spPr/>
        <p:txBody>
          <a:bodyPr>
            <a:normAutofit/>
          </a:bodyPr>
          <a:lstStyle/>
          <a:p>
            <a:r>
              <a:rPr lang="en-US" sz="2400" dirty="0"/>
              <a:t>Part 2: Case Plans</a:t>
            </a:r>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76</a:t>
            </a:fld>
            <a:endParaRPr lang="en-US" dirty="0"/>
          </a:p>
        </p:txBody>
      </p:sp>
    </p:spTree>
    <p:extLst>
      <p:ext uri="{BB962C8B-B14F-4D97-AF65-F5344CB8AC3E}">
        <p14:creationId xmlns:p14="http://schemas.microsoft.com/office/powerpoint/2010/main" val="30312704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Adding a Case Manager</a:t>
            </a:r>
          </a:p>
        </p:txBody>
      </p:sp>
      <p:sp>
        <p:nvSpPr>
          <p:cNvPr id="9" name="Content Placeholder 8"/>
          <p:cNvSpPr>
            <a:spLocks noGrp="1"/>
          </p:cNvSpPr>
          <p:nvPr>
            <p:ph idx="1"/>
          </p:nvPr>
        </p:nvSpPr>
        <p:spPr/>
        <p:txBody>
          <a:bodyPr/>
          <a:lstStyle/>
          <a:p>
            <a:pPr marL="0" indent="0">
              <a:buNone/>
            </a:pPr>
            <a:r>
              <a:rPr lang="en-US" dirty="0"/>
              <a:t>Step One: Go the </a:t>
            </a:r>
            <a:r>
              <a:rPr lang="en-US" b="1" u="sng" dirty="0"/>
              <a:t>Case Managers</a:t>
            </a:r>
            <a:r>
              <a:rPr lang="en-US" dirty="0"/>
              <a:t> tab on the client profile screen:</a:t>
            </a:r>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This will take you to the </a:t>
            </a:r>
            <a:r>
              <a:rPr lang="en-US" b="1" u="sng" dirty="0"/>
              <a:t>Case Managers</a:t>
            </a:r>
            <a:r>
              <a:rPr lang="en-US" b="1" dirty="0"/>
              <a:t> </a:t>
            </a:r>
            <a:r>
              <a:rPr lang="en-US" dirty="0"/>
              <a:t>data entry screen.</a:t>
            </a:r>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77</a:t>
            </a:fld>
            <a:endParaRPr lang="en-US" dirty="0"/>
          </a:p>
        </p:txBody>
      </p:sp>
      <p:pic>
        <p:nvPicPr>
          <p:cNvPr id="10" name="Picture 9"/>
          <p:cNvPicPr>
            <a:picLocks noChangeAspect="1"/>
          </p:cNvPicPr>
          <p:nvPr/>
        </p:nvPicPr>
        <p:blipFill>
          <a:blip r:embed="rId3"/>
          <a:stretch>
            <a:fillRect/>
          </a:stretch>
        </p:blipFill>
        <p:spPr>
          <a:xfrm>
            <a:off x="1793439" y="2328051"/>
            <a:ext cx="8666081" cy="2963575"/>
          </a:xfrm>
          <a:prstGeom prst="rect">
            <a:avLst/>
          </a:prstGeom>
        </p:spPr>
      </p:pic>
      <p:sp>
        <p:nvSpPr>
          <p:cNvPr id="11" name="Rounded Rectangle 10"/>
          <p:cNvSpPr/>
          <p:nvPr/>
        </p:nvSpPr>
        <p:spPr>
          <a:xfrm>
            <a:off x="6608618" y="3408218"/>
            <a:ext cx="987137" cy="2493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4359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78</a:t>
            </a:fld>
            <a:endParaRPr lang="en-US"/>
          </a:p>
        </p:txBody>
      </p:sp>
      <p:sp>
        <p:nvSpPr>
          <p:cNvPr id="3" name="Content Placeholder 2"/>
          <p:cNvSpPr>
            <a:spLocks noGrp="1"/>
          </p:cNvSpPr>
          <p:nvPr>
            <p:ph idx="4294967295"/>
          </p:nvPr>
        </p:nvSpPr>
        <p:spPr>
          <a:xfrm>
            <a:off x="2133600" y="1846263"/>
            <a:ext cx="10058400" cy="4022725"/>
          </a:xfrm>
        </p:spPr>
        <p:txBody>
          <a:bodyPr/>
          <a:lstStyle/>
          <a:p>
            <a:pPr marL="0" indent="0">
              <a:buNone/>
            </a:pPr>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7" name="Picture 6"/>
          <p:cNvPicPr>
            <a:picLocks noChangeAspect="1"/>
          </p:cNvPicPr>
          <p:nvPr/>
        </p:nvPicPr>
        <p:blipFill>
          <a:blip r:embed="rId3"/>
          <a:stretch>
            <a:fillRect/>
          </a:stretch>
        </p:blipFill>
        <p:spPr>
          <a:xfrm>
            <a:off x="0" y="133008"/>
            <a:ext cx="7378486" cy="2412765"/>
          </a:xfrm>
          <a:prstGeom prst="rect">
            <a:avLst/>
          </a:prstGeom>
        </p:spPr>
      </p:pic>
      <p:sp>
        <p:nvSpPr>
          <p:cNvPr id="9" name="Rounded Rectangle 8"/>
          <p:cNvSpPr/>
          <p:nvPr/>
        </p:nvSpPr>
        <p:spPr>
          <a:xfrm>
            <a:off x="176645" y="1922318"/>
            <a:ext cx="1184564" cy="2493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6329882" y="1309255"/>
            <a:ext cx="5666855" cy="4988502"/>
          </a:xfrm>
          <a:prstGeom prst="rect">
            <a:avLst/>
          </a:prstGeom>
        </p:spPr>
      </p:pic>
      <p:sp>
        <p:nvSpPr>
          <p:cNvPr id="11" name="TextBox 10"/>
          <p:cNvSpPr txBox="1"/>
          <p:nvPr/>
        </p:nvSpPr>
        <p:spPr>
          <a:xfrm>
            <a:off x="519546" y="3180921"/>
            <a:ext cx="5039591"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Choose whether the Case Manager is a ServicePoint User, Yourself, or someone else. </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Complete the contact information</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Click Save Case Manager</a:t>
            </a:r>
          </a:p>
          <a:p>
            <a:endParaRPr lang="en-US" dirty="0"/>
          </a:p>
          <a:p>
            <a:endParaRPr lang="en-US" dirty="0"/>
          </a:p>
        </p:txBody>
      </p:sp>
      <p:sp>
        <p:nvSpPr>
          <p:cNvPr id="12" name="Rounded Rectangle 11"/>
          <p:cNvSpPr/>
          <p:nvPr/>
        </p:nvSpPr>
        <p:spPr>
          <a:xfrm>
            <a:off x="9443648" y="6014523"/>
            <a:ext cx="1767147" cy="2294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7083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Manager FAQs</a:t>
            </a:r>
          </a:p>
        </p:txBody>
      </p:sp>
      <p:sp>
        <p:nvSpPr>
          <p:cNvPr id="3" name="Content Placeholder 2"/>
          <p:cNvSpPr>
            <a:spLocks noGrp="1"/>
          </p:cNvSpPr>
          <p:nvPr>
            <p:ph idx="1"/>
          </p:nvPr>
        </p:nvSpPr>
        <p:spPr/>
        <p:txBody>
          <a:bodyPr/>
          <a:lstStyle/>
          <a:p>
            <a:pPr marL="0" indent="0">
              <a:buNone/>
            </a:pPr>
            <a:r>
              <a:rPr lang="en-US" b="1" dirty="0"/>
              <a:t>Can I add more than one case manager to a client’s case manager tab?</a:t>
            </a:r>
          </a:p>
          <a:p>
            <a:pPr marL="0" indent="0">
              <a:buNone/>
            </a:pPr>
            <a:r>
              <a:rPr lang="en-US" dirty="0"/>
              <a:t>Yes.  In some cases a provider may have a case manager and other service staff person such as a housing specialist or employment specialist working with a given client.  </a:t>
            </a:r>
          </a:p>
          <a:p>
            <a:pPr marL="0" indent="0">
              <a:buNone/>
            </a:pPr>
            <a:endParaRPr lang="en-US" dirty="0"/>
          </a:p>
          <a:p>
            <a:pPr marL="0" indent="0">
              <a:buNone/>
            </a:pPr>
            <a:r>
              <a:rPr lang="en-US" b="1" dirty="0"/>
              <a:t>How do I indicate that a case manager is no longer working with a given client?</a:t>
            </a:r>
          </a:p>
          <a:p>
            <a:pPr marL="0" indent="0">
              <a:buNone/>
            </a:pPr>
            <a:r>
              <a:rPr lang="en-US" dirty="0"/>
              <a:t>The case managers data entry screen has Start Date and End Date Fields to indicate when a case manager begins and ends working with a given client.  This is where a case manager can indicate that he is no longer working with a client.</a:t>
            </a:r>
          </a:p>
          <a:p>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79</a:t>
            </a:fld>
            <a:endParaRPr lang="en-US"/>
          </a:p>
        </p:txBody>
      </p:sp>
    </p:spTree>
    <p:extLst>
      <p:ext uri="{BB962C8B-B14F-4D97-AF65-F5344CB8AC3E}">
        <p14:creationId xmlns:p14="http://schemas.microsoft.com/office/powerpoint/2010/main" val="72614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84659" y="4357018"/>
            <a:ext cx="2192573" cy="1863687"/>
          </a:xfrm>
          <a:prstGeom prst="rect">
            <a:avLst/>
          </a:prstGeom>
        </p:spPr>
      </p:pic>
      <p:sp>
        <p:nvSpPr>
          <p:cNvPr id="2" name="Title 1"/>
          <p:cNvSpPr>
            <a:spLocks noGrp="1"/>
          </p:cNvSpPr>
          <p:nvPr>
            <p:ph type="title"/>
          </p:nvPr>
        </p:nvSpPr>
        <p:spPr/>
        <p:txBody>
          <a:bodyPr/>
          <a:lstStyle/>
          <a:p>
            <a:r>
              <a:rPr lang="en-US" dirty="0"/>
              <a:t>HUD UDEs – What’s Shared &amp; What Isn’t</a:t>
            </a:r>
          </a:p>
        </p:txBody>
      </p:sp>
      <p:sp>
        <p:nvSpPr>
          <p:cNvPr id="10" name="Text Placeholder 9"/>
          <p:cNvSpPr>
            <a:spLocks noGrp="1"/>
          </p:cNvSpPr>
          <p:nvPr>
            <p:ph type="body" idx="1"/>
          </p:nvPr>
        </p:nvSpPr>
        <p:spPr/>
        <p:txBody>
          <a:bodyPr/>
          <a:lstStyle/>
          <a:p>
            <a:r>
              <a:rPr lang="en-US" dirty="0"/>
              <a:t>Universal Identifiers (one answer per client record)</a:t>
            </a:r>
          </a:p>
        </p:txBody>
      </p:sp>
      <p:sp>
        <p:nvSpPr>
          <p:cNvPr id="11" name="Content Placeholder 10"/>
          <p:cNvSpPr>
            <a:spLocks noGrp="1"/>
          </p:cNvSpPr>
          <p:nvPr>
            <p:ph sz="half" idx="2"/>
          </p:nvPr>
        </p:nvSpPr>
        <p:spPr>
          <a:xfrm>
            <a:off x="1097280" y="2582334"/>
            <a:ext cx="4937760" cy="3679318"/>
          </a:xfrm>
        </p:spPr>
        <p:txBody>
          <a:bodyPr>
            <a:normAutofit fontScale="85000" lnSpcReduction="20000"/>
          </a:bodyPr>
          <a:lstStyle/>
          <a:p>
            <a:r>
              <a:rPr lang="en-US" dirty="0"/>
              <a:t>Name</a:t>
            </a:r>
          </a:p>
          <a:p>
            <a:r>
              <a:rPr lang="en-US" dirty="0"/>
              <a:t>Name Data Quality</a:t>
            </a:r>
          </a:p>
          <a:p>
            <a:r>
              <a:rPr lang="en-US" dirty="0"/>
              <a:t>Social Security Number</a:t>
            </a:r>
          </a:p>
          <a:p>
            <a:r>
              <a:rPr lang="en-US" dirty="0"/>
              <a:t>Social Security Number Data Quality</a:t>
            </a:r>
          </a:p>
          <a:p>
            <a:r>
              <a:rPr lang="en-US" dirty="0"/>
              <a:t>Date of Birth</a:t>
            </a:r>
          </a:p>
          <a:p>
            <a:r>
              <a:rPr lang="en-US" dirty="0"/>
              <a:t>Date of Birth Data Quality</a:t>
            </a:r>
          </a:p>
          <a:p>
            <a:r>
              <a:rPr lang="en-US" dirty="0"/>
              <a:t>Race</a:t>
            </a:r>
          </a:p>
          <a:p>
            <a:r>
              <a:rPr lang="en-US" dirty="0"/>
              <a:t>Ethnicity </a:t>
            </a:r>
          </a:p>
          <a:p>
            <a:r>
              <a:rPr lang="en-US" dirty="0"/>
              <a:t>Gender</a:t>
            </a:r>
          </a:p>
          <a:p>
            <a:r>
              <a:rPr lang="en-US" dirty="0"/>
              <a:t>Veteran Status</a:t>
            </a:r>
          </a:p>
        </p:txBody>
      </p:sp>
      <p:sp>
        <p:nvSpPr>
          <p:cNvPr id="12" name="Text Placeholder 11"/>
          <p:cNvSpPr>
            <a:spLocks noGrp="1"/>
          </p:cNvSpPr>
          <p:nvPr>
            <p:ph type="body" sz="quarter" idx="3"/>
          </p:nvPr>
        </p:nvSpPr>
        <p:spPr/>
        <p:txBody>
          <a:bodyPr/>
          <a:lstStyle/>
          <a:p>
            <a:r>
              <a:rPr lang="en-US" dirty="0"/>
              <a:t>Universal Project Stay elements (One or more values per project stay)</a:t>
            </a:r>
          </a:p>
        </p:txBody>
      </p:sp>
      <p:sp>
        <p:nvSpPr>
          <p:cNvPr id="13" name="Content Placeholder 12"/>
          <p:cNvSpPr>
            <a:spLocks noGrp="1"/>
          </p:cNvSpPr>
          <p:nvPr>
            <p:ph sz="quarter" idx="4"/>
          </p:nvPr>
        </p:nvSpPr>
        <p:spPr>
          <a:xfrm>
            <a:off x="6217920" y="2582334"/>
            <a:ext cx="4937760" cy="3679318"/>
          </a:xfrm>
        </p:spPr>
        <p:txBody>
          <a:bodyPr>
            <a:normAutofit fontScale="92500" lnSpcReduction="10000"/>
          </a:bodyPr>
          <a:lstStyle/>
          <a:p>
            <a:r>
              <a:rPr lang="en-US" dirty="0"/>
              <a:t>Disabling Condition (Yes/No)</a:t>
            </a:r>
          </a:p>
          <a:p>
            <a:r>
              <a:rPr lang="en-US" dirty="0"/>
              <a:t>Project Start Date</a:t>
            </a:r>
          </a:p>
          <a:p>
            <a:r>
              <a:rPr lang="en-US" dirty="0"/>
              <a:t>Project Exit Date</a:t>
            </a:r>
          </a:p>
          <a:p>
            <a:r>
              <a:rPr lang="en-US" dirty="0"/>
              <a:t>Destination</a:t>
            </a:r>
          </a:p>
          <a:p>
            <a:r>
              <a:rPr lang="en-US" dirty="0"/>
              <a:t>Relationship to Head of Household</a:t>
            </a:r>
          </a:p>
          <a:p>
            <a:r>
              <a:rPr lang="en-US" dirty="0"/>
              <a:t>Client Location</a:t>
            </a:r>
          </a:p>
          <a:p>
            <a:r>
              <a:rPr lang="en-US" dirty="0"/>
              <a:t>Housing Move in Date (for RRH and Permanent Housing projects)</a:t>
            </a:r>
          </a:p>
          <a:p>
            <a:r>
              <a:rPr lang="en-US" dirty="0"/>
              <a:t>Prior Living Situation </a:t>
            </a:r>
          </a:p>
        </p:txBody>
      </p:sp>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4">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a:t>
            </a:fld>
            <a:endParaRPr lang="en-US"/>
          </a:p>
        </p:txBody>
      </p:sp>
      <p:sp>
        <p:nvSpPr>
          <p:cNvPr id="3" name="&quot;No&quot; Symbol 2"/>
          <p:cNvSpPr/>
          <p:nvPr/>
        </p:nvSpPr>
        <p:spPr>
          <a:xfrm>
            <a:off x="6569765" y="2384201"/>
            <a:ext cx="4045227" cy="3836504"/>
          </a:xfrm>
          <a:prstGeom prst="noSmoking">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6459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One: Go the </a:t>
            </a:r>
            <a:r>
              <a:rPr lang="en-US" b="1" u="sng" dirty="0"/>
              <a:t>Case Plans</a:t>
            </a:r>
            <a:r>
              <a:rPr lang="en-US" dirty="0"/>
              <a:t> tab in ClientPoint:</a:t>
            </a:r>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a:p>
            <a:endParaRPr lang="en-US"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80</a:t>
            </a:fld>
            <a:endParaRPr lang="en-US"/>
          </a:p>
        </p:txBody>
      </p:sp>
      <p:pic>
        <p:nvPicPr>
          <p:cNvPr id="7" name="Picture 6"/>
          <p:cNvPicPr>
            <a:picLocks noChangeAspect="1"/>
          </p:cNvPicPr>
          <p:nvPr/>
        </p:nvPicPr>
        <p:blipFill>
          <a:blip r:embed="rId3"/>
          <a:stretch>
            <a:fillRect/>
          </a:stretch>
        </p:blipFill>
        <p:spPr>
          <a:xfrm>
            <a:off x="1394860" y="2328051"/>
            <a:ext cx="9667302" cy="3321635"/>
          </a:xfrm>
          <a:prstGeom prst="rect">
            <a:avLst/>
          </a:prstGeom>
        </p:spPr>
      </p:pic>
      <p:sp>
        <p:nvSpPr>
          <p:cNvPr id="8" name="Rounded Rectangle 7"/>
          <p:cNvSpPr/>
          <p:nvPr/>
        </p:nvSpPr>
        <p:spPr>
          <a:xfrm>
            <a:off x="7756071" y="3396343"/>
            <a:ext cx="1110343" cy="34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6738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Two: On the Goals Screen click </a:t>
            </a:r>
            <a:r>
              <a:rPr lang="en-US" b="1" u="sng" dirty="0"/>
              <a:t>Add Goal</a:t>
            </a:r>
            <a:r>
              <a:rPr lang="en-US" dirty="0"/>
              <a:t>:</a:t>
            </a:r>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81</a:t>
            </a:fld>
            <a:endParaRPr lang="en-US"/>
          </a:p>
        </p:txBody>
      </p:sp>
      <p:pic>
        <p:nvPicPr>
          <p:cNvPr id="7" name="Picture 6"/>
          <p:cNvPicPr>
            <a:picLocks noChangeAspect="1"/>
          </p:cNvPicPr>
          <p:nvPr/>
        </p:nvPicPr>
        <p:blipFill>
          <a:blip r:embed="rId3"/>
          <a:stretch>
            <a:fillRect/>
          </a:stretch>
        </p:blipFill>
        <p:spPr>
          <a:xfrm>
            <a:off x="2229323" y="1845734"/>
            <a:ext cx="7736527" cy="4381401"/>
          </a:xfrm>
          <a:prstGeom prst="rect">
            <a:avLst/>
          </a:prstGeom>
        </p:spPr>
      </p:pic>
      <p:sp>
        <p:nvSpPr>
          <p:cNvPr id="8" name="Rounded Rectangle 7"/>
          <p:cNvSpPr/>
          <p:nvPr/>
        </p:nvSpPr>
        <p:spPr>
          <a:xfrm>
            <a:off x="2333415" y="5869094"/>
            <a:ext cx="1459267" cy="2719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2128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82</a:t>
            </a:fld>
            <a:endParaRPr lang="en-US"/>
          </a:p>
        </p:txBody>
      </p:sp>
      <p:pic>
        <p:nvPicPr>
          <p:cNvPr id="7" name="Content Placeholder 6"/>
          <p:cNvPicPr>
            <a:picLocks noGrp="1" noChangeAspect="1"/>
          </p:cNvPicPr>
          <p:nvPr>
            <p:ph idx="4294967295"/>
          </p:nvPr>
        </p:nvPicPr>
        <p:blipFill>
          <a:blip r:embed="rId3"/>
          <a:stretch>
            <a:fillRect/>
          </a:stretch>
        </p:blipFill>
        <p:spPr>
          <a:xfrm>
            <a:off x="3686185" y="73345"/>
            <a:ext cx="4662360" cy="6205849"/>
          </a:xfrm>
          <a:prstGeom prst="rect">
            <a:avLst/>
          </a:prstGeom>
        </p:spPr>
      </p:pic>
      <p:sp>
        <p:nvSpPr>
          <p:cNvPr id="9" name="Rounded Rectangle 8"/>
          <p:cNvSpPr/>
          <p:nvPr/>
        </p:nvSpPr>
        <p:spPr>
          <a:xfrm>
            <a:off x="3917373" y="2244436"/>
            <a:ext cx="2275609" cy="1870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13464" y="2425027"/>
            <a:ext cx="2473036" cy="2142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813464" y="2639291"/>
            <a:ext cx="3210791" cy="384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13464" y="3023755"/>
            <a:ext cx="4364181" cy="6130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813464" y="3636818"/>
            <a:ext cx="2608118" cy="8208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813464" y="4457700"/>
            <a:ext cx="4364181" cy="15378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743700" y="5995555"/>
            <a:ext cx="1018309" cy="283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9917" y="2730121"/>
            <a:ext cx="3193167" cy="1200329"/>
          </a:xfrm>
          <a:prstGeom prst="rect">
            <a:avLst/>
          </a:prstGeom>
          <a:noFill/>
        </p:spPr>
        <p:txBody>
          <a:bodyPr wrap="square" rtlCol="0">
            <a:spAutoFit/>
          </a:bodyPr>
          <a:lstStyle/>
          <a:p>
            <a:r>
              <a:rPr lang="en-US" dirty="0"/>
              <a:t>Complete all the fields in the Goal Pop-up box. </a:t>
            </a:r>
          </a:p>
          <a:p>
            <a:endParaRPr lang="en-US" dirty="0"/>
          </a:p>
          <a:p>
            <a:r>
              <a:rPr lang="en-US" dirty="0"/>
              <a:t>Once complete, click “Add Goal”</a:t>
            </a:r>
          </a:p>
        </p:txBody>
      </p:sp>
    </p:spTree>
    <p:extLst>
      <p:ext uri="{BB962C8B-B14F-4D97-AF65-F5344CB8AC3E}">
        <p14:creationId xmlns:p14="http://schemas.microsoft.com/office/powerpoint/2010/main" val="1400911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97280" y="2121132"/>
            <a:ext cx="3989243" cy="3485108"/>
          </a:xfrm>
          <a:prstGeom prst="rect">
            <a:avLst/>
          </a:prstGeom>
        </p:spPr>
      </p:pic>
      <p:sp>
        <p:nvSpPr>
          <p:cNvPr id="2" name="Title 1"/>
          <p:cNvSpPr>
            <a:spLocks noGrp="1"/>
          </p:cNvSpPr>
          <p:nvPr>
            <p:ph type="title"/>
          </p:nvPr>
        </p:nvSpPr>
        <p:spPr/>
        <p:txBody>
          <a:bodyPr/>
          <a:lstStyle/>
          <a:p>
            <a:r>
              <a:rPr lang="en-US" dirty="0"/>
              <a:t>Case Notes</a:t>
            </a:r>
          </a:p>
        </p:txBody>
      </p:sp>
      <p:pic>
        <p:nvPicPr>
          <p:cNvPr id="7" name="Content Placeholder 6"/>
          <p:cNvPicPr>
            <a:picLocks noGrp="1" noChangeAspect="1"/>
          </p:cNvPicPr>
          <p:nvPr>
            <p:ph idx="1"/>
          </p:nvPr>
        </p:nvPicPr>
        <p:blipFill>
          <a:blip r:embed="rId3"/>
          <a:stretch>
            <a:fillRect/>
          </a:stretch>
        </p:blipFill>
        <p:spPr>
          <a:xfrm>
            <a:off x="5415252" y="2053936"/>
            <a:ext cx="6534150" cy="3524250"/>
          </a:xfrm>
          <a:prstGeom prst="rect">
            <a:avLst/>
          </a:prstGeom>
        </p:spPr>
      </p:pic>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4">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83</a:t>
            </a:fld>
            <a:endParaRPr lang="en-US"/>
          </a:p>
        </p:txBody>
      </p:sp>
      <p:sp>
        <p:nvSpPr>
          <p:cNvPr id="8" name="Rounded Rectangle 7"/>
          <p:cNvSpPr/>
          <p:nvPr/>
        </p:nvSpPr>
        <p:spPr>
          <a:xfrm>
            <a:off x="5433446" y="2836718"/>
            <a:ext cx="1309254" cy="3740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197288" y="4052453"/>
            <a:ext cx="3592921" cy="1236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097280" y="3668681"/>
            <a:ext cx="2362893" cy="3941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00400" y="5382491"/>
            <a:ext cx="1288473" cy="1956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1921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84</a:t>
            </a:fld>
            <a:endParaRPr lang="en-US"/>
          </a:p>
        </p:txBody>
      </p:sp>
      <p:sp>
        <p:nvSpPr>
          <p:cNvPr id="3" name="Content Placeholder 2"/>
          <p:cNvSpPr>
            <a:spLocks noGrp="1"/>
          </p:cNvSpPr>
          <p:nvPr>
            <p:ph idx="4294967295"/>
          </p:nvPr>
        </p:nvSpPr>
        <p:spPr>
          <a:xfrm>
            <a:off x="5143500" y="1846263"/>
            <a:ext cx="7048500" cy="4022725"/>
          </a:xfrm>
        </p:spPr>
        <p:txBody>
          <a:bodyPr/>
          <a:lstStyle/>
          <a:p>
            <a:endParaRPr lang="en-US" dirty="0"/>
          </a:p>
          <a:p>
            <a:endParaRPr lang="en-US" dirty="0"/>
          </a:p>
          <a:p>
            <a:endParaRPr lang="en-US" dirty="0"/>
          </a:p>
          <a:p>
            <a:pPr marL="0" indent="0">
              <a:buNone/>
            </a:pPr>
            <a:endParaRPr lang="en-US" dirty="0"/>
          </a:p>
          <a:p>
            <a:pPr marL="0" indent="0">
              <a:buNone/>
            </a:pPr>
            <a:endParaRPr lang="en-US" dirty="0"/>
          </a:p>
          <a:p>
            <a:endParaRPr lang="en-US" dirty="0"/>
          </a:p>
        </p:txBody>
      </p:sp>
      <p:pic>
        <p:nvPicPr>
          <p:cNvPr id="7" name="Content Placeholder 6"/>
          <p:cNvPicPr>
            <a:picLocks noChangeAspect="1"/>
          </p:cNvPicPr>
          <p:nvPr/>
        </p:nvPicPr>
        <p:blipFill>
          <a:blip r:embed="rId4"/>
          <a:stretch>
            <a:fillRect/>
          </a:stretch>
        </p:blipFill>
        <p:spPr>
          <a:xfrm>
            <a:off x="225986" y="2168557"/>
            <a:ext cx="5304113" cy="2860819"/>
          </a:xfrm>
          <a:prstGeom prst="rect">
            <a:avLst/>
          </a:prstGeom>
        </p:spPr>
      </p:pic>
      <p:sp>
        <p:nvSpPr>
          <p:cNvPr id="8" name="TextBox 7"/>
          <p:cNvSpPr txBox="1"/>
          <p:nvPr/>
        </p:nvSpPr>
        <p:spPr>
          <a:xfrm>
            <a:off x="740382" y="696191"/>
            <a:ext cx="9349739" cy="830997"/>
          </a:xfrm>
          <a:prstGeom prst="rect">
            <a:avLst/>
          </a:prstGeom>
          <a:noFill/>
        </p:spPr>
        <p:txBody>
          <a:bodyPr wrap="square" rtlCol="0">
            <a:spAutoFit/>
          </a:bodyPr>
          <a:lstStyle/>
          <a:p>
            <a:r>
              <a:rPr lang="en-US" sz="4800" dirty="0">
                <a:latin typeface="+mj-lt"/>
              </a:rPr>
              <a:t>Action Steps </a:t>
            </a:r>
          </a:p>
        </p:txBody>
      </p:sp>
      <p:pic>
        <p:nvPicPr>
          <p:cNvPr id="9" name="Picture 8"/>
          <p:cNvPicPr>
            <a:picLocks noChangeAspect="1"/>
          </p:cNvPicPr>
          <p:nvPr/>
        </p:nvPicPr>
        <p:blipFill>
          <a:blip r:embed="rId5"/>
          <a:stretch>
            <a:fillRect/>
          </a:stretch>
        </p:blipFill>
        <p:spPr>
          <a:xfrm>
            <a:off x="5530099" y="156939"/>
            <a:ext cx="5472660" cy="6007448"/>
          </a:xfrm>
          <a:prstGeom prst="rect">
            <a:avLst/>
          </a:prstGeom>
        </p:spPr>
      </p:pic>
      <p:sp>
        <p:nvSpPr>
          <p:cNvPr id="10" name="Rounded Rectangle 9"/>
          <p:cNvSpPr/>
          <p:nvPr/>
        </p:nvSpPr>
        <p:spPr>
          <a:xfrm>
            <a:off x="225986" y="3598966"/>
            <a:ext cx="1145614" cy="2586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673436" y="2113063"/>
            <a:ext cx="5133109" cy="18458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699874" y="3990109"/>
            <a:ext cx="3173962" cy="1974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138555" y="4686300"/>
            <a:ext cx="1797627" cy="3430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667750" y="5756741"/>
            <a:ext cx="1652066" cy="379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0297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Follow ups</a:t>
            </a:r>
          </a:p>
        </p:txBody>
      </p:sp>
      <p:sp>
        <p:nvSpPr>
          <p:cNvPr id="3" name="Content Placeholder 2"/>
          <p:cNvSpPr>
            <a:spLocks noGrp="1"/>
          </p:cNvSpPr>
          <p:nvPr>
            <p:ph idx="1"/>
          </p:nvPr>
        </p:nvSpPr>
        <p:spPr/>
        <p:txBody>
          <a:bodyPr/>
          <a:lstStyle/>
          <a:p>
            <a:r>
              <a:rPr lang="en-US" dirty="0">
                <a:solidFill>
                  <a:prstClr val="black"/>
                </a:solidFill>
              </a:rPr>
              <a:t>Goals and action steps have fields that allow case managers to indicate the date they plan to follow up with a client (</a:t>
            </a:r>
            <a:r>
              <a:rPr lang="en-US" b="1" dirty="0">
                <a:solidFill>
                  <a:prstClr val="black"/>
                </a:solidFill>
              </a:rPr>
              <a:t>Projected Follow Up Date</a:t>
            </a:r>
            <a:r>
              <a:rPr lang="en-US" dirty="0">
                <a:solidFill>
                  <a:prstClr val="black"/>
                </a:solidFill>
              </a:rPr>
              <a:t>), the staff person who will be following up (</a:t>
            </a:r>
            <a:r>
              <a:rPr lang="en-US" b="1" dirty="0">
                <a:solidFill>
                  <a:prstClr val="black"/>
                </a:solidFill>
              </a:rPr>
              <a:t>Follow Up User</a:t>
            </a:r>
            <a:r>
              <a:rPr lang="en-US" dirty="0">
                <a:solidFill>
                  <a:prstClr val="black"/>
                </a:solidFill>
              </a:rPr>
              <a:t>) the date the follow up was actually made (</a:t>
            </a:r>
            <a:r>
              <a:rPr lang="en-US" b="1" dirty="0">
                <a:solidFill>
                  <a:prstClr val="black"/>
                </a:solidFill>
              </a:rPr>
              <a:t>Completed Follow Up Date</a:t>
            </a:r>
            <a:r>
              <a:rPr lang="en-US" dirty="0">
                <a:solidFill>
                  <a:prstClr val="black"/>
                </a:solidFill>
              </a:rPr>
              <a:t>), and the outcome at follow up (</a:t>
            </a:r>
            <a:r>
              <a:rPr lang="en-US" b="1" dirty="0">
                <a:solidFill>
                  <a:prstClr val="black"/>
                </a:solidFill>
              </a:rPr>
              <a:t>Outcome at Follow Up</a:t>
            </a:r>
            <a:r>
              <a:rPr lang="en-US" dirty="0">
                <a:solidFill>
                  <a:prstClr val="black"/>
                </a:solidFill>
              </a:rPr>
              <a:t>):</a:t>
            </a:r>
            <a:endParaRPr lang="en-US" sz="1800" dirty="0"/>
          </a:p>
          <a:p>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85</a:t>
            </a:fld>
            <a:endParaRPr lang="en-US"/>
          </a:p>
        </p:txBody>
      </p:sp>
      <p:pic>
        <p:nvPicPr>
          <p:cNvPr id="7" name="Picture 6"/>
          <p:cNvPicPr>
            <a:picLocks noChangeAspect="1"/>
          </p:cNvPicPr>
          <p:nvPr/>
        </p:nvPicPr>
        <p:blipFill>
          <a:blip r:embed="rId4"/>
          <a:stretch>
            <a:fillRect/>
          </a:stretch>
        </p:blipFill>
        <p:spPr>
          <a:xfrm>
            <a:off x="2776105" y="3391766"/>
            <a:ext cx="5829300" cy="2381250"/>
          </a:xfrm>
          <a:prstGeom prst="rect">
            <a:avLst/>
          </a:prstGeom>
        </p:spPr>
      </p:pic>
    </p:spTree>
    <p:extLst>
      <p:ext uri="{BB962C8B-B14F-4D97-AF65-F5344CB8AC3E}">
        <p14:creationId xmlns:p14="http://schemas.microsoft.com/office/powerpoint/2010/main" val="26527998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Goals and Action Steps FAQ</a:t>
            </a:r>
          </a:p>
        </p:txBody>
      </p:sp>
      <p:sp>
        <p:nvSpPr>
          <p:cNvPr id="3" name="Content Placeholder 2"/>
          <p:cNvSpPr>
            <a:spLocks noGrp="1"/>
          </p:cNvSpPr>
          <p:nvPr>
            <p:ph idx="1"/>
          </p:nvPr>
        </p:nvSpPr>
        <p:spPr/>
        <p:txBody>
          <a:bodyPr/>
          <a:lstStyle/>
          <a:p>
            <a:pPr marL="0" indent="0">
              <a:buNone/>
            </a:pPr>
            <a:r>
              <a:rPr lang="en-US" b="1" dirty="0"/>
              <a:t>What if a goal or action step requires follow up more than once?</a:t>
            </a:r>
          </a:p>
          <a:p>
            <a:pPr marL="0" indent="0">
              <a:buNone/>
            </a:pPr>
            <a:r>
              <a:rPr lang="en-US" dirty="0"/>
              <a:t>Case managers can reset the projected follow update, completed follow up date, and outcome at follow up at each follow up.</a:t>
            </a:r>
          </a:p>
          <a:p>
            <a:pPr marL="0" indent="0">
              <a:buNone/>
            </a:pPr>
            <a:endParaRPr lang="en-US" dirty="0"/>
          </a:p>
          <a:p>
            <a:pPr marL="0" indent="0">
              <a:buNone/>
            </a:pPr>
            <a:endParaRPr lang="en-US" dirty="0"/>
          </a:p>
          <a:p>
            <a:pPr marL="0" indent="0">
              <a:buNone/>
            </a:pPr>
            <a:r>
              <a:rPr lang="en-US" dirty="0"/>
              <a:t>If the client does not reach the goal by the Target Date, you can reset the target date to a new date instead of creating a new goal.  </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86</a:t>
            </a:fld>
            <a:endParaRPr lang="en-US"/>
          </a:p>
        </p:txBody>
      </p:sp>
    </p:spTree>
    <p:extLst>
      <p:ext uri="{BB962C8B-B14F-4D97-AF65-F5344CB8AC3E}">
        <p14:creationId xmlns:p14="http://schemas.microsoft.com/office/powerpoint/2010/main" val="31486337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 a Goal</a:t>
            </a:r>
          </a:p>
        </p:txBody>
      </p:sp>
      <p:sp>
        <p:nvSpPr>
          <p:cNvPr id="3" name="Content Placeholder 2"/>
          <p:cNvSpPr>
            <a:spLocks noGrp="1"/>
          </p:cNvSpPr>
          <p:nvPr>
            <p:ph idx="1"/>
          </p:nvPr>
        </p:nvSpPr>
        <p:spPr/>
        <p:txBody>
          <a:bodyPr>
            <a:normAutofit lnSpcReduction="10000"/>
          </a:bodyPr>
          <a:lstStyle/>
          <a:p>
            <a:pPr marL="0" lvl="0" indent="0">
              <a:lnSpc>
                <a:spcPct val="100000"/>
              </a:lnSpc>
              <a:spcBef>
                <a:spcPct val="20000"/>
              </a:spcBef>
              <a:buNone/>
            </a:pPr>
            <a:r>
              <a:rPr lang="en-US" dirty="0">
                <a:solidFill>
                  <a:prstClr val="black"/>
                </a:solidFill>
              </a:rPr>
              <a:t>Goals and action steps have fields that allow case managers to indicate the status of a goal (</a:t>
            </a:r>
            <a:r>
              <a:rPr lang="en-US" b="1" dirty="0">
                <a:solidFill>
                  <a:prstClr val="black"/>
                </a:solidFill>
              </a:rPr>
              <a:t>Overall Status</a:t>
            </a:r>
            <a:r>
              <a:rPr lang="en-US" dirty="0">
                <a:solidFill>
                  <a:prstClr val="black"/>
                </a:solidFill>
              </a:rPr>
              <a:t>), and the outcome and date the goal was closed out (</a:t>
            </a:r>
            <a:r>
              <a:rPr lang="en-US" b="1" dirty="0">
                <a:solidFill>
                  <a:prstClr val="black"/>
                </a:solidFill>
              </a:rPr>
              <a:t>If Closed, Outcome and Date Field</a:t>
            </a:r>
            <a:r>
              <a:rPr lang="en-US" dirty="0">
                <a:solidFill>
                  <a:prstClr val="black"/>
                </a:solidFill>
              </a:rPr>
              <a:t>):</a:t>
            </a:r>
          </a:p>
          <a:p>
            <a:pPr marL="0" lvl="0" indent="0">
              <a:lnSpc>
                <a:spcPct val="100000"/>
              </a:lnSpc>
              <a:spcBef>
                <a:spcPct val="20000"/>
              </a:spcBef>
              <a:buNone/>
            </a:pPr>
            <a:endParaRPr lang="en-US" dirty="0">
              <a:solidFill>
                <a:prstClr val="black"/>
              </a:solidFill>
            </a:endParaRPr>
          </a:p>
          <a:p>
            <a:pPr marL="0" lvl="0" indent="0">
              <a:lnSpc>
                <a:spcPct val="100000"/>
              </a:lnSpc>
              <a:spcBef>
                <a:spcPct val="20000"/>
              </a:spcBef>
              <a:buNone/>
            </a:pPr>
            <a:endParaRPr lang="en-US" dirty="0">
              <a:solidFill>
                <a:prstClr val="black"/>
              </a:solidFill>
            </a:endParaRPr>
          </a:p>
          <a:p>
            <a:pPr marL="0" lvl="0" indent="0">
              <a:lnSpc>
                <a:spcPct val="100000"/>
              </a:lnSpc>
              <a:spcBef>
                <a:spcPct val="20000"/>
              </a:spcBef>
              <a:buNone/>
            </a:pPr>
            <a:endParaRPr lang="en-US" dirty="0">
              <a:solidFill>
                <a:prstClr val="black"/>
              </a:solidFill>
            </a:endParaRPr>
          </a:p>
          <a:p>
            <a:pPr marL="0" lvl="0" indent="0">
              <a:lnSpc>
                <a:spcPct val="100000"/>
              </a:lnSpc>
              <a:spcBef>
                <a:spcPct val="20000"/>
              </a:spcBef>
              <a:buNone/>
            </a:pPr>
            <a:endParaRPr lang="en-US" dirty="0">
              <a:solidFill>
                <a:prstClr val="black"/>
              </a:solidFill>
            </a:endParaRPr>
          </a:p>
          <a:p>
            <a:pPr marL="0" lvl="0" indent="0">
              <a:lnSpc>
                <a:spcPct val="100000"/>
              </a:lnSpc>
              <a:spcBef>
                <a:spcPct val="20000"/>
              </a:spcBef>
              <a:buNone/>
            </a:pPr>
            <a:endParaRPr lang="en-US" dirty="0">
              <a:solidFill>
                <a:prstClr val="black"/>
              </a:solidFill>
            </a:endParaRPr>
          </a:p>
          <a:p>
            <a:pPr marL="0" lvl="0" indent="0">
              <a:lnSpc>
                <a:spcPct val="100000"/>
              </a:lnSpc>
              <a:spcBef>
                <a:spcPct val="20000"/>
              </a:spcBef>
              <a:buNone/>
            </a:pPr>
            <a:endParaRPr lang="en-US" dirty="0">
              <a:solidFill>
                <a:prstClr val="black"/>
              </a:solidFill>
            </a:endParaRPr>
          </a:p>
          <a:p>
            <a:pPr marL="0" lvl="0" indent="0">
              <a:lnSpc>
                <a:spcPct val="100000"/>
              </a:lnSpc>
              <a:spcBef>
                <a:spcPct val="20000"/>
              </a:spcBef>
              <a:buNone/>
            </a:pPr>
            <a:r>
              <a:rPr lang="en-US" dirty="0">
                <a:solidFill>
                  <a:prstClr val="black"/>
                </a:solidFill>
              </a:rPr>
              <a:t>Please note: Action Steps are the action items a client needs to accomplish in order to achieve a larger goal, so all Action Steps should be closed out on or before the date the goal they support is closed.</a:t>
            </a:r>
            <a:endParaRPr lang="en-US" sz="1800" dirty="0">
              <a:solidFill>
                <a:prstClr val="black"/>
              </a:solidFill>
            </a:endParaRPr>
          </a:p>
          <a:p>
            <a:pPr marL="0" lvl="0" indent="0">
              <a:lnSpc>
                <a:spcPct val="100000"/>
              </a:lnSpc>
              <a:spcBef>
                <a:spcPct val="20000"/>
              </a:spcBef>
              <a:buNone/>
            </a:pPr>
            <a:endParaRPr lang="en-US" sz="1800" dirty="0"/>
          </a:p>
          <a:p>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87</a:t>
            </a:fld>
            <a:endParaRPr lang="en-US"/>
          </a:p>
        </p:txBody>
      </p:sp>
      <p:pic>
        <p:nvPicPr>
          <p:cNvPr id="8" name="Picture 7"/>
          <p:cNvPicPr>
            <a:picLocks noChangeAspect="1"/>
          </p:cNvPicPr>
          <p:nvPr/>
        </p:nvPicPr>
        <p:blipFill>
          <a:blip r:embed="rId4"/>
          <a:stretch>
            <a:fillRect/>
          </a:stretch>
        </p:blipFill>
        <p:spPr>
          <a:xfrm>
            <a:off x="1068387" y="3179618"/>
            <a:ext cx="10058400" cy="1069726"/>
          </a:xfrm>
          <a:prstGeom prst="rect">
            <a:avLst/>
          </a:prstGeom>
        </p:spPr>
      </p:pic>
    </p:spTree>
    <p:extLst>
      <p:ext uri="{BB962C8B-B14F-4D97-AF65-F5344CB8AC3E}">
        <p14:creationId xmlns:p14="http://schemas.microsoft.com/office/powerpoint/2010/main" val="36254484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D72B17-11CA-4DDE-9587-AF34C20F14D9}" type="datetime1">
              <a:rPr lang="en-US" smtClean="0"/>
              <a:t>11/16/2021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88</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Tree>
    <p:extLst>
      <p:ext uri="{BB962C8B-B14F-4D97-AF65-F5344CB8AC3E}">
        <p14:creationId xmlns:p14="http://schemas.microsoft.com/office/powerpoint/2010/main" val="1384463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The Client leaves your Program</a:t>
            </a:r>
          </a:p>
        </p:txBody>
      </p:sp>
      <p:sp>
        <p:nvSpPr>
          <p:cNvPr id="9" name="Content Placeholder 8"/>
          <p:cNvSpPr>
            <a:spLocks noGrp="1"/>
          </p:cNvSpPr>
          <p:nvPr>
            <p:ph idx="1"/>
          </p:nvPr>
        </p:nvSpPr>
        <p:spPr>
          <a:xfrm>
            <a:off x="4800600" y="2880358"/>
            <a:ext cx="6492240" cy="3108961"/>
          </a:xfrm>
        </p:spPr>
        <p:txBody>
          <a:bodyPr/>
          <a:lstStyle/>
          <a:p>
            <a:r>
              <a:rPr lang="en-US" dirty="0"/>
              <a:t>Once a client has exited your program, you will need to create an exit in HMIS. </a:t>
            </a:r>
          </a:p>
        </p:txBody>
      </p:sp>
      <p:sp>
        <p:nvSpPr>
          <p:cNvPr id="10" name="Text Placeholder 9"/>
          <p:cNvSpPr>
            <a:spLocks noGrp="1"/>
          </p:cNvSpPr>
          <p:nvPr>
            <p:ph type="body" sz="half" idx="2"/>
          </p:nvPr>
        </p:nvSpPr>
        <p:spPr/>
        <p:txBody>
          <a:bodyPr/>
          <a:lstStyle/>
          <a:p>
            <a:r>
              <a:rPr lang="en-US" sz="1600" dirty="0"/>
              <a:t>Part 1: Exiting a single client</a:t>
            </a:r>
          </a:p>
          <a:p>
            <a:endParaRPr lang="en-US" dirty="0"/>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89</a:t>
            </a:fld>
            <a:endParaRPr lang="en-US" dirty="0"/>
          </a:p>
        </p:txBody>
      </p:sp>
    </p:spTree>
    <p:extLst>
      <p:ext uri="{BB962C8B-B14F-4D97-AF65-F5344CB8AC3E}">
        <p14:creationId xmlns:p14="http://schemas.microsoft.com/office/powerpoint/2010/main" val="2181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Family Shelter, Outreach, and Prevention</a:t>
            </a:r>
          </a:p>
        </p:txBody>
      </p:sp>
      <p:sp>
        <p:nvSpPr>
          <p:cNvPr id="11" name="Content Placeholder 10"/>
          <p:cNvSpPr>
            <a:spLocks noGrp="1"/>
          </p:cNvSpPr>
          <p:nvPr>
            <p:ph sz="half" idx="1"/>
          </p:nvPr>
        </p:nvSpPr>
        <p:spPr/>
        <p:txBody>
          <a:bodyPr vert="horz" lIns="0" tIns="45720" rIns="0" bIns="45720" rtlCol="0" anchor="t">
            <a:normAutofit lnSpcReduction="10000"/>
          </a:bodyPr>
          <a:lstStyle/>
          <a:p>
            <a:r>
              <a:rPr lang="en-US" dirty="0"/>
              <a:t> This is a group of programs that are sharing client program data amongst themselves </a:t>
            </a:r>
          </a:p>
          <a:p>
            <a:pPr marL="383540" lvl="1"/>
            <a:r>
              <a:rPr lang="en-US" dirty="0"/>
              <a:t>Release of information (ROI) signed at Virginia Williams allows this to happen. </a:t>
            </a:r>
            <a:endParaRPr lang="en-US" dirty="0">
              <a:cs typeface="Calibri"/>
            </a:endParaRPr>
          </a:p>
          <a:p>
            <a:pPr marL="383540" lvl="1"/>
            <a:endParaRPr lang="en-US" dirty="0">
              <a:cs typeface="Calibri"/>
            </a:endParaRPr>
          </a:p>
          <a:p>
            <a:pPr marL="383540" lvl="1"/>
            <a:endParaRPr lang="en-US" dirty="0">
              <a:cs typeface="Calibri"/>
            </a:endParaRPr>
          </a:p>
          <a:p>
            <a:r>
              <a:rPr lang="en-US" dirty="0"/>
              <a:t> ALL Client data created by these programs are shared with the other programs</a:t>
            </a:r>
          </a:p>
          <a:p>
            <a:pPr marL="383540" lvl="1"/>
            <a:r>
              <a:rPr lang="en-US" dirty="0"/>
              <a:t>AS LONG AS the information is tagged as coming from one of the following programs. </a:t>
            </a:r>
            <a:endParaRPr lang="en-US" dirty="0">
              <a:cs typeface="Calibri" panose="020F0502020204030204"/>
            </a:endParaRPr>
          </a:p>
          <a:p>
            <a:pPr marL="383540" lvl="1"/>
            <a:r>
              <a:rPr lang="en-US" dirty="0"/>
              <a:t>If it is coming from a different program (even within an Agency that has one of those programs) it will not be shared per the agreement of the ROI. </a:t>
            </a:r>
            <a:endParaRPr lang="en-US" dirty="0">
              <a:cs typeface="Calibri" panose="020F0502020204030204"/>
            </a:endParaRPr>
          </a:p>
        </p:txBody>
      </p:sp>
      <p:sp>
        <p:nvSpPr>
          <p:cNvPr id="12" name="Content Placeholder 11"/>
          <p:cNvSpPr>
            <a:spLocks noGrp="1"/>
          </p:cNvSpPr>
          <p:nvPr>
            <p:ph sz="half" idx="2"/>
          </p:nvPr>
        </p:nvSpPr>
        <p:spPr/>
        <p:txBody>
          <a:bodyPr vert="horz" lIns="0" tIns="45720" rIns="0" bIns="45720" rtlCol="0" anchor="t">
            <a:normAutofit lnSpcReduction="10000"/>
          </a:bodyPr>
          <a:lstStyle/>
          <a:p>
            <a:r>
              <a:rPr lang="en-US" dirty="0"/>
              <a:t> Temporary Shelters for Families</a:t>
            </a:r>
          </a:p>
          <a:p>
            <a:r>
              <a:rPr lang="en-US" dirty="0"/>
              <a:t> Overflow motels/hotels for Families</a:t>
            </a:r>
          </a:p>
          <a:p>
            <a:r>
              <a:rPr lang="en-US" dirty="0"/>
              <a:t> Virginia Williams</a:t>
            </a:r>
          </a:p>
          <a:p>
            <a:r>
              <a:rPr lang="en-US" dirty="0"/>
              <a:t> Homeless Prevention Programs for Families</a:t>
            </a:r>
          </a:p>
          <a:p>
            <a:r>
              <a:rPr lang="en-US" dirty="0"/>
              <a:t> Short Term Family Shelters </a:t>
            </a:r>
          </a:p>
        </p:txBody>
      </p:sp>
      <p:sp>
        <p:nvSpPr>
          <p:cNvPr id="7" name="Date Placeholder 6"/>
          <p:cNvSpPr>
            <a:spLocks noGrp="1"/>
          </p:cNvSpPr>
          <p:nvPr>
            <p:ph type="dt" sz="half" idx="10"/>
          </p:nvPr>
        </p:nvSpPr>
        <p:spPr/>
        <p:txBody>
          <a:bodyPr/>
          <a:lstStyle/>
          <a:p>
            <a:fld id="{78D72B17-11CA-4DDE-9587-AF34C20F14D9}" type="datetime1">
              <a:rPr lang="en-US" smtClean="0"/>
              <a:t>11/16/2021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9</a:t>
            </a:fld>
            <a:endParaRPr lang="en-US"/>
          </a:p>
        </p:txBody>
      </p:sp>
    </p:spTree>
    <p:extLst>
      <p:ext uri="{BB962C8B-B14F-4D97-AF65-F5344CB8AC3E}">
        <p14:creationId xmlns:p14="http://schemas.microsoft.com/office/powerpoint/2010/main" val="22287862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6B4469-9AE3-42F2-A583-5F9193A63346}"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90</a:t>
            </a:fld>
            <a:endParaRPr lang="en-US" dirty="0"/>
          </a:p>
        </p:txBody>
      </p:sp>
      <p:pic>
        <p:nvPicPr>
          <p:cNvPr id="8" name="Picture 7"/>
          <p:cNvPicPr>
            <a:picLocks noChangeAspect="1"/>
          </p:cNvPicPr>
          <p:nvPr/>
        </p:nvPicPr>
        <p:blipFill>
          <a:blip r:embed="rId3"/>
          <a:stretch>
            <a:fillRect/>
          </a:stretch>
        </p:blipFill>
        <p:spPr>
          <a:xfrm>
            <a:off x="0" y="0"/>
            <a:ext cx="9601200" cy="2486025"/>
          </a:xfrm>
          <a:prstGeom prst="rect">
            <a:avLst/>
          </a:prstGeom>
        </p:spPr>
      </p:pic>
      <p:sp>
        <p:nvSpPr>
          <p:cNvPr id="9" name="Rounded Rectangle 8"/>
          <p:cNvSpPr/>
          <p:nvPr/>
        </p:nvSpPr>
        <p:spPr>
          <a:xfrm>
            <a:off x="4286250" y="180975"/>
            <a:ext cx="10287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324600" y="1400175"/>
            <a:ext cx="409575" cy="34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5421311" y="2019300"/>
            <a:ext cx="6618290" cy="4314825"/>
          </a:xfrm>
          <a:prstGeom prst="rect">
            <a:avLst/>
          </a:prstGeom>
        </p:spPr>
      </p:pic>
      <p:sp>
        <p:nvSpPr>
          <p:cNvPr id="13" name="Rounded Rectangle 12"/>
          <p:cNvSpPr/>
          <p:nvPr/>
        </p:nvSpPr>
        <p:spPr>
          <a:xfrm>
            <a:off x="5695950" y="2676525"/>
            <a:ext cx="4114800" cy="2667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686425" y="3362325"/>
            <a:ext cx="6153150" cy="4000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0153650" y="5972174"/>
            <a:ext cx="1181100" cy="2247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9575" y="2676525"/>
            <a:ext cx="4591050" cy="2031325"/>
          </a:xfrm>
          <a:prstGeom prst="rect">
            <a:avLst/>
          </a:prstGeom>
          <a:noFill/>
        </p:spPr>
        <p:txBody>
          <a:bodyPr wrap="square" rtlCol="0">
            <a:spAutoFit/>
          </a:bodyPr>
          <a:lstStyle/>
          <a:p>
            <a:r>
              <a:rPr lang="en-US" dirty="0"/>
              <a:t>Set the exit date to the date the client left your program.</a:t>
            </a:r>
          </a:p>
          <a:p>
            <a:endParaRPr lang="en-US" dirty="0"/>
          </a:p>
          <a:p>
            <a:r>
              <a:rPr lang="en-US" dirty="0"/>
              <a:t>Next Set the exit Destination. The destinations with “(VW)” next to them are specific to Virginia Williams.</a:t>
            </a:r>
          </a:p>
          <a:p>
            <a:endParaRPr lang="en-US" dirty="0"/>
          </a:p>
        </p:txBody>
      </p:sp>
    </p:spTree>
    <p:extLst>
      <p:ext uri="{BB962C8B-B14F-4D97-AF65-F5344CB8AC3E}">
        <p14:creationId xmlns:p14="http://schemas.microsoft.com/office/powerpoint/2010/main" val="36668574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11/16/2021</a:t>
            </a:fld>
            <a:endParaRPr lang="en-US"/>
          </a:p>
        </p:txBody>
      </p:sp>
      <p:sp>
        <p:nvSpPr>
          <p:cNvPr id="3" name="Footer Placeholder 2"/>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91</a:t>
            </a:fld>
            <a:endParaRPr lang="en-US"/>
          </a:p>
        </p:txBody>
      </p:sp>
      <p:pic>
        <p:nvPicPr>
          <p:cNvPr id="5" name="Picture 4"/>
          <p:cNvPicPr>
            <a:picLocks noChangeAspect="1"/>
          </p:cNvPicPr>
          <p:nvPr/>
        </p:nvPicPr>
        <p:blipFill>
          <a:blip r:embed="rId4"/>
          <a:stretch>
            <a:fillRect/>
          </a:stretch>
        </p:blipFill>
        <p:spPr>
          <a:xfrm>
            <a:off x="3569551" y="232874"/>
            <a:ext cx="7315200" cy="5963138"/>
          </a:xfrm>
          <a:prstGeom prst="rect">
            <a:avLst/>
          </a:prstGeom>
        </p:spPr>
      </p:pic>
      <p:sp>
        <p:nvSpPr>
          <p:cNvPr id="6" name="TextBox 5"/>
          <p:cNvSpPr txBox="1"/>
          <p:nvPr/>
        </p:nvSpPr>
        <p:spPr>
          <a:xfrm>
            <a:off x="285750" y="495300"/>
            <a:ext cx="3171825" cy="507831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The Exit assessment is similar to the Update and Annual Assessment in that you can update the same fields if anything changes the day the client leaves your program</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Depending on your program’s funding source, you may have additional questions that only appear at Exit. </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Be sure to read the assessment carefully to ensure you are answering all questions. </a:t>
            </a:r>
          </a:p>
        </p:txBody>
      </p:sp>
    </p:spTree>
    <p:extLst>
      <p:ext uri="{BB962C8B-B14F-4D97-AF65-F5344CB8AC3E}">
        <p14:creationId xmlns:p14="http://schemas.microsoft.com/office/powerpoint/2010/main" val="9084047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D72B17-11CA-4DDE-9587-AF34C20F14D9}" type="datetime1">
              <a:rPr lang="en-US" smtClean="0"/>
              <a:t>11/16/2021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92</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Tree>
    <p:extLst>
      <p:ext uri="{BB962C8B-B14F-4D97-AF65-F5344CB8AC3E}">
        <p14:creationId xmlns:p14="http://schemas.microsoft.com/office/powerpoint/2010/main" val="19859465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Common Data Entry Errors</a:t>
            </a:r>
          </a:p>
        </p:txBody>
      </p:sp>
      <p:sp>
        <p:nvSpPr>
          <p:cNvPr id="9" name="Content Placeholder 8"/>
          <p:cNvSpPr>
            <a:spLocks noGrp="1"/>
          </p:cNvSpPr>
          <p:nvPr>
            <p:ph idx="1"/>
          </p:nvPr>
        </p:nvSpPr>
        <p:spPr>
          <a:xfrm>
            <a:off x="4800600" y="2381250"/>
            <a:ext cx="6492240" cy="2333625"/>
          </a:xfrm>
        </p:spPr>
        <p:txBody>
          <a:bodyPr/>
          <a:lstStyle/>
          <a:p>
            <a:pPr marL="0" indent="0">
              <a:buNone/>
            </a:pPr>
            <a:endParaRPr lang="en-US" dirty="0"/>
          </a:p>
          <a:p>
            <a:r>
              <a:rPr lang="en-US" dirty="0"/>
              <a:t>Exiting a client by mistake </a:t>
            </a:r>
          </a:p>
          <a:p>
            <a:endParaRPr lang="en-US" dirty="0"/>
          </a:p>
          <a:p>
            <a:r>
              <a:rPr lang="en-US" dirty="0"/>
              <a:t>Creating an Update instead of an Annual Assessment </a:t>
            </a:r>
          </a:p>
        </p:txBody>
      </p:sp>
      <p:sp>
        <p:nvSpPr>
          <p:cNvPr id="10" name="Text Placeholder 9"/>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29ACC727-E362-44F1-9C3B-9D3A969ADE9F}"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93</a:t>
            </a:fld>
            <a:endParaRPr lang="en-US"/>
          </a:p>
        </p:txBody>
      </p:sp>
    </p:spTree>
    <p:extLst>
      <p:ext uri="{BB962C8B-B14F-4D97-AF65-F5344CB8AC3E}">
        <p14:creationId xmlns:p14="http://schemas.microsoft.com/office/powerpoint/2010/main" val="20834189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Exiting a Client by Mistake</a:t>
            </a:r>
          </a:p>
        </p:txBody>
      </p:sp>
      <p:sp>
        <p:nvSpPr>
          <p:cNvPr id="7" name="Content Placeholder 6"/>
          <p:cNvSpPr>
            <a:spLocks noGrp="1"/>
          </p:cNvSpPr>
          <p:nvPr>
            <p:ph sz="half" idx="1"/>
          </p:nvPr>
        </p:nvSpPr>
        <p:spPr>
          <a:xfrm>
            <a:off x="1097279" y="1845734"/>
            <a:ext cx="4065271" cy="4023360"/>
          </a:xfrm>
        </p:spPr>
        <p:txBody>
          <a:bodyPr/>
          <a:lstStyle/>
          <a:p>
            <a:r>
              <a:rPr lang="en-US" dirty="0"/>
              <a:t>Sometimes we exit a client when we did not mean to. </a:t>
            </a:r>
          </a:p>
          <a:p>
            <a:r>
              <a:rPr lang="en-US" dirty="0"/>
              <a:t>This can be fixed by deleting the exit. First we must click the Exit Edit Pencil. </a:t>
            </a:r>
          </a:p>
          <a:p>
            <a:r>
              <a:rPr lang="en-US" dirty="0"/>
              <a:t>Then we click the Trash can in the Edit Exit Data pop-up. </a:t>
            </a:r>
          </a:p>
          <a:p>
            <a:r>
              <a:rPr lang="en-US" dirty="0"/>
              <a:t>Click “Yes” to confirm and delete the exit. </a:t>
            </a:r>
          </a:p>
          <a:p>
            <a:endParaRPr lang="en-US" dirty="0"/>
          </a:p>
        </p:txBody>
      </p:sp>
      <p:sp>
        <p:nvSpPr>
          <p:cNvPr id="2" name="Date Placeholder 1"/>
          <p:cNvSpPr>
            <a:spLocks noGrp="1"/>
          </p:cNvSpPr>
          <p:nvPr>
            <p:ph type="dt" sz="half" idx="10"/>
          </p:nvPr>
        </p:nvSpPr>
        <p:spPr/>
        <p:txBody>
          <a:bodyPr/>
          <a:lstStyle/>
          <a:p>
            <a:fld id="{DBC12477-4E16-4D78-9C3E-8B92D7FF6229}" type="datetime1">
              <a:rPr lang="en-US" smtClean="0"/>
              <a:t>11/16/2021</a:t>
            </a:fld>
            <a:endParaRPr lang="en-US"/>
          </a:p>
        </p:txBody>
      </p:sp>
      <p:sp>
        <p:nvSpPr>
          <p:cNvPr id="3" name="Footer Placeholder 2"/>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94</a:t>
            </a:fld>
            <a:endParaRPr lang="en-US"/>
          </a:p>
        </p:txBody>
      </p:sp>
      <p:pic>
        <p:nvPicPr>
          <p:cNvPr id="9" name="Picture 8"/>
          <p:cNvPicPr>
            <a:picLocks noChangeAspect="1"/>
          </p:cNvPicPr>
          <p:nvPr/>
        </p:nvPicPr>
        <p:blipFill>
          <a:blip r:embed="rId3"/>
          <a:stretch>
            <a:fillRect/>
          </a:stretch>
        </p:blipFill>
        <p:spPr>
          <a:xfrm>
            <a:off x="5395913" y="1845734"/>
            <a:ext cx="6430050" cy="1309688"/>
          </a:xfrm>
          <a:prstGeom prst="rect">
            <a:avLst/>
          </a:prstGeom>
        </p:spPr>
      </p:pic>
      <p:sp>
        <p:nvSpPr>
          <p:cNvPr id="10" name="Rounded Rectangle 9"/>
          <p:cNvSpPr/>
          <p:nvPr/>
        </p:nvSpPr>
        <p:spPr>
          <a:xfrm>
            <a:off x="9553575" y="2305050"/>
            <a:ext cx="238125" cy="219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5948852" y="2819400"/>
            <a:ext cx="5272406" cy="3438525"/>
          </a:xfrm>
          <a:prstGeom prst="rect">
            <a:avLst/>
          </a:prstGeom>
        </p:spPr>
      </p:pic>
      <p:sp>
        <p:nvSpPr>
          <p:cNvPr id="12" name="Rounded Rectangle 11"/>
          <p:cNvSpPr/>
          <p:nvPr/>
        </p:nvSpPr>
        <p:spPr>
          <a:xfrm>
            <a:off x="6153150" y="3086100"/>
            <a:ext cx="228600" cy="219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7182188" y="4592744"/>
            <a:ext cx="2857500" cy="1276350"/>
          </a:xfrm>
          <a:prstGeom prst="rect">
            <a:avLst/>
          </a:prstGeom>
        </p:spPr>
      </p:pic>
      <p:sp>
        <p:nvSpPr>
          <p:cNvPr id="14" name="Rounded Rectangle 13"/>
          <p:cNvSpPr/>
          <p:nvPr/>
        </p:nvSpPr>
        <p:spPr>
          <a:xfrm>
            <a:off x="8067675" y="5429250"/>
            <a:ext cx="956509" cy="333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6886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Update instead of an Annual Assessment</a:t>
            </a:r>
          </a:p>
        </p:txBody>
      </p:sp>
      <p:sp>
        <p:nvSpPr>
          <p:cNvPr id="3" name="Content Placeholder 2"/>
          <p:cNvSpPr>
            <a:spLocks noGrp="1"/>
          </p:cNvSpPr>
          <p:nvPr>
            <p:ph sz="half" idx="1"/>
          </p:nvPr>
        </p:nvSpPr>
        <p:spPr>
          <a:xfrm>
            <a:off x="1097279" y="1845734"/>
            <a:ext cx="3531871" cy="4023360"/>
          </a:xfrm>
        </p:spPr>
        <p:txBody>
          <a:bodyPr/>
          <a:lstStyle/>
          <a:p>
            <a:r>
              <a:rPr lang="en-US" dirty="0"/>
              <a:t>Sometimes we choose the wrong type of Interim Review. </a:t>
            </a:r>
          </a:p>
          <a:p>
            <a:r>
              <a:rPr lang="en-US" dirty="0"/>
              <a:t>Here I meant to enter an Annual Review but made an Update instead. </a:t>
            </a:r>
          </a:p>
          <a:p>
            <a:r>
              <a:rPr lang="en-US" dirty="0"/>
              <a:t>This can be fixed by updating the Interim Review Type. </a:t>
            </a:r>
          </a:p>
          <a:p>
            <a:r>
              <a:rPr lang="en-US" dirty="0"/>
              <a:t>Click the Edit Pencil for the Update. </a:t>
            </a:r>
          </a:p>
        </p:txBody>
      </p:sp>
      <p:sp>
        <p:nvSpPr>
          <p:cNvPr id="5" name="Date Placeholder 4"/>
          <p:cNvSpPr>
            <a:spLocks noGrp="1"/>
          </p:cNvSpPr>
          <p:nvPr>
            <p:ph type="dt" sz="half" idx="10"/>
          </p:nvPr>
        </p:nvSpPr>
        <p:spPr/>
        <p:txBody>
          <a:bodyPr/>
          <a:lstStyle/>
          <a:p>
            <a:fld id="{29ACC727-E362-44F1-9C3B-9D3A969ADE9F}"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95</a:t>
            </a:fld>
            <a:endParaRPr lang="en-US"/>
          </a:p>
        </p:txBody>
      </p:sp>
      <p:pic>
        <p:nvPicPr>
          <p:cNvPr id="8" name="Picture 7"/>
          <p:cNvPicPr>
            <a:picLocks noChangeAspect="1"/>
          </p:cNvPicPr>
          <p:nvPr/>
        </p:nvPicPr>
        <p:blipFill>
          <a:blip r:embed="rId3"/>
          <a:stretch>
            <a:fillRect/>
          </a:stretch>
        </p:blipFill>
        <p:spPr>
          <a:xfrm>
            <a:off x="5805487" y="2009564"/>
            <a:ext cx="6105525" cy="3695700"/>
          </a:xfrm>
          <a:prstGeom prst="rect">
            <a:avLst/>
          </a:prstGeom>
        </p:spPr>
      </p:pic>
      <p:sp>
        <p:nvSpPr>
          <p:cNvPr id="9" name="Rounded Rectangle 8"/>
          <p:cNvSpPr/>
          <p:nvPr/>
        </p:nvSpPr>
        <p:spPr>
          <a:xfrm>
            <a:off x="6343651" y="3629025"/>
            <a:ext cx="285750" cy="419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969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ACC727-E362-44F1-9C3B-9D3A969ADE9F}" type="datetime1">
              <a:rPr lang="en-US" smtClean="0"/>
              <a:t>11/16/2021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96</a:t>
            </a:fld>
            <a:endParaRPr lang="en-US"/>
          </a:p>
        </p:txBody>
      </p:sp>
      <p:pic>
        <p:nvPicPr>
          <p:cNvPr id="8" name="Picture 7"/>
          <p:cNvPicPr>
            <a:picLocks noChangeAspect="1"/>
          </p:cNvPicPr>
          <p:nvPr/>
        </p:nvPicPr>
        <p:blipFill>
          <a:blip r:embed="rId3"/>
          <a:stretch>
            <a:fillRect/>
          </a:stretch>
        </p:blipFill>
        <p:spPr>
          <a:xfrm>
            <a:off x="4805362" y="357187"/>
            <a:ext cx="6219825" cy="5648325"/>
          </a:xfrm>
          <a:prstGeom prst="rect">
            <a:avLst/>
          </a:prstGeom>
        </p:spPr>
      </p:pic>
      <p:sp>
        <p:nvSpPr>
          <p:cNvPr id="9" name="Rounded Rectangle 8"/>
          <p:cNvSpPr/>
          <p:nvPr/>
        </p:nvSpPr>
        <p:spPr>
          <a:xfrm>
            <a:off x="5200650" y="1628775"/>
            <a:ext cx="3009900" cy="238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6502" y="2027187"/>
            <a:ext cx="3933825"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Change the Interim Review Type to Annual Assessment</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Click Save &amp; Continue. </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If you have already made all your updates to the Assessment, click Save &amp; Exit. </a:t>
            </a:r>
          </a:p>
        </p:txBody>
      </p:sp>
      <p:sp>
        <p:nvSpPr>
          <p:cNvPr id="11" name="Rounded Rectangle 10"/>
          <p:cNvSpPr/>
          <p:nvPr/>
        </p:nvSpPr>
        <p:spPr>
          <a:xfrm>
            <a:off x="8934450" y="3990975"/>
            <a:ext cx="1343025" cy="3143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1462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4621696" y="800100"/>
            <a:ext cx="6492240" cy="5257800"/>
          </a:xfrm>
        </p:spPr>
        <p:txBody>
          <a:bodyPr/>
          <a:lstStyle/>
          <a:p>
            <a:r>
              <a:rPr lang="en-US" dirty="0"/>
              <a:t> Agency Admins</a:t>
            </a:r>
          </a:p>
          <a:p>
            <a:r>
              <a:rPr lang="en-US" dirty="0"/>
              <a:t> TCP Website</a:t>
            </a:r>
          </a:p>
          <a:p>
            <a:r>
              <a:rPr lang="en-US" dirty="0"/>
              <a:t> Helpdesk</a:t>
            </a:r>
          </a:p>
          <a:p>
            <a:r>
              <a:rPr lang="en-US" dirty="0"/>
              <a:t> Trainings</a:t>
            </a:r>
          </a:p>
        </p:txBody>
      </p:sp>
      <p:sp>
        <p:nvSpPr>
          <p:cNvPr id="4" name="Text Placeholder 3"/>
          <p:cNvSpPr>
            <a:spLocks noGrp="1"/>
          </p:cNvSpPr>
          <p:nvPr>
            <p:ph type="body" sz="half" idx="2"/>
          </p:nvPr>
        </p:nvSpPr>
        <p:spPr/>
        <p:txBody>
          <a:bodyPr/>
          <a:lstStyle/>
          <a:p>
            <a:endParaRPr lang="en-US" dirty="0"/>
          </a:p>
        </p:txBody>
      </p:sp>
      <p:sp>
        <p:nvSpPr>
          <p:cNvPr id="5" name="Date Placeholder 4"/>
          <p:cNvSpPr>
            <a:spLocks noGrp="1"/>
          </p:cNvSpPr>
          <p:nvPr>
            <p:ph type="dt" sz="half" idx="10"/>
          </p:nvPr>
        </p:nvSpPr>
        <p:spPr/>
        <p:txBody>
          <a:bodyPr/>
          <a:lstStyle/>
          <a:p>
            <a:fld id="{A16B4469-9AE3-42F2-A583-5F9193A63346}" type="datetime1">
              <a:rPr lang="en-US" smtClean="0"/>
              <a:t>11/16/2021</a:t>
            </a:fld>
            <a:endParaRPr lang="en-US" dirty="0"/>
          </a:p>
        </p:txBody>
      </p:sp>
      <p:sp>
        <p:nvSpPr>
          <p:cNvPr id="6" name="Footer Placeholder 5"/>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97</a:t>
            </a:fld>
            <a:endParaRPr lang="en-US" dirty="0"/>
          </a:p>
        </p:txBody>
      </p:sp>
    </p:spTree>
    <p:extLst>
      <p:ext uri="{BB962C8B-B14F-4D97-AF65-F5344CB8AC3E}">
        <p14:creationId xmlns:p14="http://schemas.microsoft.com/office/powerpoint/2010/main" val="26887268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F9FE95-FE7D-4DFB-A254-CA6637BD516B}"/>
              </a:ext>
            </a:extLst>
          </p:cNvPr>
          <p:cNvSpPr>
            <a:spLocks noGrp="1"/>
          </p:cNvSpPr>
          <p:nvPr>
            <p:ph type="title"/>
          </p:nvPr>
        </p:nvSpPr>
        <p:spPr/>
        <p:txBody>
          <a:bodyPr/>
          <a:lstStyle/>
          <a:p>
            <a:r>
              <a:rPr lang="en-US" dirty="0"/>
              <a:t>Agency Admins </a:t>
            </a:r>
          </a:p>
        </p:txBody>
      </p:sp>
      <p:sp>
        <p:nvSpPr>
          <p:cNvPr id="9" name="Content Placeholder 8">
            <a:extLst>
              <a:ext uri="{FF2B5EF4-FFF2-40B4-BE49-F238E27FC236}">
                <a16:creationId xmlns:a16="http://schemas.microsoft.com/office/drawing/2014/main" id="{3580C1D0-5092-4ADF-84CA-0DC9E78B19F5}"/>
              </a:ext>
            </a:extLst>
          </p:cNvPr>
          <p:cNvSpPr>
            <a:spLocks noGrp="1"/>
          </p:cNvSpPr>
          <p:nvPr>
            <p:ph idx="1"/>
          </p:nvPr>
        </p:nvSpPr>
        <p:spPr/>
        <p:txBody>
          <a:bodyPr/>
          <a:lstStyle/>
          <a:p>
            <a:r>
              <a:rPr lang="en-US" dirty="0"/>
              <a:t> Each Agency has a designated Agency Admin </a:t>
            </a:r>
          </a:p>
          <a:p>
            <a:pPr lvl="1"/>
            <a:r>
              <a:rPr lang="en-US" dirty="0"/>
              <a:t>This person handles most questions about HMIS from users in their Agency</a:t>
            </a:r>
          </a:p>
          <a:p>
            <a:pPr lvl="1"/>
            <a:r>
              <a:rPr lang="en-US" dirty="0"/>
              <a:t>They also send information to users about training requirements, data quality fixes, and reporting needs. </a:t>
            </a:r>
          </a:p>
          <a:p>
            <a:pPr lvl="1"/>
            <a:r>
              <a:rPr lang="en-US" dirty="0"/>
              <a:t> Have a question? Contact your Agency Admin first! </a:t>
            </a:r>
          </a:p>
          <a:p>
            <a:pPr lvl="1"/>
            <a:r>
              <a:rPr lang="en-US" dirty="0"/>
              <a:t> We will keep a current list of Agency Admins in System News for your reference – download it so you have a copy if you need it. </a:t>
            </a:r>
          </a:p>
        </p:txBody>
      </p:sp>
      <p:sp>
        <p:nvSpPr>
          <p:cNvPr id="5" name="Date Placeholder 4">
            <a:extLst>
              <a:ext uri="{FF2B5EF4-FFF2-40B4-BE49-F238E27FC236}">
                <a16:creationId xmlns:a16="http://schemas.microsoft.com/office/drawing/2014/main" id="{D0BAC7BB-7A2A-4486-961B-59D7EC081BC0}"/>
              </a:ext>
            </a:extLst>
          </p:cNvPr>
          <p:cNvSpPr>
            <a:spLocks noGrp="1"/>
          </p:cNvSpPr>
          <p:nvPr>
            <p:ph type="dt" sz="half" idx="10"/>
          </p:nvPr>
        </p:nvSpPr>
        <p:spPr/>
        <p:txBody>
          <a:bodyPr/>
          <a:lstStyle/>
          <a:p>
            <a:fld id="{A16B4469-9AE3-42F2-A583-5F9193A63346}" type="datetime1">
              <a:rPr lang="en-US" smtClean="0"/>
              <a:t>11/16/2021</a:t>
            </a:fld>
            <a:endParaRPr lang="en-US" dirty="0"/>
          </a:p>
        </p:txBody>
      </p:sp>
      <p:sp>
        <p:nvSpPr>
          <p:cNvPr id="6" name="Footer Placeholder 5">
            <a:extLst>
              <a:ext uri="{FF2B5EF4-FFF2-40B4-BE49-F238E27FC236}">
                <a16:creationId xmlns:a16="http://schemas.microsoft.com/office/drawing/2014/main" id="{1F8DAA34-38A2-48F1-BA97-109C0C5CAC86}"/>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a:extLst>
              <a:ext uri="{FF2B5EF4-FFF2-40B4-BE49-F238E27FC236}">
                <a16:creationId xmlns:a16="http://schemas.microsoft.com/office/drawing/2014/main" id="{2D47BAC4-04E7-4915-B218-F2A0718D92D3}"/>
              </a:ext>
            </a:extLst>
          </p:cNvPr>
          <p:cNvSpPr>
            <a:spLocks noGrp="1"/>
          </p:cNvSpPr>
          <p:nvPr>
            <p:ph type="sldNum" sz="quarter" idx="12"/>
          </p:nvPr>
        </p:nvSpPr>
        <p:spPr/>
        <p:txBody>
          <a:bodyPr/>
          <a:lstStyle/>
          <a:p>
            <a:fld id="{2D3E5E9E-24F7-472D-9BEB-6666E7887FA8}" type="slidenum">
              <a:rPr lang="en-US" smtClean="0"/>
              <a:t>98</a:t>
            </a:fld>
            <a:endParaRPr lang="en-US" dirty="0"/>
          </a:p>
        </p:txBody>
      </p:sp>
    </p:spTree>
    <p:extLst>
      <p:ext uri="{BB962C8B-B14F-4D97-AF65-F5344CB8AC3E}">
        <p14:creationId xmlns:p14="http://schemas.microsoft.com/office/powerpoint/2010/main" val="22535956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7230-958F-4496-919E-BBDB82BCBC63}"/>
              </a:ext>
            </a:extLst>
          </p:cNvPr>
          <p:cNvSpPr>
            <a:spLocks noGrp="1"/>
          </p:cNvSpPr>
          <p:nvPr>
            <p:ph type="title"/>
          </p:nvPr>
        </p:nvSpPr>
        <p:spPr/>
        <p:txBody>
          <a:bodyPr/>
          <a:lstStyle/>
          <a:p>
            <a:r>
              <a:rPr lang="en-US" dirty="0"/>
              <a:t>TCP Website</a:t>
            </a:r>
          </a:p>
        </p:txBody>
      </p:sp>
      <p:sp>
        <p:nvSpPr>
          <p:cNvPr id="3" name="Content Placeholder 2">
            <a:extLst>
              <a:ext uri="{FF2B5EF4-FFF2-40B4-BE49-F238E27FC236}">
                <a16:creationId xmlns:a16="http://schemas.microsoft.com/office/drawing/2014/main" id="{A4170D5D-6CDF-4061-8D55-E4FFE5EF1A6A}"/>
              </a:ext>
            </a:extLst>
          </p:cNvPr>
          <p:cNvSpPr>
            <a:spLocks noGrp="1"/>
          </p:cNvSpPr>
          <p:nvPr>
            <p:ph idx="1"/>
          </p:nvPr>
        </p:nvSpPr>
        <p:spPr/>
        <p:txBody>
          <a:bodyPr/>
          <a:lstStyle/>
          <a:p>
            <a:r>
              <a:rPr lang="en-US" dirty="0">
                <a:solidFill>
                  <a:schemeClr val="accent2">
                    <a:lumMod val="60000"/>
                    <a:lumOff val="40000"/>
                  </a:schemeClr>
                </a:solidFill>
              </a:rPr>
              <a:t> https://community-partnership.org  </a:t>
            </a:r>
          </a:p>
          <a:p>
            <a:r>
              <a:rPr lang="en-US" dirty="0">
                <a:solidFill>
                  <a:schemeClr val="accent2">
                    <a:lumMod val="60000"/>
                    <a:lumOff val="40000"/>
                  </a:schemeClr>
                </a:solidFill>
              </a:rPr>
              <a:t> </a:t>
            </a:r>
            <a:r>
              <a:rPr lang="en-US" dirty="0">
                <a:solidFill>
                  <a:schemeClr val="tx1"/>
                </a:solidFill>
              </a:rPr>
              <a:t>Contains:</a:t>
            </a:r>
          </a:p>
          <a:p>
            <a:pPr lvl="1"/>
            <a:r>
              <a:rPr lang="en-US" dirty="0">
                <a:solidFill>
                  <a:schemeClr val="tx1"/>
                </a:solidFill>
              </a:rPr>
              <a:t>Training registration links</a:t>
            </a:r>
          </a:p>
          <a:p>
            <a:pPr lvl="1"/>
            <a:r>
              <a:rPr lang="en-US" dirty="0" err="1">
                <a:solidFill>
                  <a:schemeClr val="tx1"/>
                </a:solidFill>
              </a:rPr>
              <a:t>Slidedecks</a:t>
            </a:r>
            <a:endParaRPr lang="en-US" dirty="0">
              <a:solidFill>
                <a:schemeClr val="tx1"/>
              </a:solidFill>
            </a:endParaRPr>
          </a:p>
          <a:p>
            <a:pPr lvl="1"/>
            <a:r>
              <a:rPr lang="en-US" dirty="0">
                <a:solidFill>
                  <a:schemeClr val="tx1"/>
                </a:solidFill>
              </a:rPr>
              <a:t>User guides and How </a:t>
            </a:r>
            <a:r>
              <a:rPr lang="en-US" dirty="0" err="1">
                <a:solidFill>
                  <a:schemeClr val="tx1"/>
                </a:solidFill>
              </a:rPr>
              <a:t>tos</a:t>
            </a:r>
            <a:endParaRPr lang="en-US" dirty="0">
              <a:solidFill>
                <a:schemeClr val="tx1"/>
              </a:solidFill>
            </a:endParaRPr>
          </a:p>
          <a:p>
            <a:pPr lvl="1"/>
            <a:r>
              <a:rPr lang="en-US" dirty="0">
                <a:solidFill>
                  <a:schemeClr val="tx1"/>
                </a:solidFill>
              </a:rPr>
              <a:t>Report guides </a:t>
            </a:r>
          </a:p>
          <a:p>
            <a:pPr marL="201168" lvl="1" indent="0">
              <a:buNone/>
            </a:pPr>
            <a:r>
              <a:rPr lang="en-US" dirty="0">
                <a:solidFill>
                  <a:schemeClr val="accent2">
                    <a:lumMod val="60000"/>
                    <a:lumOff val="40000"/>
                  </a:schemeClr>
                </a:solidFill>
              </a:rPr>
              <a:t> </a:t>
            </a:r>
          </a:p>
        </p:txBody>
      </p:sp>
      <p:sp>
        <p:nvSpPr>
          <p:cNvPr id="4" name="Date Placeholder 3">
            <a:extLst>
              <a:ext uri="{FF2B5EF4-FFF2-40B4-BE49-F238E27FC236}">
                <a16:creationId xmlns:a16="http://schemas.microsoft.com/office/drawing/2014/main" id="{5EAD9F89-70A7-46F6-84B9-4961A4835B42}"/>
              </a:ext>
            </a:extLst>
          </p:cNvPr>
          <p:cNvSpPr>
            <a:spLocks noGrp="1"/>
          </p:cNvSpPr>
          <p:nvPr>
            <p:ph type="dt" sz="half" idx="10"/>
          </p:nvPr>
        </p:nvSpPr>
        <p:spPr/>
        <p:txBody>
          <a:bodyPr/>
          <a:lstStyle/>
          <a:p>
            <a:fld id="{0AFB4DA8-5D6C-4E80-A36E-D117F034AC1C}" type="datetime1">
              <a:rPr lang="en-US" smtClean="0"/>
              <a:t>11/16/2021</a:t>
            </a:fld>
            <a:endParaRPr lang="en-US"/>
          </a:p>
        </p:txBody>
      </p:sp>
      <p:sp>
        <p:nvSpPr>
          <p:cNvPr id="5" name="Footer Placeholder 4">
            <a:extLst>
              <a:ext uri="{FF2B5EF4-FFF2-40B4-BE49-F238E27FC236}">
                <a16:creationId xmlns:a16="http://schemas.microsoft.com/office/drawing/2014/main" id="{683DD5B6-7084-4D52-945E-28AC41DAA090}"/>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5DD1EBCC-9BE8-4FE5-B3BD-DFC91F531021}"/>
              </a:ext>
            </a:extLst>
          </p:cNvPr>
          <p:cNvSpPr>
            <a:spLocks noGrp="1"/>
          </p:cNvSpPr>
          <p:nvPr>
            <p:ph type="sldNum" sz="quarter" idx="12"/>
          </p:nvPr>
        </p:nvSpPr>
        <p:spPr/>
        <p:txBody>
          <a:bodyPr/>
          <a:lstStyle/>
          <a:p>
            <a:fld id="{2D3E5E9E-24F7-472D-9BEB-6666E7887FA8}" type="slidenum">
              <a:rPr lang="en-US" smtClean="0"/>
              <a:t>99</a:t>
            </a:fld>
            <a:endParaRPr lang="en-US"/>
          </a:p>
        </p:txBody>
      </p:sp>
    </p:spTree>
    <p:extLst>
      <p:ext uri="{BB962C8B-B14F-4D97-AF65-F5344CB8AC3E}">
        <p14:creationId xmlns:p14="http://schemas.microsoft.com/office/powerpoint/2010/main" val="1719635380"/>
      </p:ext>
    </p:extLst>
  </p:cSld>
  <p:clrMapOvr>
    <a:masterClrMapping/>
  </p:clrMapOvr>
</p:sld>
</file>

<file path=ppt/theme/theme1.xml><?xml version="1.0" encoding="utf-8"?>
<a:theme xmlns:a="http://schemas.openxmlformats.org/drawingml/2006/main" name="Retrospect">
  <a:themeElements>
    <a:clrScheme name="Custom 3">
      <a:dk1>
        <a:sysClr val="windowText" lastClr="000000"/>
      </a:dk1>
      <a:lt1>
        <a:sysClr val="window" lastClr="FFFFFF"/>
      </a:lt1>
      <a:dk2>
        <a:srgbClr val="44546A"/>
      </a:dk2>
      <a:lt2>
        <a:srgbClr val="E7E6E6"/>
      </a:lt2>
      <a:accent1>
        <a:srgbClr val="FFB200"/>
      </a:accent1>
      <a:accent2>
        <a:srgbClr val="034A90"/>
      </a:accent2>
      <a:accent3>
        <a:srgbClr val="FFB200"/>
      </a:accent3>
      <a:accent4>
        <a:srgbClr val="FF3300"/>
      </a:accent4>
      <a:accent5>
        <a:srgbClr val="7B7B7B"/>
      </a:accent5>
      <a:accent6>
        <a:srgbClr val="FF6600"/>
      </a:accent6>
      <a:hlink>
        <a:srgbClr val="FFFFFF"/>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1085A262-64BD-417E-9071-4FB327FC2F3C}" vid="{0A6947BE-2E4C-424B-B874-5FED83526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FAAD7835B6104BB690DBC4347735B6" ma:contentTypeVersion="12" ma:contentTypeDescription="Create a new document." ma:contentTypeScope="" ma:versionID="adc1df86fe9c5dd9023d7007c9013959">
  <xsd:schema xmlns:xsd="http://www.w3.org/2001/XMLSchema" xmlns:xs="http://www.w3.org/2001/XMLSchema" xmlns:p="http://schemas.microsoft.com/office/2006/metadata/properties" xmlns:ns2="c4fb893a-d6e2-4b0e-af65-34780e075321" xmlns:ns3="92404e9c-3ff8-4640-bc5d-37968a1183bd" targetNamespace="http://schemas.microsoft.com/office/2006/metadata/properties" ma:root="true" ma:fieldsID="2b2b8645172d993d1f7cdb75dcbd2762" ns2:_="" ns3:_="">
    <xsd:import namespace="c4fb893a-d6e2-4b0e-af65-34780e075321"/>
    <xsd:import namespace="92404e9c-3ff8-4640-bc5d-37968a1183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b893a-d6e2-4b0e-af65-34780e075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404e9c-3ff8-4640-bc5d-37968a1183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AF699D-7850-4C8F-BD25-B1B978905D45}">
  <ds:schemaRefs>
    <ds:schemaRef ds:uri="http://purl.org/dc/elements/1.1/"/>
    <ds:schemaRef ds:uri="92404e9c-3ff8-4640-bc5d-37968a1183bd"/>
    <ds:schemaRef ds:uri="http://purl.org/dc/dcmitype/"/>
    <ds:schemaRef ds:uri="http://www.w3.org/XML/1998/namespace"/>
    <ds:schemaRef ds:uri="http://schemas.microsoft.com/office/2006/documentManagement/types"/>
    <ds:schemaRef ds:uri="c4fb893a-d6e2-4b0e-af65-34780e075321"/>
    <ds:schemaRef ds:uri="http://schemas.microsoft.com/office/infopath/2007/PartnerControls"/>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D02F4E5-D5E9-4112-8F96-0E38687DA416}">
  <ds:schemaRefs>
    <ds:schemaRef ds:uri="http://schemas.microsoft.com/sharepoint/v3/contenttype/forms"/>
  </ds:schemaRefs>
</ds:datastoreItem>
</file>

<file path=customXml/itemProps3.xml><?xml version="1.0" encoding="utf-8"?>
<ds:datastoreItem xmlns:ds="http://schemas.openxmlformats.org/officeDocument/2006/customXml" ds:itemID="{0515F3FA-ED5B-49F8-B659-27A8C456D0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fb893a-d6e2-4b0e-af65-34780e075321"/>
    <ds:schemaRef ds:uri="92404e9c-3ff8-4640-bc5d-37968a118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TCP 2019 Template v2</Template>
  <TotalTime>5532</TotalTime>
  <Words>6534</Words>
  <Application>Microsoft Office PowerPoint</Application>
  <PresentationFormat>Widescreen</PresentationFormat>
  <Paragraphs>853</Paragraphs>
  <Slides>103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Arial</vt:lpstr>
      <vt:lpstr>Calibri</vt:lpstr>
      <vt:lpstr>Calibri Light</vt:lpstr>
      <vt:lpstr>Courier New</vt:lpstr>
      <vt:lpstr>Times New Roman</vt:lpstr>
      <vt:lpstr>Retrospect</vt:lpstr>
      <vt:lpstr>HMIS Training</vt:lpstr>
      <vt:lpstr>Agenda</vt:lpstr>
      <vt:lpstr>HMIS Basics Recap</vt:lpstr>
      <vt:lpstr>What is HMIS? </vt:lpstr>
      <vt:lpstr>ServicePoint – DC’s HMIS Software</vt:lpstr>
      <vt:lpstr>Who Can See What?</vt:lpstr>
      <vt:lpstr>Visibility Basics – Current Structure</vt:lpstr>
      <vt:lpstr>HUD UDEs – What’s Shared &amp; What Isn’t</vt:lpstr>
      <vt:lpstr>Family Shelter, Outreach, and Prevention</vt:lpstr>
      <vt:lpstr>CAHP Data Sharing</vt:lpstr>
      <vt:lpstr>Data Security</vt:lpstr>
      <vt:lpstr>HMIS Policy Updates</vt:lpstr>
      <vt:lpstr>Training</vt:lpstr>
      <vt:lpstr>Timely Login</vt:lpstr>
      <vt:lpstr>Successful Completion of Training</vt:lpstr>
      <vt:lpstr>Annual Security Training</vt:lpstr>
      <vt:lpstr>Recertification Training</vt:lpstr>
      <vt:lpstr>User Violations</vt:lpstr>
      <vt:lpstr>First Violation</vt:lpstr>
      <vt:lpstr>Second Violation</vt:lpstr>
      <vt:lpstr>Third Violation</vt:lpstr>
      <vt:lpstr>Additional Information</vt:lpstr>
      <vt:lpstr>Updated User Agreement</vt:lpstr>
      <vt:lpstr>Logging into the System</vt:lpstr>
      <vt:lpstr>Logging In</vt:lpstr>
      <vt:lpstr>Logging In</vt:lpstr>
      <vt:lpstr>System News</vt:lpstr>
      <vt:lpstr>What is Enter Data As? </vt:lpstr>
      <vt:lpstr>How to Enter Data As – Step 1 </vt:lpstr>
      <vt:lpstr>How to Enter Data As – Step 2</vt:lpstr>
      <vt:lpstr>How to Enter Data As – Step 3</vt:lpstr>
      <vt:lpstr>How to Enter Data As – Step 4</vt:lpstr>
      <vt:lpstr>PowerPoint Presentation</vt:lpstr>
      <vt:lpstr>Introduction to ClientPoint</vt:lpstr>
      <vt:lpstr>PowerPoint Presentation</vt:lpstr>
      <vt:lpstr>The Entry/Exit Workflow</vt:lpstr>
      <vt:lpstr>What does Entry mean for my project type? </vt:lpstr>
      <vt:lpstr>The Entry/Exit Workflow </vt:lpstr>
      <vt:lpstr>Section 1: Entering a Client into your Program</vt:lpstr>
      <vt:lpstr>PowerPoint Presentation</vt:lpstr>
      <vt:lpstr>Creating a new client file</vt:lpstr>
      <vt:lpstr>PowerPoint Presentation</vt:lpstr>
      <vt:lpstr>Section 1: Entering a Household into your Program</vt:lpstr>
      <vt:lpstr>PowerPoint Presentation</vt:lpstr>
      <vt:lpstr>PowerPoint Presentation</vt:lpstr>
      <vt:lpstr>Section 1: Entering a Household into your Program</vt:lpstr>
      <vt:lpstr>PowerPoint Presentation</vt:lpstr>
      <vt:lpstr>Section 1: Entering a Household into your Program</vt:lpstr>
      <vt:lpstr>PowerPoint Presentation</vt:lpstr>
      <vt:lpstr>Health Information</vt:lpstr>
      <vt:lpstr>PowerPoint Presentation</vt:lpstr>
      <vt:lpstr>PowerPoint Presentation</vt:lpstr>
      <vt:lpstr>PowerPoint Presentation</vt:lpstr>
      <vt:lpstr>Questions for Adults and Heads of Household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Client Information Continued</vt:lpstr>
      <vt:lpstr>Client Contact Information</vt:lpstr>
      <vt:lpstr>PowerPoint Presentation</vt:lpstr>
      <vt:lpstr>Section 2: The Household is in your Program</vt:lpstr>
      <vt:lpstr>Creating an Interim Review</vt:lpstr>
      <vt:lpstr>Creating an Interim Review</vt:lpstr>
      <vt:lpstr>Creating an Interim Review</vt:lpstr>
      <vt:lpstr>Interim Review Assessment</vt:lpstr>
      <vt:lpstr>Data Elements commonly updated</vt:lpstr>
      <vt:lpstr>PowerPoint Presentation</vt:lpstr>
      <vt:lpstr>PowerPoint Presentation</vt:lpstr>
      <vt:lpstr>PowerPoint Presentation</vt:lpstr>
      <vt:lpstr>PowerPoint Presentation</vt:lpstr>
      <vt:lpstr>PowerPoint Presentation</vt:lpstr>
      <vt:lpstr>Section 2: The Client is in your Program</vt:lpstr>
      <vt:lpstr>Adding a Case Manager</vt:lpstr>
      <vt:lpstr>PowerPoint Presentation</vt:lpstr>
      <vt:lpstr>Case Manager FAQs</vt:lpstr>
      <vt:lpstr>Step One: Go the Case Plans tab in ClientPoint:</vt:lpstr>
      <vt:lpstr>Step Two: On the Goals Screen click Add Goal:</vt:lpstr>
      <vt:lpstr>PowerPoint Presentation</vt:lpstr>
      <vt:lpstr>Case Notes</vt:lpstr>
      <vt:lpstr>PowerPoint Presentation</vt:lpstr>
      <vt:lpstr>Goal Follow ups</vt:lpstr>
      <vt:lpstr>Updating Goals and Action Steps FAQ</vt:lpstr>
      <vt:lpstr>Ending a Goal</vt:lpstr>
      <vt:lpstr>PowerPoint Presentation</vt:lpstr>
      <vt:lpstr>Part 3: The Client leaves your Program</vt:lpstr>
      <vt:lpstr>PowerPoint Presentation</vt:lpstr>
      <vt:lpstr>PowerPoint Presentation</vt:lpstr>
      <vt:lpstr>PowerPoint Presentation</vt:lpstr>
      <vt:lpstr>Common Data Entry Errors</vt:lpstr>
      <vt:lpstr>Exiting a Client by Mistake</vt:lpstr>
      <vt:lpstr>Creating an Update instead of an Annual Assessment</vt:lpstr>
      <vt:lpstr>PowerPoint Presentation</vt:lpstr>
      <vt:lpstr>Additional Resources</vt:lpstr>
      <vt:lpstr>Agency Admins </vt:lpstr>
      <vt:lpstr>TCP Website</vt:lpstr>
      <vt:lpstr>Helpdesk</vt:lpstr>
      <vt:lpstr>HMIS Trainings</vt:lpstr>
      <vt:lpstr>Next Steps </vt:lpstr>
      <vt:lpstr>Thanks for participating!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Paton</dc:creator>
  <cp:lastModifiedBy>Kelly Paton</cp:lastModifiedBy>
  <cp:revision>72</cp:revision>
  <dcterms:created xsi:type="dcterms:W3CDTF">2019-10-24T16:04:35Z</dcterms:created>
  <dcterms:modified xsi:type="dcterms:W3CDTF">2021-11-16T21:25:58Z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0x01010049FAAD7835B6104BB690DBC4347735B6</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ies>
</file>