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5"/>
  </p:notesMasterIdLst>
  <p:sldIdLst>
    <p:sldId id="256" r:id="rId5"/>
    <p:sldId id="311" r:id="rId6"/>
    <p:sldId id="312" r:id="rId7"/>
    <p:sldId id="264" r:id="rId8"/>
    <p:sldId id="363" r:id="rId9"/>
    <p:sldId id="362" r:id="rId10"/>
    <p:sldId id="350" r:id="rId11"/>
    <p:sldId id="351" r:id="rId12"/>
    <p:sldId id="355" r:id="rId13"/>
    <p:sldId id="354" r:id="rId14"/>
    <p:sldId id="294" r:id="rId15"/>
    <p:sldId id="293" r:id="rId16"/>
    <p:sldId id="358" r:id="rId17"/>
    <p:sldId id="301" r:id="rId18"/>
    <p:sldId id="359" r:id="rId19"/>
    <p:sldId id="302" r:id="rId20"/>
    <p:sldId id="360" r:id="rId21"/>
    <p:sldId id="361" r:id="rId22"/>
    <p:sldId id="356" r:id="rId23"/>
    <p:sldId id="343"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m Fredericksen" initials="TF" lastIdx="1" clrIdx="0">
    <p:extLst>
      <p:ext uri="{19B8F6BF-5375-455C-9EA6-DF929625EA0E}">
        <p15:presenceInfo xmlns:p15="http://schemas.microsoft.com/office/powerpoint/2012/main" userId="6dc752d70d49ee3a" providerId="Windows Live"/>
      </p:ext>
    </p:extLst>
  </p:cmAuthor>
  <p:cmAuthor id="2" name="Elisabeth Young" initials="EY" lastIdx="1" clrIdx="1">
    <p:extLst>
      <p:ext uri="{19B8F6BF-5375-455C-9EA6-DF929625EA0E}">
        <p15:presenceInfo xmlns:p15="http://schemas.microsoft.com/office/powerpoint/2012/main" userId="S::eyoung@community-partnership.org::fe964542-ea45-44e0-b781-b7d32d2c5e1b" providerId="AD"/>
      </p:ext>
    </p:extLst>
  </p:cmAuthor>
  <p:cmAuthor id="3" name="Elisabeth Young" initials="EY [2]" lastIdx="4" clrIdx="2">
    <p:extLst>
      <p:ext uri="{19B8F6BF-5375-455C-9EA6-DF929625EA0E}">
        <p15:presenceInfo xmlns:p15="http://schemas.microsoft.com/office/powerpoint/2012/main" userId="S-1-5-21-3602417835-346649755-2265468186-36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4A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3036BC-9D37-4790-BCAC-8F96D9806AB9}" v="383" dt="2024-06-07T16:58:35.9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Fredericksen" userId="S::tfredericksen@community-partnership.org::c13f9c08-efb9-4be7-b91b-024ba560ef65" providerId="AD" clId="Web-{3EA000C8-2CD5-38B0-FE28-661CD4603D25}"/>
    <pc:docChg chg="modSld">
      <pc:chgData name="Tom Fredericksen" userId="S::tfredericksen@community-partnership.org::c13f9c08-efb9-4be7-b91b-024ba560ef65" providerId="AD" clId="Web-{3EA000C8-2CD5-38B0-FE28-661CD4603D25}" dt="2024-05-14T14:20:37.698" v="3" actId="14100"/>
      <pc:docMkLst>
        <pc:docMk/>
      </pc:docMkLst>
      <pc:sldChg chg="modSp">
        <pc:chgData name="Tom Fredericksen" userId="S::tfredericksen@community-partnership.org::c13f9c08-efb9-4be7-b91b-024ba560ef65" providerId="AD" clId="Web-{3EA000C8-2CD5-38B0-FE28-661CD4603D25}" dt="2024-05-14T14:20:37.698" v="3" actId="14100"/>
        <pc:sldMkLst>
          <pc:docMk/>
          <pc:sldMk cId="2868654798" sldId="362"/>
        </pc:sldMkLst>
        <pc:graphicFrameChg chg="mod">
          <ac:chgData name="Tom Fredericksen" userId="S::tfredericksen@community-partnership.org::c13f9c08-efb9-4be7-b91b-024ba560ef65" providerId="AD" clId="Web-{3EA000C8-2CD5-38B0-FE28-661CD4603D25}" dt="2024-05-14T14:20:37.698" v="3" actId="14100"/>
          <ac:graphicFrameMkLst>
            <pc:docMk/>
            <pc:sldMk cId="2868654798" sldId="362"/>
            <ac:graphicFrameMk id="8" creationId="{3323534D-8FC1-4B56-BE70-0EC23DFC5738}"/>
          </ac:graphicFrameMkLst>
        </pc:graphicFrameChg>
      </pc:sldChg>
      <pc:sldChg chg="modSp">
        <pc:chgData name="Tom Fredericksen" userId="S::tfredericksen@community-partnership.org::c13f9c08-efb9-4be7-b91b-024ba560ef65" providerId="AD" clId="Web-{3EA000C8-2CD5-38B0-FE28-661CD4603D25}" dt="2024-05-14T14:20:11.932" v="1" actId="14100"/>
        <pc:sldMkLst>
          <pc:docMk/>
          <pc:sldMk cId="2201603455" sldId="363"/>
        </pc:sldMkLst>
        <pc:graphicFrameChg chg="mod">
          <ac:chgData name="Tom Fredericksen" userId="S::tfredericksen@community-partnership.org::c13f9c08-efb9-4be7-b91b-024ba560ef65" providerId="AD" clId="Web-{3EA000C8-2CD5-38B0-FE28-661CD4603D25}" dt="2024-05-14T14:20:11.932" v="1" actId="14100"/>
          <ac:graphicFrameMkLst>
            <pc:docMk/>
            <pc:sldMk cId="2201603455" sldId="363"/>
            <ac:graphicFrameMk id="8" creationId="{A951FB04-30EB-46C7-976C-2EFBDD5FDEF5}"/>
          </ac:graphicFrameMkLst>
        </pc:graphicFrameChg>
      </pc:sldChg>
    </pc:docChg>
  </pc:docChgLst>
  <pc:docChgLst>
    <pc:chgData name="Elisabeth Young" userId="S::eyoung@community-partnership.org::fe964542-ea45-44e0-b781-b7d32d2c5e1b" providerId="AD" clId="Web-{093036BC-9D37-4790-BCAC-8F96D9806AB9}"/>
    <pc:docChg chg="modSld">
      <pc:chgData name="Elisabeth Young" userId="S::eyoung@community-partnership.org::fe964542-ea45-44e0-b781-b7d32d2c5e1b" providerId="AD" clId="Web-{093036BC-9D37-4790-BCAC-8F96D9806AB9}" dt="2024-06-07T16:58:20.921" v="230"/>
      <pc:docMkLst>
        <pc:docMk/>
      </pc:docMkLst>
      <pc:sldChg chg="addSp modSp">
        <pc:chgData name="Elisabeth Young" userId="S::eyoung@community-partnership.org::fe964542-ea45-44e0-b781-b7d32d2c5e1b" providerId="AD" clId="Web-{093036BC-9D37-4790-BCAC-8F96D9806AB9}" dt="2024-06-07T16:58:20.921" v="230"/>
        <pc:sldMkLst>
          <pc:docMk/>
          <pc:sldMk cId="1707681440" sldId="360"/>
        </pc:sldMkLst>
        <pc:spChg chg="add mod">
          <ac:chgData name="Elisabeth Young" userId="S::eyoung@community-partnership.org::fe964542-ea45-44e0-b781-b7d32d2c5e1b" providerId="AD" clId="Web-{093036BC-9D37-4790-BCAC-8F96D9806AB9}" dt="2024-06-07T16:55:26.060" v="136" actId="20577"/>
          <ac:spMkLst>
            <pc:docMk/>
            <pc:sldMk cId="1707681440" sldId="360"/>
            <ac:spMk id="3" creationId="{EDB5856A-B708-9AC6-74E3-DD9B8ECEE163}"/>
          </ac:spMkLst>
        </pc:spChg>
        <pc:graphicFrameChg chg="mod modGraphic">
          <ac:chgData name="Elisabeth Young" userId="S::eyoung@community-partnership.org::fe964542-ea45-44e0-b781-b7d32d2c5e1b" providerId="AD" clId="Web-{093036BC-9D37-4790-BCAC-8F96D9806AB9}" dt="2024-06-07T16:58:20.921" v="230"/>
          <ac:graphicFrameMkLst>
            <pc:docMk/>
            <pc:sldMk cId="1707681440" sldId="360"/>
            <ac:graphicFrameMk id="11" creationId="{76793EED-DD9C-4C49-97B0-958B35043943}"/>
          </ac:graphicFrameMkLst>
        </pc:graphicFrameChg>
      </pc:sldChg>
    </pc:docChg>
  </pc:docChgLst>
  <pc:docChgLst>
    <pc:chgData name="Tom Fredericksen" userId="S::tfredericksen@community-partnership.org::c13f9c08-efb9-4be7-b91b-024ba560ef65" providerId="AD" clId="Web-{78C3AD8F-8A9E-8DA1-D474-C57FD466E25B}"/>
    <pc:docChg chg="modSld sldOrd">
      <pc:chgData name="Tom Fredericksen" userId="S::tfredericksen@community-partnership.org::c13f9c08-efb9-4be7-b91b-024ba560ef65" providerId="AD" clId="Web-{78C3AD8F-8A9E-8DA1-D474-C57FD466E25B}" dt="2024-05-14T15:31:43.332" v="24" actId="20577"/>
      <pc:docMkLst>
        <pc:docMk/>
      </pc:docMkLst>
      <pc:sldChg chg="modSp ord">
        <pc:chgData name="Tom Fredericksen" userId="S::tfredericksen@community-partnership.org::c13f9c08-efb9-4be7-b91b-024ba560ef65" providerId="AD" clId="Web-{78C3AD8F-8A9E-8DA1-D474-C57FD466E25B}" dt="2024-05-14T15:31:43.332" v="24" actId="20577"/>
        <pc:sldMkLst>
          <pc:docMk/>
          <pc:sldMk cId="2456428782" sldId="350"/>
        </pc:sldMkLst>
        <pc:spChg chg="mod">
          <ac:chgData name="Tom Fredericksen" userId="S::tfredericksen@community-partnership.org::c13f9c08-efb9-4be7-b91b-024ba560ef65" providerId="AD" clId="Web-{78C3AD8F-8A9E-8DA1-D474-C57FD466E25B}" dt="2024-05-14T15:31:43.332" v="24" actId="20577"/>
          <ac:spMkLst>
            <pc:docMk/>
            <pc:sldMk cId="2456428782" sldId="350"/>
            <ac:spMk id="8" creationId="{2936423B-988F-4D62-93E3-D22E57CD5439}"/>
          </ac:spMkLst>
        </pc:spChg>
      </pc:sldChg>
      <pc:sldChg chg="addSp delSp modSp">
        <pc:chgData name="Tom Fredericksen" userId="S::tfredericksen@community-partnership.org::c13f9c08-efb9-4be7-b91b-024ba560ef65" providerId="AD" clId="Web-{78C3AD8F-8A9E-8DA1-D474-C57FD466E25B}" dt="2024-05-14T15:29:29.155" v="15" actId="14100"/>
        <pc:sldMkLst>
          <pc:docMk/>
          <pc:sldMk cId="2868654798" sldId="362"/>
        </pc:sldMkLst>
        <pc:graphicFrameChg chg="del">
          <ac:chgData name="Tom Fredericksen" userId="S::tfredericksen@community-partnership.org::c13f9c08-efb9-4be7-b91b-024ba560ef65" providerId="AD" clId="Web-{78C3AD8F-8A9E-8DA1-D474-C57FD466E25B}" dt="2024-05-14T15:26:08.570" v="0"/>
          <ac:graphicFrameMkLst>
            <pc:docMk/>
            <pc:sldMk cId="2868654798" sldId="362"/>
            <ac:graphicFrameMk id="8" creationId="{3323534D-8FC1-4B56-BE70-0EC23DFC5738}"/>
          </ac:graphicFrameMkLst>
        </pc:graphicFrameChg>
        <pc:picChg chg="add mod">
          <ac:chgData name="Tom Fredericksen" userId="S::tfredericksen@community-partnership.org::c13f9c08-efb9-4be7-b91b-024ba560ef65" providerId="AD" clId="Web-{78C3AD8F-8A9E-8DA1-D474-C57FD466E25B}" dt="2024-05-14T15:29:29.155" v="15" actId="14100"/>
          <ac:picMkLst>
            <pc:docMk/>
            <pc:sldMk cId="2868654798" sldId="362"/>
            <ac:picMk id="3" creationId="{E203A27E-D314-FB64-39EB-090A990992A8}"/>
          </ac:picMkLst>
        </pc:picChg>
      </pc:sldChg>
      <pc:sldChg chg="addSp delSp modSp">
        <pc:chgData name="Tom Fredericksen" userId="S::tfredericksen@community-partnership.org::c13f9c08-efb9-4be7-b91b-024ba560ef65" providerId="AD" clId="Web-{78C3AD8F-8A9E-8DA1-D474-C57FD466E25B}" dt="2024-05-14T15:29:45.531" v="16" actId="14100"/>
        <pc:sldMkLst>
          <pc:docMk/>
          <pc:sldMk cId="2201603455" sldId="363"/>
        </pc:sldMkLst>
        <pc:graphicFrameChg chg="del">
          <ac:chgData name="Tom Fredericksen" userId="S::tfredericksen@community-partnership.org::c13f9c08-efb9-4be7-b91b-024ba560ef65" providerId="AD" clId="Web-{78C3AD8F-8A9E-8DA1-D474-C57FD466E25B}" dt="2024-05-14T15:29:03.639" v="10"/>
          <ac:graphicFrameMkLst>
            <pc:docMk/>
            <pc:sldMk cId="2201603455" sldId="363"/>
            <ac:graphicFrameMk id="8" creationId="{A951FB04-30EB-46C7-976C-2EFBDD5FDEF5}"/>
          </ac:graphicFrameMkLst>
        </pc:graphicFrameChg>
        <pc:picChg chg="add mod">
          <ac:chgData name="Tom Fredericksen" userId="S::tfredericksen@community-partnership.org::c13f9c08-efb9-4be7-b91b-024ba560ef65" providerId="AD" clId="Web-{78C3AD8F-8A9E-8DA1-D474-C57FD466E25B}" dt="2024-05-14T15:29:45.531" v="16" actId="14100"/>
          <ac:picMkLst>
            <pc:docMk/>
            <pc:sldMk cId="2201603455" sldId="363"/>
            <ac:picMk id="3" creationId="{1762F907-557C-2AB4-6D44-1B25EE936D81}"/>
          </ac:picMkLst>
        </pc:picChg>
      </pc:sldChg>
    </pc:docChg>
  </pc:docChgLst>
  <pc:docChgLst>
    <pc:chgData name="Elisabeth Young" userId="S::eyoung@community-partnership.org::fe964542-ea45-44e0-b781-b7d32d2c5e1b" providerId="AD" clId="Web-{C9FC2CCC-1929-08FE-BFAE-79DF12084C52}"/>
    <pc:docChg chg="modSld">
      <pc:chgData name="Elisabeth Young" userId="S::eyoung@community-partnership.org::fe964542-ea45-44e0-b781-b7d32d2c5e1b" providerId="AD" clId="Web-{C9FC2CCC-1929-08FE-BFAE-79DF12084C52}" dt="2024-05-14T16:47:54.732" v="8"/>
      <pc:docMkLst>
        <pc:docMk/>
      </pc:docMkLst>
      <pc:sldChg chg="modSp">
        <pc:chgData name="Elisabeth Young" userId="S::eyoung@community-partnership.org::fe964542-ea45-44e0-b781-b7d32d2c5e1b" providerId="AD" clId="Web-{C9FC2CCC-1929-08FE-BFAE-79DF12084C52}" dt="2024-05-14T16:47:54.732" v="8"/>
        <pc:sldMkLst>
          <pc:docMk/>
          <pc:sldMk cId="717493989" sldId="294"/>
        </pc:sldMkLst>
        <pc:graphicFrameChg chg="mod modGraphic">
          <ac:chgData name="Elisabeth Young" userId="S::eyoung@community-partnership.org::fe964542-ea45-44e0-b781-b7d32d2c5e1b" providerId="AD" clId="Web-{C9FC2CCC-1929-08FE-BFAE-79DF12084C52}" dt="2024-05-14T16:47:54.732" v="8"/>
          <ac:graphicFrameMkLst>
            <pc:docMk/>
            <pc:sldMk cId="717493989" sldId="294"/>
            <ac:graphicFrameMk id="3" creationId="{4FA29F8C-B75C-469B-913E-31A7EB24910C}"/>
          </ac:graphicFrameMkLst>
        </pc:graphicFrameChg>
      </pc:sldChg>
      <pc:sldChg chg="modSp">
        <pc:chgData name="Elisabeth Young" userId="S::eyoung@community-partnership.org::fe964542-ea45-44e0-b781-b7d32d2c5e1b" providerId="AD" clId="Web-{C9FC2CCC-1929-08FE-BFAE-79DF12084C52}" dt="2024-05-14T16:45:04.240" v="0" actId="1076"/>
        <pc:sldMkLst>
          <pc:docMk/>
          <pc:sldMk cId="4010807810" sldId="361"/>
        </pc:sldMkLst>
        <pc:spChg chg="mod">
          <ac:chgData name="Elisabeth Young" userId="S::eyoung@community-partnership.org::fe964542-ea45-44e0-b781-b7d32d2c5e1b" providerId="AD" clId="Web-{C9FC2CCC-1929-08FE-BFAE-79DF12084C52}" dt="2024-05-14T16:45:04.240" v="0" actId="1076"/>
          <ac:spMkLst>
            <pc:docMk/>
            <pc:sldMk cId="4010807810" sldId="361"/>
            <ac:spMk id="3" creationId="{72417A53-5385-F9E5-3873-52DB8433CA64}"/>
          </ac:spMkLst>
        </pc:spChg>
      </pc:sldChg>
    </pc:docChg>
  </pc:docChgLst>
  <pc:docChgLst>
    <pc:chgData name="Elisabeth Young" userId="S::eyoung@community-partnership.org::fe964542-ea45-44e0-b781-b7d32d2c5e1b" providerId="AD" clId="Web-{8DAFA8F7-16BE-C9D6-18BE-3EC662AF64FC}"/>
    <pc:docChg chg="modSld sldOrd">
      <pc:chgData name="Elisabeth Young" userId="S::eyoung@community-partnership.org::fe964542-ea45-44e0-b781-b7d32d2c5e1b" providerId="AD" clId="Web-{8DAFA8F7-16BE-C9D6-18BE-3EC662AF64FC}" dt="2024-05-14T14:30:48.720" v="361" actId="20577"/>
      <pc:docMkLst>
        <pc:docMk/>
      </pc:docMkLst>
      <pc:sldChg chg="modSp ord">
        <pc:chgData name="Elisabeth Young" userId="S::eyoung@community-partnership.org::fe964542-ea45-44e0-b781-b7d32d2c5e1b" providerId="AD" clId="Web-{8DAFA8F7-16BE-C9D6-18BE-3EC662AF64FC}" dt="2024-05-14T14:30:48.720" v="361" actId="20577"/>
        <pc:sldMkLst>
          <pc:docMk/>
          <pc:sldMk cId="2456428782" sldId="350"/>
        </pc:sldMkLst>
        <pc:spChg chg="mod">
          <ac:chgData name="Elisabeth Young" userId="S::eyoung@community-partnership.org::fe964542-ea45-44e0-b781-b7d32d2c5e1b" providerId="AD" clId="Web-{8DAFA8F7-16BE-C9D6-18BE-3EC662AF64FC}" dt="2024-05-14T14:24:13.740" v="59" actId="20577"/>
          <ac:spMkLst>
            <pc:docMk/>
            <pc:sldMk cId="2456428782" sldId="350"/>
            <ac:spMk id="2" creationId="{53008F34-2A1C-4087-AE5C-2FF5EF0B41F5}"/>
          </ac:spMkLst>
        </pc:spChg>
        <pc:spChg chg="mod">
          <ac:chgData name="Elisabeth Young" userId="S::eyoung@community-partnership.org::fe964542-ea45-44e0-b781-b7d32d2c5e1b" providerId="AD" clId="Web-{8DAFA8F7-16BE-C9D6-18BE-3EC662AF64FC}" dt="2024-05-14T14:30:48.720" v="361" actId="20577"/>
          <ac:spMkLst>
            <pc:docMk/>
            <pc:sldMk cId="2456428782" sldId="350"/>
            <ac:spMk id="8" creationId="{2936423B-988F-4D62-93E3-D22E57CD5439}"/>
          </ac:spMkLst>
        </pc:spChg>
      </pc:sldChg>
      <pc:sldChg chg="ord">
        <pc:chgData name="Elisabeth Young" userId="S::eyoung@community-partnership.org::fe964542-ea45-44e0-b781-b7d32d2c5e1b" providerId="AD" clId="Web-{8DAFA8F7-16BE-C9D6-18BE-3EC662AF64FC}" dt="2024-05-14T14:21:28.032" v="2"/>
        <pc:sldMkLst>
          <pc:docMk/>
          <pc:sldMk cId="1232305706" sldId="351"/>
        </pc:sldMkLst>
      </pc:sldChg>
      <pc:sldChg chg="modSp ord">
        <pc:chgData name="Elisabeth Young" userId="S::eyoung@community-partnership.org::fe964542-ea45-44e0-b781-b7d32d2c5e1b" providerId="AD" clId="Web-{8DAFA8F7-16BE-C9D6-18BE-3EC662AF64FC}" dt="2024-05-14T14:23:16.129" v="54" actId="20577"/>
        <pc:sldMkLst>
          <pc:docMk/>
          <pc:sldMk cId="2868654798" sldId="362"/>
        </pc:sldMkLst>
        <pc:spChg chg="mod">
          <ac:chgData name="Elisabeth Young" userId="S::eyoung@community-partnership.org::fe964542-ea45-44e0-b781-b7d32d2c5e1b" providerId="AD" clId="Web-{8DAFA8F7-16BE-C9D6-18BE-3EC662AF64FC}" dt="2024-05-14T14:23:16.129" v="54" actId="20577"/>
          <ac:spMkLst>
            <pc:docMk/>
            <pc:sldMk cId="2868654798" sldId="362"/>
            <ac:spMk id="2" creationId="{53008F34-2A1C-4087-AE5C-2FF5EF0B41F5}"/>
          </ac:spMkLst>
        </pc:spChg>
      </pc:sldChg>
      <pc:sldChg chg="modSp ord">
        <pc:chgData name="Elisabeth Young" userId="S::eyoung@community-partnership.org::fe964542-ea45-44e0-b781-b7d32d2c5e1b" providerId="AD" clId="Web-{8DAFA8F7-16BE-C9D6-18BE-3EC662AF64FC}" dt="2024-05-14T14:22:51.722" v="27" actId="20577"/>
        <pc:sldMkLst>
          <pc:docMk/>
          <pc:sldMk cId="2201603455" sldId="363"/>
        </pc:sldMkLst>
        <pc:spChg chg="mod">
          <ac:chgData name="Elisabeth Young" userId="S::eyoung@community-partnership.org::fe964542-ea45-44e0-b781-b7d32d2c5e1b" providerId="AD" clId="Web-{8DAFA8F7-16BE-C9D6-18BE-3EC662AF64FC}" dt="2024-05-14T14:22:51.722" v="27" actId="20577"/>
          <ac:spMkLst>
            <pc:docMk/>
            <pc:sldMk cId="2201603455" sldId="363"/>
            <ac:spMk id="2" creationId="{53008F34-2A1C-4087-AE5C-2FF5EF0B41F5}"/>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TCPHQ\RedirectedFolders\EYoung\Desktop\Comparison%20Tabl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TCPHQ\RedirectedFolders\EYoung\Desktop\Comparison%20Tabl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TCPHQ\RedirectedFolders\EYoung\Desktop\Comparison%20Table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r>
              <a:rPr lang="en-US"/>
              <a:t>Total Persons Counted at PIT, 2020 - 2024</a:t>
            </a:r>
          </a:p>
        </c:rich>
      </c:tx>
      <c:layout>
        <c:manualLayout>
          <c:xMode val="edge"/>
          <c:yMode val="edge"/>
          <c:x val="0.14737293326575901"/>
          <c:y val="4.0023302377180749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endParaRPr lang="en-US"/>
        </a:p>
      </c:txPr>
    </c:title>
    <c:autoTitleDeleted val="0"/>
    <c:plotArea>
      <c:layout/>
      <c:lineChart>
        <c:grouping val="standard"/>
        <c:varyColors val="0"/>
        <c:ser>
          <c:idx val="0"/>
          <c:order val="0"/>
          <c:tx>
            <c:strRef>
              <c:f>'Year to Year - Line Charts'!$A$3</c:f>
              <c:strCache>
                <c:ptCount val="1"/>
                <c:pt idx="0">
                  <c:v>Persons in Families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'Year to Year - Line Charts'!$F$2:$J$2</c:f>
              <c:numCache>
                <c:formatCode>General</c:formatCode>
                <c:ptCount val="5"/>
                <c:pt idx="0">
                  <c:v>2020</c:v>
                </c:pt>
                <c:pt idx="1">
                  <c:v>2021</c:v>
                </c:pt>
                <c:pt idx="2">
                  <c:v>2022</c:v>
                </c:pt>
                <c:pt idx="3">
                  <c:v>2023</c:v>
                </c:pt>
                <c:pt idx="4">
                  <c:v>2024</c:v>
                </c:pt>
              </c:numCache>
            </c:numRef>
          </c:cat>
          <c:val>
            <c:numRef>
              <c:f>'Year to Year - Line Charts'!$F$3:$J$3</c:f>
              <c:numCache>
                <c:formatCode>#,##0</c:formatCode>
                <c:ptCount val="5"/>
                <c:pt idx="0">
                  <c:v>2433</c:v>
                </c:pt>
                <c:pt idx="1">
                  <c:v>1240</c:v>
                </c:pt>
                <c:pt idx="2">
                  <c:v>1007</c:v>
                </c:pt>
                <c:pt idx="3">
                  <c:v>1172</c:v>
                </c:pt>
                <c:pt idx="4">
                  <c:v>1656</c:v>
                </c:pt>
              </c:numCache>
            </c:numRef>
          </c:val>
          <c:smooth val="0"/>
          <c:extLst>
            <c:ext xmlns:c16="http://schemas.microsoft.com/office/drawing/2014/chart" uri="{C3380CC4-5D6E-409C-BE32-E72D297353CC}">
              <c16:uniqueId val="{00000000-9AA1-43EC-8061-6927CF39EA4C}"/>
            </c:ext>
          </c:extLst>
        </c:ser>
        <c:ser>
          <c:idx val="1"/>
          <c:order val="1"/>
          <c:tx>
            <c:strRef>
              <c:f>'Year to Year - Line Charts'!$A$4</c:f>
              <c:strCache>
                <c:ptCount val="1"/>
                <c:pt idx="0">
                  <c:v>Unaccompanied Individuals</c:v>
                </c:pt>
              </c:strCache>
            </c:strRef>
          </c:tx>
          <c:spPr>
            <a:ln w="28575" cap="rnd">
              <a:solidFill>
                <a:schemeClr val="accent2"/>
              </a:solidFill>
              <a:prstDash val="solid"/>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'Year to Year - Line Charts'!$F$2:$J$2</c:f>
              <c:numCache>
                <c:formatCode>General</c:formatCode>
                <c:ptCount val="5"/>
                <c:pt idx="0">
                  <c:v>2020</c:v>
                </c:pt>
                <c:pt idx="1">
                  <c:v>2021</c:v>
                </c:pt>
                <c:pt idx="2">
                  <c:v>2022</c:v>
                </c:pt>
                <c:pt idx="3">
                  <c:v>2023</c:v>
                </c:pt>
                <c:pt idx="4">
                  <c:v>2024</c:v>
                </c:pt>
              </c:numCache>
            </c:numRef>
          </c:cat>
          <c:val>
            <c:numRef>
              <c:f>'Year to Year - Line Charts'!$F$4:$J$4</c:f>
              <c:numCache>
                <c:formatCode>#,##0</c:formatCode>
                <c:ptCount val="5"/>
                <c:pt idx="0">
                  <c:v>3947</c:v>
                </c:pt>
                <c:pt idx="1">
                  <c:v>3871</c:v>
                </c:pt>
                <c:pt idx="2">
                  <c:v>3403</c:v>
                </c:pt>
                <c:pt idx="3">
                  <c:v>3750</c:v>
                </c:pt>
                <c:pt idx="4">
                  <c:v>3960</c:v>
                </c:pt>
              </c:numCache>
            </c:numRef>
          </c:val>
          <c:smooth val="0"/>
          <c:extLst>
            <c:ext xmlns:c16="http://schemas.microsoft.com/office/drawing/2014/chart" uri="{C3380CC4-5D6E-409C-BE32-E72D297353CC}">
              <c16:uniqueId val="{00000001-9AA1-43EC-8061-6927CF39EA4C}"/>
            </c:ext>
          </c:extLst>
        </c:ser>
        <c:dLbls>
          <c:dLblPos val="t"/>
          <c:showLegendKey val="0"/>
          <c:showVal val="1"/>
          <c:showCatName val="0"/>
          <c:showSerName val="0"/>
          <c:showPercent val="0"/>
          <c:showBubbleSize val="0"/>
        </c:dLbls>
        <c:smooth val="0"/>
        <c:axId val="680981815"/>
        <c:axId val="766621512"/>
      </c:lineChart>
      <c:catAx>
        <c:axId val="680981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766621512"/>
        <c:crosses val="autoZero"/>
        <c:auto val="1"/>
        <c:lblAlgn val="ctr"/>
        <c:lblOffset val="100"/>
        <c:noMultiLvlLbl val="0"/>
      </c:catAx>
      <c:valAx>
        <c:axId val="766621512"/>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809818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000000"/>
                </a:solidFill>
                <a:latin typeface="+mn-lt"/>
                <a:ea typeface="+mn-ea"/>
                <a:cs typeface="+mn-cs"/>
              </a:defRPr>
            </a:pPr>
            <a:r>
              <a:rPr lang="en-US" sz="1600" b="1">
                <a:latin typeface="+mn-lt"/>
              </a:rPr>
              <a:t>Gender of Adults, PIT 2024</a:t>
            </a:r>
          </a:p>
        </c:rich>
      </c:tx>
      <c:layout>
        <c:manualLayout>
          <c:xMode val="edge"/>
          <c:yMode val="edge"/>
          <c:x val="0.30005272097650726"/>
          <c:y val="3.7270582002937709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rgbClr val="000000"/>
              </a:solidFill>
              <a:latin typeface="+mn-lt"/>
              <a:ea typeface="+mn-ea"/>
              <a:cs typeface="+mn-cs"/>
            </a:defRPr>
          </a:pPr>
          <a:endParaRPr lang="en-US"/>
        </a:p>
      </c:txPr>
    </c:title>
    <c:autoTitleDeleted val="0"/>
    <c:plotArea>
      <c:layout>
        <c:manualLayout>
          <c:layoutTarget val="inner"/>
          <c:xMode val="edge"/>
          <c:yMode val="edge"/>
          <c:x val="0"/>
          <c:y val="0.18004389937983417"/>
          <c:w val="0.97427746750343769"/>
          <c:h val="0.58290036884727969"/>
        </c:manualLayout>
      </c:layout>
      <c:barChart>
        <c:barDir val="col"/>
        <c:grouping val="clustered"/>
        <c:varyColors val="0"/>
        <c:ser>
          <c:idx val="0"/>
          <c:order val="0"/>
          <c:tx>
            <c:strRef>
              <c:f>Demographics!$R$21</c:f>
              <c:strCache>
                <c:ptCount val="1"/>
                <c:pt idx="0">
                  <c:v>Unaccompanied Adults</c:v>
                </c:pt>
              </c:strCache>
            </c:strRef>
          </c:tx>
          <c:spPr>
            <a:solidFill>
              <a:schemeClr val="accent2"/>
            </a:solidFill>
            <a:ln>
              <a:solidFill>
                <a:schemeClr val="accent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rgbClr val="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Demographics!$Q$22:$Q$29</c:f>
              <c:strCache>
                <c:ptCount val="8"/>
                <c:pt idx="0">
                  <c:v>Woman</c:v>
                </c:pt>
                <c:pt idx="1">
                  <c:v>Man</c:v>
                </c:pt>
                <c:pt idx="2">
                  <c:v>Culturally Specific Identity (i.e. Two-Spirit)</c:v>
                </c:pt>
                <c:pt idx="3">
                  <c:v>Transgender </c:v>
                </c:pt>
                <c:pt idx="4">
                  <c:v>Non-Binary</c:v>
                </c:pt>
                <c:pt idx="5">
                  <c:v>Questioning</c:v>
                </c:pt>
                <c:pt idx="6">
                  <c:v>Different Identity</c:v>
                </c:pt>
                <c:pt idx="7">
                  <c:v>More Than One Gender</c:v>
                </c:pt>
              </c:strCache>
            </c:strRef>
          </c:cat>
          <c:val>
            <c:numRef>
              <c:f>Demographics!$R$22:$R$29</c:f>
              <c:numCache>
                <c:formatCode>0%</c:formatCode>
                <c:ptCount val="8"/>
                <c:pt idx="0">
                  <c:v>0.27772151898734176</c:v>
                </c:pt>
                <c:pt idx="1">
                  <c:v>0.69898734177215194</c:v>
                </c:pt>
                <c:pt idx="2" formatCode="0.00%">
                  <c:v>2.5316455696202533E-4</c:v>
                </c:pt>
                <c:pt idx="3">
                  <c:v>9.367088607594937E-3</c:v>
                </c:pt>
                <c:pt idx="4">
                  <c:v>6.8354430379746834E-3</c:v>
                </c:pt>
                <c:pt idx="5" formatCode="0.0%">
                  <c:v>7.5949367088607594E-4</c:v>
                </c:pt>
                <c:pt idx="6" formatCode="0.0%">
                  <c:v>1.5189873417721519E-3</c:v>
                </c:pt>
                <c:pt idx="7" formatCode="0.0%">
                  <c:v>4.5569620253164559E-3</c:v>
                </c:pt>
              </c:numCache>
            </c:numRef>
          </c:val>
          <c:extLst>
            <c:ext xmlns:c16="http://schemas.microsoft.com/office/drawing/2014/chart" uri="{C3380CC4-5D6E-409C-BE32-E72D297353CC}">
              <c16:uniqueId val="{00000000-348C-4F91-B550-4B0367B5BD11}"/>
            </c:ext>
          </c:extLst>
        </c:ser>
        <c:ser>
          <c:idx val="1"/>
          <c:order val="1"/>
          <c:tx>
            <c:strRef>
              <c:f>Demographics!$S$21</c:f>
              <c:strCache>
                <c:ptCount val="1"/>
                <c:pt idx="0">
                  <c:v>Adults in Families</c:v>
                </c:pt>
              </c:strCache>
            </c:strRef>
          </c:tx>
          <c:spPr>
            <a:solidFill>
              <a:schemeClr val="accent1"/>
            </a:solidFill>
            <a:ln>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rgbClr val="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Demographics!$Q$22:$Q$29</c:f>
              <c:strCache>
                <c:ptCount val="8"/>
                <c:pt idx="0">
                  <c:v>Woman</c:v>
                </c:pt>
                <c:pt idx="1">
                  <c:v>Man</c:v>
                </c:pt>
                <c:pt idx="2">
                  <c:v>Culturally Specific Identity (i.e. Two-Spirit)</c:v>
                </c:pt>
                <c:pt idx="3">
                  <c:v>Transgender </c:v>
                </c:pt>
                <c:pt idx="4">
                  <c:v>Non-Binary</c:v>
                </c:pt>
                <c:pt idx="5">
                  <c:v>Questioning</c:v>
                </c:pt>
                <c:pt idx="6">
                  <c:v>Different Identity</c:v>
                </c:pt>
                <c:pt idx="7">
                  <c:v>More Than One Gender</c:v>
                </c:pt>
              </c:strCache>
            </c:strRef>
          </c:cat>
          <c:val>
            <c:numRef>
              <c:f>Demographics!$S$22:$S$29</c:f>
              <c:numCache>
                <c:formatCode>0%</c:formatCode>
                <c:ptCount val="8"/>
                <c:pt idx="0">
                  <c:v>0.85530546623794212</c:v>
                </c:pt>
                <c:pt idx="1">
                  <c:v>0.13504823151125403</c:v>
                </c:pt>
                <c:pt idx="2">
                  <c:v>0</c:v>
                </c:pt>
                <c:pt idx="3">
                  <c:v>0</c:v>
                </c:pt>
                <c:pt idx="4">
                  <c:v>0</c:v>
                </c:pt>
                <c:pt idx="5">
                  <c:v>0</c:v>
                </c:pt>
                <c:pt idx="6">
                  <c:v>0</c:v>
                </c:pt>
                <c:pt idx="7">
                  <c:v>9.6463022508038593E-3</c:v>
                </c:pt>
              </c:numCache>
            </c:numRef>
          </c:val>
          <c:extLst>
            <c:ext xmlns:c16="http://schemas.microsoft.com/office/drawing/2014/chart" uri="{C3380CC4-5D6E-409C-BE32-E72D297353CC}">
              <c16:uniqueId val="{00000001-348C-4F91-B550-4B0367B5BD11}"/>
            </c:ext>
          </c:extLst>
        </c:ser>
        <c:dLbls>
          <c:dLblPos val="outEnd"/>
          <c:showLegendKey val="0"/>
          <c:showVal val="1"/>
          <c:showCatName val="0"/>
          <c:showSerName val="0"/>
          <c:showPercent val="0"/>
          <c:showBubbleSize val="0"/>
        </c:dLbls>
        <c:gapWidth val="70"/>
        <c:overlap val="-27"/>
        <c:axId val="37705416"/>
        <c:axId val="176032136"/>
      </c:barChart>
      <c:catAx>
        <c:axId val="37705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176032136"/>
        <c:crosses val="autoZero"/>
        <c:auto val="1"/>
        <c:lblAlgn val="ctr"/>
        <c:lblOffset val="100"/>
        <c:noMultiLvlLbl val="0"/>
      </c:catAx>
      <c:valAx>
        <c:axId val="176032136"/>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7705416"/>
        <c:crosses val="autoZero"/>
        <c:crossBetween val="between"/>
      </c:valAx>
      <c:spPr>
        <a:noFill/>
        <a:ln w="25400">
          <a:noFill/>
        </a:ln>
        <a:effectLst/>
      </c:spPr>
    </c:plotArea>
    <c:legend>
      <c:legendPos val="b"/>
      <c:layout>
        <c:manualLayout>
          <c:xMode val="edge"/>
          <c:yMode val="edge"/>
          <c:x val="0.30359377554949546"/>
          <c:y val="0.93543379325290765"/>
          <c:w val="0.50020142892558939"/>
          <c:h val="6.4566206747092389E-2"/>
        </c:manualLayout>
      </c:layout>
      <c:overlay val="0"/>
      <c:spPr>
        <a:noFill/>
        <a:ln>
          <a:noFill/>
        </a:ln>
        <a:effectLst/>
      </c:spPr>
      <c:txPr>
        <a:bodyPr rot="0" spcFirstLastPara="1" vertOverflow="ellipsis" vert="horz" wrap="square" anchor="ctr" anchorCtr="1"/>
        <a:lstStyle/>
        <a:p>
          <a:pPr>
            <a:defRPr sz="1050" b="0" i="0" u="none" strike="noStrike" kern="1200" baseline="0">
              <a:solidFill>
                <a:srgbClr val="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a:solidFill>
                  <a:schemeClr val="tx1"/>
                </a:solidFill>
                <a:latin typeface="+mn-lt"/>
              </a:rPr>
              <a:t>Veterans</a:t>
            </a:r>
            <a:r>
              <a:rPr lang="en-US" sz="1600" b="1" baseline="0">
                <a:solidFill>
                  <a:schemeClr val="tx1"/>
                </a:solidFill>
                <a:latin typeface="+mn-lt"/>
              </a:rPr>
              <a:t> at PIT, 2020 - 2024</a:t>
            </a:r>
            <a:endParaRPr lang="en-US" sz="1600" b="1">
              <a:solidFill>
                <a:schemeClr val="tx1"/>
              </a:solidFill>
              <a:latin typeface="+mn-lt"/>
            </a:endParaRP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'Vets Youth Charts'!$A$4</c:f>
              <c:strCache>
                <c:ptCount val="1"/>
                <c:pt idx="0">
                  <c:v>Veterans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'Vets Youth Charts'!$F$3:$J$3</c:f>
              <c:numCache>
                <c:formatCode>General</c:formatCode>
                <c:ptCount val="5"/>
                <c:pt idx="0">
                  <c:v>2020</c:v>
                </c:pt>
                <c:pt idx="1">
                  <c:v>2021</c:v>
                </c:pt>
                <c:pt idx="2">
                  <c:v>2022</c:v>
                </c:pt>
                <c:pt idx="3">
                  <c:v>2023</c:v>
                </c:pt>
                <c:pt idx="4">
                  <c:v>2024</c:v>
                </c:pt>
              </c:numCache>
            </c:numRef>
          </c:cat>
          <c:val>
            <c:numRef>
              <c:f>'Vets Youth Charts'!$F$4:$J$4</c:f>
              <c:numCache>
                <c:formatCode>General</c:formatCode>
                <c:ptCount val="5"/>
                <c:pt idx="0">
                  <c:v>309</c:v>
                </c:pt>
                <c:pt idx="1">
                  <c:v>187</c:v>
                </c:pt>
                <c:pt idx="2">
                  <c:v>208</c:v>
                </c:pt>
                <c:pt idx="3">
                  <c:v>218</c:v>
                </c:pt>
                <c:pt idx="4">
                  <c:v>213</c:v>
                </c:pt>
              </c:numCache>
            </c:numRef>
          </c:val>
          <c:smooth val="0"/>
          <c:extLst>
            <c:ext xmlns:c16="http://schemas.microsoft.com/office/drawing/2014/chart" uri="{C3380CC4-5D6E-409C-BE32-E72D297353CC}">
              <c16:uniqueId val="{00000000-F480-4EA5-9087-54F34BB4A154}"/>
            </c:ext>
          </c:extLst>
        </c:ser>
        <c:dLbls>
          <c:showLegendKey val="0"/>
          <c:showVal val="0"/>
          <c:showCatName val="0"/>
          <c:showSerName val="0"/>
          <c:showPercent val="0"/>
          <c:showBubbleSize val="0"/>
        </c:dLbls>
        <c:smooth val="0"/>
        <c:axId val="596932264"/>
        <c:axId val="1531411335"/>
      </c:lineChart>
      <c:catAx>
        <c:axId val="596932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1531411335"/>
        <c:crosses val="autoZero"/>
        <c:auto val="1"/>
        <c:lblAlgn val="ctr"/>
        <c:lblOffset val="100"/>
        <c:noMultiLvlLbl val="0"/>
      </c:catAx>
      <c:valAx>
        <c:axId val="1531411335"/>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96932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1750F1-A023-49E2-9D9D-F480BBCE77E2}" type="datetimeFigureOut">
              <a:rPr lang="en-US" smtClean="0"/>
              <a:t>6/7/2024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C72A90-CF1C-470E-8EDB-A1020C6B32F6}" type="slidenum">
              <a:rPr lang="en-US" smtClean="0"/>
              <a:t>‹#›</a:t>
            </a:fld>
            <a:endParaRPr lang="en-US"/>
          </a:p>
        </p:txBody>
      </p:sp>
    </p:spTree>
    <p:extLst>
      <p:ext uri="{BB962C8B-B14F-4D97-AF65-F5344CB8AC3E}">
        <p14:creationId xmlns:p14="http://schemas.microsoft.com/office/powerpoint/2010/main" val="2736419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C72A90-CF1C-470E-8EDB-A1020C6B32F6}" type="slidenum">
              <a:rPr lang="en-US" smtClean="0"/>
              <a:t>1</a:t>
            </a:fld>
            <a:endParaRPr lang="en-US"/>
          </a:p>
        </p:txBody>
      </p:sp>
    </p:spTree>
    <p:extLst>
      <p:ext uri="{BB962C8B-B14F-4D97-AF65-F5344CB8AC3E}">
        <p14:creationId xmlns:p14="http://schemas.microsoft.com/office/powerpoint/2010/main" val="3249799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rgbClr val="FF0000"/>
              </a:solidFill>
              <a:cs typeface="Calibri"/>
            </a:endParaRPr>
          </a:p>
        </p:txBody>
      </p:sp>
      <p:sp>
        <p:nvSpPr>
          <p:cNvPr id="4" name="Slide Number Placeholder 3"/>
          <p:cNvSpPr>
            <a:spLocks noGrp="1"/>
          </p:cNvSpPr>
          <p:nvPr>
            <p:ph type="sldNum" sz="quarter" idx="5"/>
          </p:nvPr>
        </p:nvSpPr>
        <p:spPr/>
        <p:txBody>
          <a:bodyPr/>
          <a:lstStyle/>
          <a:p>
            <a:fld id="{D4C72A90-CF1C-470E-8EDB-A1020C6B32F6}" type="slidenum">
              <a:rPr lang="en-US" smtClean="0"/>
              <a:t>10</a:t>
            </a:fld>
            <a:endParaRPr lang="en-US"/>
          </a:p>
        </p:txBody>
      </p:sp>
    </p:spTree>
    <p:extLst>
      <p:ext uri="{BB962C8B-B14F-4D97-AF65-F5344CB8AC3E}">
        <p14:creationId xmlns:p14="http://schemas.microsoft.com/office/powerpoint/2010/main" val="4210365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Tyrell</a:t>
            </a:r>
          </a:p>
          <a:p>
            <a:endParaRPr lang="en-US">
              <a:cs typeface="Calibri"/>
            </a:endParaRPr>
          </a:p>
          <a:p>
            <a:r>
              <a:rPr lang="en-US">
                <a:cs typeface="Calibri"/>
              </a:rPr>
              <a:t>Race @ PIT is all adults in families and unaccompanied.</a:t>
            </a:r>
          </a:p>
        </p:txBody>
      </p:sp>
      <p:sp>
        <p:nvSpPr>
          <p:cNvPr id="4" name="Slide Number Placeholder 3"/>
          <p:cNvSpPr>
            <a:spLocks noGrp="1"/>
          </p:cNvSpPr>
          <p:nvPr>
            <p:ph type="sldNum" sz="quarter" idx="5"/>
          </p:nvPr>
        </p:nvSpPr>
        <p:spPr/>
        <p:txBody>
          <a:bodyPr/>
          <a:lstStyle/>
          <a:p>
            <a:fld id="{D4C72A90-CF1C-470E-8EDB-A1020C6B32F6}" type="slidenum">
              <a:rPr lang="en-US" smtClean="0"/>
              <a:t>11</a:t>
            </a:fld>
            <a:endParaRPr lang="en-US"/>
          </a:p>
        </p:txBody>
      </p:sp>
    </p:spTree>
    <p:extLst>
      <p:ext uri="{BB962C8B-B14F-4D97-AF65-F5344CB8AC3E}">
        <p14:creationId xmlns:p14="http://schemas.microsoft.com/office/powerpoint/2010/main" val="117470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Tyrell</a:t>
            </a:r>
          </a:p>
        </p:txBody>
      </p:sp>
      <p:sp>
        <p:nvSpPr>
          <p:cNvPr id="4" name="Slide Number Placeholder 3"/>
          <p:cNvSpPr>
            <a:spLocks noGrp="1"/>
          </p:cNvSpPr>
          <p:nvPr>
            <p:ph type="sldNum" sz="quarter" idx="5"/>
          </p:nvPr>
        </p:nvSpPr>
        <p:spPr/>
        <p:txBody>
          <a:bodyPr/>
          <a:lstStyle/>
          <a:p>
            <a:fld id="{D4C72A90-CF1C-470E-8EDB-A1020C6B32F6}" type="slidenum">
              <a:rPr lang="en-US" smtClean="0"/>
              <a:t>12</a:t>
            </a:fld>
            <a:endParaRPr lang="en-US"/>
          </a:p>
        </p:txBody>
      </p:sp>
    </p:spTree>
    <p:extLst>
      <p:ext uri="{BB962C8B-B14F-4D97-AF65-F5344CB8AC3E}">
        <p14:creationId xmlns:p14="http://schemas.microsoft.com/office/powerpoint/2010/main" val="2617354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Tyrell</a:t>
            </a:r>
          </a:p>
        </p:txBody>
      </p:sp>
      <p:sp>
        <p:nvSpPr>
          <p:cNvPr id="4" name="Slide Number Placeholder 3"/>
          <p:cNvSpPr>
            <a:spLocks noGrp="1"/>
          </p:cNvSpPr>
          <p:nvPr>
            <p:ph type="sldNum" sz="quarter" idx="5"/>
          </p:nvPr>
        </p:nvSpPr>
        <p:spPr/>
        <p:txBody>
          <a:bodyPr/>
          <a:lstStyle/>
          <a:p>
            <a:fld id="{D4C72A90-CF1C-470E-8EDB-A1020C6B32F6}" type="slidenum">
              <a:rPr lang="en-US" smtClean="0"/>
              <a:t>13</a:t>
            </a:fld>
            <a:endParaRPr lang="en-US"/>
          </a:p>
        </p:txBody>
      </p:sp>
    </p:spTree>
    <p:extLst>
      <p:ext uri="{BB962C8B-B14F-4D97-AF65-F5344CB8AC3E}">
        <p14:creationId xmlns:p14="http://schemas.microsoft.com/office/powerpoint/2010/main" val="3219317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D4C72A90-CF1C-470E-8EDB-A1020C6B32F6}" type="slidenum">
              <a:rPr lang="en-US" smtClean="0"/>
              <a:t>14</a:t>
            </a:fld>
            <a:endParaRPr lang="en-US"/>
          </a:p>
        </p:txBody>
      </p:sp>
    </p:spTree>
    <p:extLst>
      <p:ext uri="{BB962C8B-B14F-4D97-AF65-F5344CB8AC3E}">
        <p14:creationId xmlns:p14="http://schemas.microsoft.com/office/powerpoint/2010/main" val="152252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D4C72A90-CF1C-470E-8EDB-A1020C6B32F6}" type="slidenum">
              <a:rPr lang="en-US" smtClean="0"/>
              <a:t>15</a:t>
            </a:fld>
            <a:endParaRPr lang="en-US"/>
          </a:p>
        </p:txBody>
      </p:sp>
    </p:spTree>
    <p:extLst>
      <p:ext uri="{BB962C8B-B14F-4D97-AF65-F5344CB8AC3E}">
        <p14:creationId xmlns:p14="http://schemas.microsoft.com/office/powerpoint/2010/main" val="70615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Elisabeth</a:t>
            </a:r>
          </a:p>
          <a:p>
            <a:pPr marL="171450" indent="-171450">
              <a:buFont typeface="Arial"/>
              <a:buChar char="•"/>
            </a:pPr>
            <a:r>
              <a:rPr lang="en-US"/>
              <a:t>Factors like the slowing down of inflow into the system and housing placements slowing these may have affected the rate of chronicity at PIT for unaccompanied adults. </a:t>
            </a:r>
            <a:endParaRPr lang="en-US">
              <a:cs typeface="Calibri"/>
            </a:endParaRPr>
          </a:p>
        </p:txBody>
      </p:sp>
      <p:sp>
        <p:nvSpPr>
          <p:cNvPr id="4" name="Slide Number Placeholder 3"/>
          <p:cNvSpPr>
            <a:spLocks noGrp="1"/>
          </p:cNvSpPr>
          <p:nvPr>
            <p:ph type="sldNum" sz="quarter" idx="5"/>
          </p:nvPr>
        </p:nvSpPr>
        <p:spPr/>
        <p:txBody>
          <a:bodyPr/>
          <a:lstStyle/>
          <a:p>
            <a:fld id="{D4C72A90-CF1C-470E-8EDB-A1020C6B32F6}" type="slidenum">
              <a:rPr lang="en-US" smtClean="0"/>
              <a:t>16</a:t>
            </a:fld>
            <a:endParaRPr lang="en-US"/>
          </a:p>
        </p:txBody>
      </p:sp>
    </p:spTree>
    <p:extLst>
      <p:ext uri="{BB962C8B-B14F-4D97-AF65-F5344CB8AC3E}">
        <p14:creationId xmlns:p14="http://schemas.microsoft.com/office/powerpoint/2010/main" val="470005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Elisabeth</a:t>
            </a:r>
          </a:p>
          <a:p>
            <a:pPr marL="171450" indent="-171450">
              <a:buFont typeface="Arial"/>
              <a:buChar char="•"/>
            </a:pPr>
            <a:r>
              <a:rPr lang="en-US"/>
              <a:t>Factors like the slowing down of inflow into the system and housing placements slowing these may have affected the rate of chronicity at PIT for unaccompanied adults. </a:t>
            </a:r>
            <a:endParaRPr lang="en-US">
              <a:cs typeface="Calibri"/>
            </a:endParaRPr>
          </a:p>
        </p:txBody>
      </p:sp>
      <p:sp>
        <p:nvSpPr>
          <p:cNvPr id="4" name="Slide Number Placeholder 3"/>
          <p:cNvSpPr>
            <a:spLocks noGrp="1"/>
          </p:cNvSpPr>
          <p:nvPr>
            <p:ph type="sldNum" sz="quarter" idx="5"/>
          </p:nvPr>
        </p:nvSpPr>
        <p:spPr/>
        <p:txBody>
          <a:bodyPr/>
          <a:lstStyle/>
          <a:p>
            <a:fld id="{D4C72A90-CF1C-470E-8EDB-A1020C6B32F6}" type="slidenum">
              <a:rPr lang="en-US" smtClean="0"/>
              <a:t>17</a:t>
            </a:fld>
            <a:endParaRPr lang="en-US"/>
          </a:p>
        </p:txBody>
      </p:sp>
    </p:spTree>
    <p:extLst>
      <p:ext uri="{BB962C8B-B14F-4D97-AF65-F5344CB8AC3E}">
        <p14:creationId xmlns:p14="http://schemas.microsoft.com/office/powerpoint/2010/main" val="2315255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Elisabeth</a:t>
            </a:r>
          </a:p>
          <a:p>
            <a:pPr marL="171450" indent="-171450">
              <a:buFont typeface="Arial"/>
              <a:buChar char="•"/>
            </a:pPr>
            <a:r>
              <a:rPr lang="en-US"/>
              <a:t>Factors like the slowing down of inflow into the system and housing placements slowing these may have affected the rate of chronicity at PIT for unaccompanied adults. </a:t>
            </a:r>
            <a:endParaRPr lang="en-US">
              <a:cs typeface="Calibri"/>
            </a:endParaRPr>
          </a:p>
        </p:txBody>
      </p:sp>
      <p:sp>
        <p:nvSpPr>
          <p:cNvPr id="4" name="Slide Number Placeholder 3"/>
          <p:cNvSpPr>
            <a:spLocks noGrp="1"/>
          </p:cNvSpPr>
          <p:nvPr>
            <p:ph type="sldNum" sz="quarter" idx="5"/>
          </p:nvPr>
        </p:nvSpPr>
        <p:spPr/>
        <p:txBody>
          <a:bodyPr/>
          <a:lstStyle/>
          <a:p>
            <a:fld id="{D4C72A90-CF1C-470E-8EDB-A1020C6B32F6}" type="slidenum">
              <a:rPr lang="en-US" smtClean="0"/>
              <a:t>19</a:t>
            </a:fld>
            <a:endParaRPr lang="en-US"/>
          </a:p>
        </p:txBody>
      </p:sp>
    </p:spTree>
    <p:extLst>
      <p:ext uri="{BB962C8B-B14F-4D97-AF65-F5344CB8AC3E}">
        <p14:creationId xmlns:p14="http://schemas.microsoft.com/office/powerpoint/2010/main" val="3746822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Molly </a:t>
            </a:r>
          </a:p>
        </p:txBody>
      </p:sp>
      <p:sp>
        <p:nvSpPr>
          <p:cNvPr id="4" name="Slide Number Placeholder 3"/>
          <p:cNvSpPr>
            <a:spLocks noGrp="1"/>
          </p:cNvSpPr>
          <p:nvPr>
            <p:ph type="sldNum" sz="quarter" idx="5"/>
          </p:nvPr>
        </p:nvSpPr>
        <p:spPr/>
        <p:txBody>
          <a:bodyPr/>
          <a:lstStyle/>
          <a:p>
            <a:fld id="{D4C72A90-CF1C-470E-8EDB-A1020C6B32F6}" type="slidenum">
              <a:rPr lang="en-US" smtClean="0"/>
              <a:t>2</a:t>
            </a:fld>
            <a:endParaRPr lang="en-US"/>
          </a:p>
        </p:txBody>
      </p:sp>
    </p:spTree>
    <p:extLst>
      <p:ext uri="{BB962C8B-B14F-4D97-AF65-F5344CB8AC3E}">
        <p14:creationId xmlns:p14="http://schemas.microsoft.com/office/powerpoint/2010/main" val="1426544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rgbClr val="FF0000"/>
              </a:solidFill>
              <a:cs typeface="Calibri"/>
            </a:endParaRPr>
          </a:p>
        </p:txBody>
      </p:sp>
      <p:sp>
        <p:nvSpPr>
          <p:cNvPr id="4" name="Slide Number Placeholder 3"/>
          <p:cNvSpPr>
            <a:spLocks noGrp="1"/>
          </p:cNvSpPr>
          <p:nvPr>
            <p:ph type="sldNum" sz="quarter" idx="5"/>
          </p:nvPr>
        </p:nvSpPr>
        <p:spPr/>
        <p:txBody>
          <a:bodyPr/>
          <a:lstStyle/>
          <a:p>
            <a:fld id="{D4C72A90-CF1C-470E-8EDB-A1020C6B32F6}" type="slidenum">
              <a:rPr lang="en-US" smtClean="0"/>
              <a:t>3</a:t>
            </a:fld>
            <a:endParaRPr lang="en-US"/>
          </a:p>
        </p:txBody>
      </p:sp>
    </p:spTree>
    <p:extLst>
      <p:ext uri="{BB962C8B-B14F-4D97-AF65-F5344CB8AC3E}">
        <p14:creationId xmlns:p14="http://schemas.microsoft.com/office/powerpoint/2010/main" val="3877706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C72A90-CF1C-470E-8EDB-A1020C6B32F6}" type="slidenum">
              <a:rPr lang="en-US" smtClean="0"/>
              <a:t>4</a:t>
            </a:fld>
            <a:endParaRPr lang="en-US"/>
          </a:p>
        </p:txBody>
      </p:sp>
    </p:spTree>
    <p:extLst>
      <p:ext uri="{BB962C8B-B14F-4D97-AF65-F5344CB8AC3E}">
        <p14:creationId xmlns:p14="http://schemas.microsoft.com/office/powerpoint/2010/main" val="3837397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Molly </a:t>
            </a:r>
          </a:p>
        </p:txBody>
      </p:sp>
      <p:sp>
        <p:nvSpPr>
          <p:cNvPr id="4" name="Slide Number Placeholder 3"/>
          <p:cNvSpPr>
            <a:spLocks noGrp="1"/>
          </p:cNvSpPr>
          <p:nvPr>
            <p:ph type="sldNum" sz="quarter" idx="5"/>
          </p:nvPr>
        </p:nvSpPr>
        <p:spPr/>
        <p:txBody>
          <a:bodyPr/>
          <a:lstStyle/>
          <a:p>
            <a:fld id="{D4C72A90-CF1C-470E-8EDB-A1020C6B32F6}" type="slidenum">
              <a:rPr lang="en-US" smtClean="0"/>
              <a:t>5</a:t>
            </a:fld>
            <a:endParaRPr lang="en-US"/>
          </a:p>
        </p:txBody>
      </p:sp>
    </p:spTree>
    <p:extLst>
      <p:ext uri="{BB962C8B-B14F-4D97-AF65-F5344CB8AC3E}">
        <p14:creationId xmlns:p14="http://schemas.microsoft.com/office/powerpoint/2010/main" val="2868145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Molly </a:t>
            </a:r>
          </a:p>
        </p:txBody>
      </p:sp>
      <p:sp>
        <p:nvSpPr>
          <p:cNvPr id="4" name="Slide Number Placeholder 3"/>
          <p:cNvSpPr>
            <a:spLocks noGrp="1"/>
          </p:cNvSpPr>
          <p:nvPr>
            <p:ph type="sldNum" sz="quarter" idx="5"/>
          </p:nvPr>
        </p:nvSpPr>
        <p:spPr/>
        <p:txBody>
          <a:bodyPr/>
          <a:lstStyle/>
          <a:p>
            <a:fld id="{D4C72A90-CF1C-470E-8EDB-A1020C6B32F6}" type="slidenum">
              <a:rPr lang="en-US" smtClean="0"/>
              <a:t>6</a:t>
            </a:fld>
            <a:endParaRPr lang="en-US"/>
          </a:p>
        </p:txBody>
      </p:sp>
    </p:spTree>
    <p:extLst>
      <p:ext uri="{BB962C8B-B14F-4D97-AF65-F5344CB8AC3E}">
        <p14:creationId xmlns:p14="http://schemas.microsoft.com/office/powerpoint/2010/main" val="2203283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Molly </a:t>
            </a:r>
          </a:p>
        </p:txBody>
      </p:sp>
      <p:sp>
        <p:nvSpPr>
          <p:cNvPr id="4" name="Slide Number Placeholder 3"/>
          <p:cNvSpPr>
            <a:spLocks noGrp="1"/>
          </p:cNvSpPr>
          <p:nvPr>
            <p:ph type="sldNum" sz="quarter" idx="5"/>
          </p:nvPr>
        </p:nvSpPr>
        <p:spPr/>
        <p:txBody>
          <a:bodyPr/>
          <a:lstStyle/>
          <a:p>
            <a:fld id="{D4C72A90-CF1C-470E-8EDB-A1020C6B32F6}" type="slidenum">
              <a:rPr lang="en-US" smtClean="0"/>
              <a:t>7</a:t>
            </a:fld>
            <a:endParaRPr lang="en-US"/>
          </a:p>
        </p:txBody>
      </p:sp>
    </p:spTree>
    <p:extLst>
      <p:ext uri="{BB962C8B-B14F-4D97-AF65-F5344CB8AC3E}">
        <p14:creationId xmlns:p14="http://schemas.microsoft.com/office/powerpoint/2010/main" val="4102509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rgbClr val="FF0000"/>
              </a:solidFill>
              <a:cs typeface="Calibri"/>
            </a:endParaRPr>
          </a:p>
        </p:txBody>
      </p:sp>
      <p:sp>
        <p:nvSpPr>
          <p:cNvPr id="4" name="Slide Number Placeholder 3"/>
          <p:cNvSpPr>
            <a:spLocks noGrp="1"/>
          </p:cNvSpPr>
          <p:nvPr>
            <p:ph type="sldNum" sz="quarter" idx="5"/>
          </p:nvPr>
        </p:nvSpPr>
        <p:spPr/>
        <p:txBody>
          <a:bodyPr/>
          <a:lstStyle/>
          <a:p>
            <a:fld id="{D4C72A90-CF1C-470E-8EDB-A1020C6B32F6}" type="slidenum">
              <a:rPr lang="en-US" smtClean="0"/>
              <a:t>8</a:t>
            </a:fld>
            <a:endParaRPr lang="en-US"/>
          </a:p>
        </p:txBody>
      </p:sp>
    </p:spTree>
    <p:extLst>
      <p:ext uri="{BB962C8B-B14F-4D97-AF65-F5344CB8AC3E}">
        <p14:creationId xmlns:p14="http://schemas.microsoft.com/office/powerpoint/2010/main" val="2139605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rgbClr val="FF0000"/>
              </a:solidFill>
              <a:cs typeface="Calibri"/>
            </a:endParaRPr>
          </a:p>
        </p:txBody>
      </p:sp>
      <p:sp>
        <p:nvSpPr>
          <p:cNvPr id="4" name="Slide Number Placeholder 3"/>
          <p:cNvSpPr>
            <a:spLocks noGrp="1"/>
          </p:cNvSpPr>
          <p:nvPr>
            <p:ph type="sldNum" sz="quarter" idx="5"/>
          </p:nvPr>
        </p:nvSpPr>
        <p:spPr/>
        <p:txBody>
          <a:bodyPr/>
          <a:lstStyle/>
          <a:p>
            <a:fld id="{D4C72A90-CF1C-470E-8EDB-A1020C6B32F6}" type="slidenum">
              <a:rPr lang="en-US" smtClean="0"/>
              <a:t>9</a:t>
            </a:fld>
            <a:endParaRPr lang="en-US"/>
          </a:p>
        </p:txBody>
      </p:sp>
    </p:spTree>
    <p:extLst>
      <p:ext uri="{BB962C8B-B14F-4D97-AF65-F5344CB8AC3E}">
        <p14:creationId xmlns:p14="http://schemas.microsoft.com/office/powerpoint/2010/main" val="40171670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community-partnership.org/"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www.community-partnership.org/"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www.community-partnership.org/"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community-partnership.org/"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community-partnership.org/"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community-partnership.org/"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community-partnership.org/"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community-partnership.org/"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community-partnership.org/"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community-partnership.org/"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6413747"/>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AA297924-AA97-4340-9AF0-D35B7FE887C0}" type="datetime1">
              <a:rPr lang="en-US" smtClean="0"/>
              <a:t>6/7/2024</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hlinkClick r:id="rId2">
                  <a:extLst>
                    <a:ext uri="{A12FA001-AC4F-418D-AE19-62706E023703}">
                      <ahyp:hlinkClr xmlns:ahyp="http://schemas.microsoft.com/office/drawing/2018/hyperlinkcolor" val="tx"/>
                    </a:ext>
                  </a:extLst>
                </a:hlinkClick>
              </a:rPr>
              <a:t>www.community-partnership.org </a:t>
            </a:r>
            <a:endParaRPr lang="en-US"/>
          </a:p>
        </p:txBody>
      </p:sp>
      <p:sp>
        <p:nvSpPr>
          <p:cNvPr id="6" name="Slide Number Placeholder 5"/>
          <p:cNvSpPr>
            <a:spLocks noGrp="1"/>
          </p:cNvSpPr>
          <p:nvPr>
            <p:ph type="sldNum" sz="quarter" idx="12"/>
          </p:nvPr>
        </p:nvSpPr>
        <p:spPr/>
        <p:txBody>
          <a:bodyPr/>
          <a:lstStyle/>
          <a:p>
            <a:fld id="{2D3E5E9E-24F7-472D-9BEB-6666E7887FA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clipart&#10;&#10;Description automatically generated">
            <a:extLst>
              <a:ext uri="{FF2B5EF4-FFF2-40B4-BE49-F238E27FC236}">
                <a16:creationId xmlns:a16="http://schemas.microsoft.com/office/drawing/2014/main" id="{C894855C-7D9A-42B0-8350-EAD80949DD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15673" y="17543"/>
            <a:ext cx="1576327" cy="1324115"/>
          </a:xfrm>
          <a:prstGeom prst="rect">
            <a:avLst/>
          </a:prstGeom>
        </p:spPr>
      </p:pic>
    </p:spTree>
    <p:extLst>
      <p:ext uri="{BB962C8B-B14F-4D97-AF65-F5344CB8AC3E}">
        <p14:creationId xmlns:p14="http://schemas.microsoft.com/office/powerpoint/2010/main" val="632186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hasCustomPrompt="1"/>
          </p:nvPr>
        </p:nvSpPr>
        <p:spPr/>
        <p:txBody>
          <a:bodyPr vert="eaVert" lIns="45720" tIns="0" rIns="45720" bIns="0"/>
          <a:lstStyle>
            <a:lvl1pPr>
              <a:defRPr/>
            </a:lvl1p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1497B8-7A0F-4CB3-945D-239DE0D5E834}" type="datetime1">
              <a:rPr lang="en-US" smtClean="0"/>
              <a:t>6/7/2024</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hlinkClick r:id="rId2">
                  <a:extLst>
                    <a:ext uri="{A12FA001-AC4F-418D-AE19-62706E023703}">
                      <ahyp:hlinkClr xmlns:ahyp="http://schemas.microsoft.com/office/drawing/2018/hyperlinkcolor" val="tx"/>
                    </a:ext>
                  </a:extLst>
                </a:hlinkClick>
              </a:rPr>
              <a:t>www.community-partnership.org </a:t>
            </a:r>
            <a:endParaRPr lang="en-US"/>
          </a:p>
        </p:txBody>
      </p:sp>
      <p:sp>
        <p:nvSpPr>
          <p:cNvPr id="6" name="Slide Number Placeholder 5"/>
          <p:cNvSpPr>
            <a:spLocks noGrp="1"/>
          </p:cNvSpPr>
          <p:nvPr>
            <p:ph type="sldNum" sz="quarter" idx="12"/>
          </p:nvPr>
        </p:nvSpPr>
        <p:spPr/>
        <p:txBody>
          <a:bodyPr/>
          <a:lstStyle/>
          <a:p>
            <a:fld id="{2D3E5E9E-24F7-472D-9BEB-6666E7887FA8}" type="slidenum">
              <a:rPr lang="en-US" smtClean="0"/>
              <a:t>‹#›</a:t>
            </a:fld>
            <a:endParaRPr lang="en-US"/>
          </a:p>
        </p:txBody>
      </p:sp>
    </p:spTree>
    <p:extLst>
      <p:ext uri="{BB962C8B-B14F-4D97-AF65-F5344CB8AC3E}">
        <p14:creationId xmlns:p14="http://schemas.microsoft.com/office/powerpoint/2010/main" val="2074720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hasCustomPrompt="1"/>
          </p:nvPr>
        </p:nvSpPr>
        <p:spPr>
          <a:xfrm>
            <a:off x="838200" y="414778"/>
            <a:ext cx="7734300" cy="5757422"/>
          </a:xfrm>
        </p:spPr>
        <p:txBody>
          <a:bodyPr vert="eaVert" lIns="45720" tIns="0" rIns="45720" bIns="0"/>
          <a:lstStyle>
            <a:lvl1pPr>
              <a:defRPr/>
            </a:lvl1p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A25333-F330-4DC2-9EEC-F8926737CD07}" type="datetime1">
              <a:rPr lang="en-US" smtClean="0"/>
              <a:t>6/7/2024</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hlinkClick r:id="rId2">
                  <a:extLst>
                    <a:ext uri="{A12FA001-AC4F-418D-AE19-62706E023703}">
                      <ahyp:hlinkClr xmlns:ahyp="http://schemas.microsoft.com/office/drawing/2018/hyperlinkcolor" val="tx"/>
                    </a:ext>
                  </a:extLst>
                </a:hlinkClick>
              </a:rPr>
              <a:t>www.community-partnership.org </a:t>
            </a:r>
            <a:endParaRPr lang="en-US"/>
          </a:p>
        </p:txBody>
      </p:sp>
      <p:sp>
        <p:nvSpPr>
          <p:cNvPr id="6" name="Slide Number Placeholder 5"/>
          <p:cNvSpPr>
            <a:spLocks noGrp="1"/>
          </p:cNvSpPr>
          <p:nvPr>
            <p:ph type="sldNum" sz="quarter" idx="12"/>
          </p:nvPr>
        </p:nvSpPr>
        <p:spPr/>
        <p:txBody>
          <a:bodyPr/>
          <a:lstStyle/>
          <a:p>
            <a:fld id="{2D3E5E9E-24F7-472D-9BEB-6666E7887FA8}" type="slidenum">
              <a:rPr lang="en-US" smtClean="0"/>
              <a:t>‹#›</a:t>
            </a:fld>
            <a:endParaRPr lang="en-US"/>
          </a:p>
        </p:txBody>
      </p:sp>
    </p:spTree>
    <p:extLst>
      <p:ext uri="{BB962C8B-B14F-4D97-AF65-F5344CB8AC3E}">
        <p14:creationId xmlns:p14="http://schemas.microsoft.com/office/powerpoint/2010/main" val="3025840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hasCustomPrompt="1"/>
          </p:nvPr>
        </p:nvSpPr>
        <p:spPr/>
        <p:txBody>
          <a:bodyPr/>
          <a:lstStyle>
            <a:lvl1pPr>
              <a:defRPr/>
            </a:lvl1p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26C541-A5F9-4B54-A4F8-33024A7AF18A}" type="datetime1">
              <a:rPr lang="en-US" smtClean="0"/>
              <a:t>6/7/2024</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hlinkClick r:id="rId2">
                  <a:extLst>
                    <a:ext uri="{A12FA001-AC4F-418D-AE19-62706E023703}">
                      <ahyp:hlinkClr xmlns:ahyp="http://schemas.microsoft.com/office/drawing/2018/hyperlinkcolor" val="tx"/>
                    </a:ext>
                  </a:extLst>
                </a:hlinkClick>
              </a:rPr>
              <a:t>www.community-partnership.org </a:t>
            </a:r>
            <a:endParaRPr lang="en-US"/>
          </a:p>
        </p:txBody>
      </p:sp>
      <p:sp>
        <p:nvSpPr>
          <p:cNvPr id="6" name="Slide Number Placeholder 5"/>
          <p:cNvSpPr>
            <a:spLocks noGrp="1"/>
          </p:cNvSpPr>
          <p:nvPr>
            <p:ph type="sldNum" sz="quarter" idx="12"/>
          </p:nvPr>
        </p:nvSpPr>
        <p:spPr/>
        <p:txBody>
          <a:bodyPr/>
          <a:lstStyle/>
          <a:p>
            <a:fld id="{2D3E5E9E-24F7-472D-9BEB-6666E7887FA8}" type="slidenum">
              <a:rPr lang="en-US" smtClean="0"/>
              <a:t>‹#›</a:t>
            </a:fld>
            <a:endParaRPr lang="en-US"/>
          </a:p>
        </p:txBody>
      </p:sp>
      <p:pic>
        <p:nvPicPr>
          <p:cNvPr id="8" name="Picture 7" descr="A picture containing clipart&#10;&#10;Description automatically generated">
            <a:extLst>
              <a:ext uri="{FF2B5EF4-FFF2-40B4-BE49-F238E27FC236}">
                <a16:creationId xmlns:a16="http://schemas.microsoft.com/office/drawing/2014/main" id="{8BF45D0D-4D61-40DA-8AD2-874227EA89B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97738" y="8801"/>
            <a:ext cx="1194262" cy="1003180"/>
          </a:xfrm>
          <a:prstGeom prst="rect">
            <a:avLst/>
          </a:prstGeom>
        </p:spPr>
      </p:pic>
    </p:spTree>
    <p:extLst>
      <p:ext uri="{BB962C8B-B14F-4D97-AF65-F5344CB8AC3E}">
        <p14:creationId xmlns:p14="http://schemas.microsoft.com/office/powerpoint/2010/main" val="4121618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399E85A-695C-4A2B-BDA8-C12998AED020}" type="datetime1">
              <a:rPr lang="en-US" smtClean="0"/>
              <a:t>6/7/2024</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hlinkClick r:id="rId2">
                  <a:extLst>
                    <a:ext uri="{A12FA001-AC4F-418D-AE19-62706E023703}">
                      <ahyp:hlinkClr xmlns:ahyp="http://schemas.microsoft.com/office/drawing/2018/hyperlinkcolor" val="tx"/>
                    </a:ext>
                  </a:extLst>
                </a:hlinkClick>
              </a:rPr>
              <a:t>www.community-partnership.org </a:t>
            </a:r>
            <a:endParaRPr lang="en-US"/>
          </a:p>
        </p:txBody>
      </p:sp>
      <p:sp>
        <p:nvSpPr>
          <p:cNvPr id="6" name="Slide Number Placeholder 5"/>
          <p:cNvSpPr>
            <a:spLocks noGrp="1"/>
          </p:cNvSpPr>
          <p:nvPr>
            <p:ph type="sldNum" sz="quarter" idx="12"/>
          </p:nvPr>
        </p:nvSpPr>
        <p:spPr/>
        <p:txBody>
          <a:bodyPr/>
          <a:lstStyle/>
          <a:p>
            <a:fld id="{2D3E5E9E-24F7-472D-9BEB-6666E7887FA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clipart&#10;&#10;Description automatically generated">
            <a:extLst>
              <a:ext uri="{FF2B5EF4-FFF2-40B4-BE49-F238E27FC236}">
                <a16:creationId xmlns:a16="http://schemas.microsoft.com/office/drawing/2014/main" id="{3068C98C-D757-4AA0-AC7E-AC729DB1B4D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97738" y="8801"/>
            <a:ext cx="1194262" cy="1003180"/>
          </a:xfrm>
          <a:prstGeom prst="rect">
            <a:avLst/>
          </a:prstGeom>
        </p:spPr>
      </p:pic>
    </p:spTree>
    <p:extLst>
      <p:ext uri="{BB962C8B-B14F-4D97-AF65-F5344CB8AC3E}">
        <p14:creationId xmlns:p14="http://schemas.microsoft.com/office/powerpoint/2010/main" val="3018334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hasCustomPrompt="1"/>
          </p:nvPr>
        </p:nvSpPr>
        <p:spPr>
          <a:xfrm>
            <a:off x="1097279" y="1845734"/>
            <a:ext cx="4937760" cy="4023360"/>
          </a:xfrm>
        </p:spPr>
        <p:txBody>
          <a:bodyPr/>
          <a:lstStyle>
            <a:lvl1pPr>
              <a:defRPr/>
            </a:lvl1p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217920" y="1845735"/>
            <a:ext cx="4937760" cy="4023360"/>
          </a:xfrm>
        </p:spPr>
        <p:txBody>
          <a:bodyPr/>
          <a:lstStyle>
            <a:lvl1pPr>
              <a:defRPr/>
            </a:lvl1p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7137EA-331D-4B8E-93DC-FE9F92B50DE3}" type="datetime1">
              <a:rPr lang="en-US" smtClean="0"/>
              <a:t>6/7/2024</a:t>
            </a:fld>
            <a:endParaRPr lang="en-US"/>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a:hlinkClick r:id="rId2">
                  <a:extLst>
                    <a:ext uri="{A12FA001-AC4F-418D-AE19-62706E023703}">
                      <ahyp:hlinkClr xmlns:ahyp="http://schemas.microsoft.com/office/drawing/2018/hyperlinkcolor" val="tx"/>
                    </a:ext>
                  </a:extLst>
                </a:hlinkClick>
              </a:rPr>
              <a:t>www.community-partnership.org </a:t>
            </a:r>
            <a:endParaRPr lang="en-US"/>
          </a:p>
        </p:txBody>
      </p:sp>
      <p:sp>
        <p:nvSpPr>
          <p:cNvPr id="7" name="Slide Number Placeholder 6"/>
          <p:cNvSpPr>
            <a:spLocks noGrp="1"/>
          </p:cNvSpPr>
          <p:nvPr>
            <p:ph type="sldNum" sz="quarter" idx="12"/>
          </p:nvPr>
        </p:nvSpPr>
        <p:spPr/>
        <p:txBody>
          <a:bodyPr/>
          <a:lstStyle/>
          <a:p>
            <a:fld id="{2D3E5E9E-24F7-472D-9BEB-6666E7887FA8}" type="slidenum">
              <a:rPr lang="en-US" smtClean="0"/>
              <a:t>‹#›</a:t>
            </a:fld>
            <a:endParaRPr lang="en-US"/>
          </a:p>
        </p:txBody>
      </p:sp>
      <p:pic>
        <p:nvPicPr>
          <p:cNvPr id="9" name="Picture 8" descr="A picture containing clipart&#10;&#10;Description automatically generated">
            <a:extLst>
              <a:ext uri="{FF2B5EF4-FFF2-40B4-BE49-F238E27FC236}">
                <a16:creationId xmlns:a16="http://schemas.microsoft.com/office/drawing/2014/main" id="{D1518642-13A6-4C27-A15F-42EBACE5DE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97738" y="8801"/>
            <a:ext cx="1194262" cy="1003180"/>
          </a:xfrm>
          <a:prstGeom prst="rect">
            <a:avLst/>
          </a:prstGeom>
        </p:spPr>
      </p:pic>
    </p:spTree>
    <p:extLst>
      <p:ext uri="{BB962C8B-B14F-4D97-AF65-F5344CB8AC3E}">
        <p14:creationId xmlns:p14="http://schemas.microsoft.com/office/powerpoint/2010/main" val="1893961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hasCustomPrompt="1"/>
          </p:nvPr>
        </p:nvSpPr>
        <p:spPr>
          <a:xfrm>
            <a:off x="1097280" y="2582334"/>
            <a:ext cx="4937760" cy="3378200"/>
          </a:xfrm>
        </p:spPr>
        <p:txBody>
          <a:bodyPr/>
          <a:lstStyle>
            <a:lvl1pPr>
              <a:defRPr/>
            </a:lvl1p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hasCustomPrompt="1"/>
          </p:nvPr>
        </p:nvSpPr>
        <p:spPr>
          <a:xfrm>
            <a:off x="6217920" y="2582334"/>
            <a:ext cx="4937760" cy="3378200"/>
          </a:xfrm>
        </p:spPr>
        <p:txBody>
          <a:bodyPr/>
          <a:lstStyle>
            <a:lvl1pPr>
              <a:defRPr/>
            </a:lvl1p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2E471EA-D3F0-4441-83BE-84D8AD1C0F03}" type="datetime1">
              <a:rPr lang="en-US" smtClean="0"/>
              <a:t>6/7/2024</a:t>
            </a:fld>
            <a:endParaRPr lang="en-US"/>
          </a:p>
        </p:txBody>
      </p:sp>
      <p:sp>
        <p:nvSpPr>
          <p:cNvPr id="8" name="Footer Placeholder 7"/>
          <p:cNvSpPr>
            <a:spLocks noGrp="1"/>
          </p:cNvSpPr>
          <p:nvPr>
            <p:ph type="ftr" sz="quarter" idx="11"/>
          </p:nvPr>
        </p:nvSpPr>
        <p:spPr/>
        <p:txBody>
          <a:bodyPr/>
          <a:lstStyle>
            <a:lvl1pPr>
              <a:defRPr>
                <a:solidFill>
                  <a:schemeClr val="bg1"/>
                </a:solidFill>
              </a:defRPr>
            </a:lvl1pPr>
          </a:lstStyle>
          <a:p>
            <a:r>
              <a:rPr lang="en-US">
                <a:hlinkClick r:id="rId2">
                  <a:extLst>
                    <a:ext uri="{A12FA001-AC4F-418D-AE19-62706E023703}">
                      <ahyp:hlinkClr xmlns:ahyp="http://schemas.microsoft.com/office/drawing/2018/hyperlinkcolor" val="tx"/>
                    </a:ext>
                  </a:extLst>
                </a:hlinkClick>
              </a:rPr>
              <a:t>www.community-partnership.org </a:t>
            </a:r>
            <a:endParaRPr lang="en-US"/>
          </a:p>
        </p:txBody>
      </p:sp>
      <p:sp>
        <p:nvSpPr>
          <p:cNvPr id="9" name="Slide Number Placeholder 8"/>
          <p:cNvSpPr>
            <a:spLocks noGrp="1"/>
          </p:cNvSpPr>
          <p:nvPr>
            <p:ph type="sldNum" sz="quarter" idx="12"/>
          </p:nvPr>
        </p:nvSpPr>
        <p:spPr/>
        <p:txBody>
          <a:bodyPr/>
          <a:lstStyle/>
          <a:p>
            <a:fld id="{2D3E5E9E-24F7-472D-9BEB-6666E7887FA8}" type="slidenum">
              <a:rPr lang="en-US" smtClean="0"/>
              <a:t>‹#›</a:t>
            </a:fld>
            <a:endParaRPr lang="en-US"/>
          </a:p>
        </p:txBody>
      </p:sp>
      <p:pic>
        <p:nvPicPr>
          <p:cNvPr id="11" name="Picture 10" descr="A picture containing clipart&#10;&#10;Description automatically generated">
            <a:extLst>
              <a:ext uri="{FF2B5EF4-FFF2-40B4-BE49-F238E27FC236}">
                <a16:creationId xmlns:a16="http://schemas.microsoft.com/office/drawing/2014/main" id="{4D6E5C64-DBC9-4544-A580-2C2A7B1F0C5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97738" y="8801"/>
            <a:ext cx="1194262" cy="1003180"/>
          </a:xfrm>
          <a:prstGeom prst="rect">
            <a:avLst/>
          </a:prstGeom>
        </p:spPr>
      </p:pic>
    </p:spTree>
    <p:extLst>
      <p:ext uri="{BB962C8B-B14F-4D97-AF65-F5344CB8AC3E}">
        <p14:creationId xmlns:p14="http://schemas.microsoft.com/office/powerpoint/2010/main" val="331793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BB2DDB-E947-4CF7-9AC3-9140F06A1648}" type="datetime1">
              <a:rPr lang="en-US" smtClean="0"/>
              <a:t>6/7/2024</a:t>
            </a:fld>
            <a:endParaRPr lang="en-US"/>
          </a:p>
        </p:txBody>
      </p:sp>
      <p:sp>
        <p:nvSpPr>
          <p:cNvPr id="4" name="Footer Placeholder 3"/>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www.community-partnership.org </a:t>
            </a:r>
            <a:endParaRPr lang="en-US"/>
          </a:p>
        </p:txBody>
      </p:sp>
      <p:sp>
        <p:nvSpPr>
          <p:cNvPr id="5" name="Slide Number Placeholder 4"/>
          <p:cNvSpPr>
            <a:spLocks noGrp="1"/>
          </p:cNvSpPr>
          <p:nvPr>
            <p:ph type="sldNum" sz="quarter" idx="12"/>
          </p:nvPr>
        </p:nvSpPr>
        <p:spPr/>
        <p:txBody>
          <a:bodyPr/>
          <a:lstStyle/>
          <a:p>
            <a:fld id="{2D3E5E9E-24F7-472D-9BEB-6666E7887FA8}" type="slidenum">
              <a:rPr lang="en-US" smtClean="0"/>
              <a:t>‹#›</a:t>
            </a:fld>
            <a:endParaRPr lang="en-US"/>
          </a:p>
        </p:txBody>
      </p:sp>
      <p:pic>
        <p:nvPicPr>
          <p:cNvPr id="6" name="Picture 5" descr="A picture containing clipart&#10;&#10;Description automatically generated">
            <a:extLst>
              <a:ext uri="{FF2B5EF4-FFF2-40B4-BE49-F238E27FC236}">
                <a16:creationId xmlns:a16="http://schemas.microsoft.com/office/drawing/2014/main" id="{E28B10BF-50BF-48A6-BB05-FFF7EA4D08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97738" y="8801"/>
            <a:ext cx="1194262" cy="1003180"/>
          </a:xfrm>
          <a:prstGeom prst="rect">
            <a:avLst/>
          </a:prstGeom>
        </p:spPr>
      </p:pic>
    </p:spTree>
    <p:extLst>
      <p:ext uri="{BB962C8B-B14F-4D97-AF65-F5344CB8AC3E}">
        <p14:creationId xmlns:p14="http://schemas.microsoft.com/office/powerpoint/2010/main" val="3425420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C3BAA3-4AC8-4FD0-BBCF-34C57AD2B2AD}" type="datetime1">
              <a:rPr lang="en-US" smtClean="0"/>
              <a:t>6/7/2024</a:t>
            </a:fld>
            <a:endParaRPr lang="en-US"/>
          </a:p>
        </p:txBody>
      </p:sp>
      <p:sp>
        <p:nvSpPr>
          <p:cNvPr id="8" name="Footer Placeholder 7"/>
          <p:cNvSpPr>
            <a:spLocks noGrp="1"/>
          </p:cNvSpPr>
          <p:nvPr>
            <p:ph type="ftr" sz="quarter" idx="11"/>
          </p:nvPr>
        </p:nvSpPr>
        <p:spPr/>
        <p:txBody>
          <a:bodyPr/>
          <a:lstStyle>
            <a:lvl1pPr>
              <a:defRPr>
                <a:solidFill>
                  <a:schemeClr val="bg1"/>
                </a:solidFill>
              </a:defRPr>
            </a:lvl1pPr>
          </a:lstStyle>
          <a:p>
            <a:r>
              <a:rPr lang="en-US">
                <a:hlinkClick r:id="rId2">
                  <a:extLst>
                    <a:ext uri="{A12FA001-AC4F-418D-AE19-62706E023703}">
                      <ahyp:hlinkClr xmlns:ahyp="http://schemas.microsoft.com/office/drawing/2018/hyperlinkcolor" val="tx"/>
                    </a:ext>
                  </a:extLst>
                </a:hlinkClick>
              </a:rPr>
              <a:t>www.community-partnership.org </a:t>
            </a:r>
            <a:endParaRPr lang="en-US"/>
          </a:p>
        </p:txBody>
      </p:sp>
      <p:sp>
        <p:nvSpPr>
          <p:cNvPr id="9" name="Slide Number Placeholder 8"/>
          <p:cNvSpPr>
            <a:spLocks noGrp="1"/>
          </p:cNvSpPr>
          <p:nvPr>
            <p:ph type="sldNum" sz="quarter" idx="12"/>
          </p:nvPr>
        </p:nvSpPr>
        <p:spPr/>
        <p:txBody>
          <a:bodyPr/>
          <a:lstStyle/>
          <a:p>
            <a:fld id="{2D3E5E9E-24F7-472D-9BEB-6666E7887FA8}" type="slidenum">
              <a:rPr lang="en-US" smtClean="0"/>
              <a:t>‹#›</a:t>
            </a:fld>
            <a:endParaRPr lang="en-US"/>
          </a:p>
        </p:txBody>
      </p:sp>
      <p:pic>
        <p:nvPicPr>
          <p:cNvPr id="10" name="Picture 9" descr="A picture containing clipart&#10;&#10;Description automatically generated">
            <a:extLst>
              <a:ext uri="{FF2B5EF4-FFF2-40B4-BE49-F238E27FC236}">
                <a16:creationId xmlns:a16="http://schemas.microsoft.com/office/drawing/2014/main" id="{3BBEE88C-492D-42D8-AA24-43B10341956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97738" y="8801"/>
            <a:ext cx="1194262" cy="1003180"/>
          </a:xfrm>
          <a:prstGeom prst="rect">
            <a:avLst/>
          </a:prstGeom>
        </p:spPr>
      </p:pic>
    </p:spTree>
    <p:extLst>
      <p:ext uri="{BB962C8B-B14F-4D97-AF65-F5344CB8AC3E}">
        <p14:creationId xmlns:p14="http://schemas.microsoft.com/office/powerpoint/2010/main" val="3989943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hasCustomPrompt="1"/>
          </p:nvPr>
        </p:nvSpPr>
        <p:spPr>
          <a:xfrm>
            <a:off x="4800600" y="731520"/>
            <a:ext cx="6492240" cy="5257800"/>
          </a:xfrm>
        </p:spPr>
        <p:txBody>
          <a:bodyPr/>
          <a:lstStyle>
            <a:lvl1pPr>
              <a:defRPr/>
            </a:lvl1p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85726E2-4497-4439-BE9C-2A872D4EC456}" type="datetime1">
              <a:rPr lang="en-US" smtClean="0"/>
              <a:t>6/7/2024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accent2"/>
                </a:solidFill>
              </a:defRPr>
            </a:lvl1pPr>
          </a:lstStyle>
          <a:p>
            <a:r>
              <a:rPr lang="en-US">
                <a:hlinkClick r:id="rId2">
                  <a:extLst>
                    <a:ext uri="{A12FA001-AC4F-418D-AE19-62706E023703}">
                      <ahyp:hlinkClr xmlns:ahyp="http://schemas.microsoft.com/office/drawing/2018/hyperlinkcolor" val="tx"/>
                    </a:ext>
                  </a:extLst>
                </a:hlinkClick>
              </a:rPr>
              <a:t>www.community-partnership.org </a:t>
            </a: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D3E5E9E-24F7-472D-9BEB-6666E7887FA8}" type="slidenum">
              <a:rPr lang="en-US" smtClean="0"/>
              <a:t>‹#›</a:t>
            </a:fld>
            <a:endParaRPr lang="en-US"/>
          </a:p>
        </p:txBody>
      </p:sp>
      <p:pic>
        <p:nvPicPr>
          <p:cNvPr id="10" name="Picture 9" descr="A picture containing clipart&#10;&#10;Description automatically generated">
            <a:extLst>
              <a:ext uri="{FF2B5EF4-FFF2-40B4-BE49-F238E27FC236}">
                <a16:creationId xmlns:a16="http://schemas.microsoft.com/office/drawing/2014/main" id="{20697DA1-DA6C-4971-BBE7-55B8B13140E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97738" y="8801"/>
            <a:ext cx="1194262" cy="1003180"/>
          </a:xfrm>
          <a:prstGeom prst="rect">
            <a:avLst/>
          </a:prstGeom>
        </p:spPr>
      </p:pic>
    </p:spTree>
    <p:extLst>
      <p:ext uri="{BB962C8B-B14F-4D97-AF65-F5344CB8AC3E}">
        <p14:creationId xmlns:p14="http://schemas.microsoft.com/office/powerpoint/2010/main" val="342980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487EA42-B40D-4233-A014-09AAB21D2FDB}" type="datetime1">
              <a:rPr lang="en-US" smtClean="0"/>
              <a:t>6/7/2024</a:t>
            </a:fld>
            <a:endParaRPr lang="en-US"/>
          </a:p>
        </p:txBody>
      </p:sp>
      <p:sp>
        <p:nvSpPr>
          <p:cNvPr id="6" name="Footer Placeholder 5"/>
          <p:cNvSpPr>
            <a:spLocks noGrp="1"/>
          </p:cNvSpPr>
          <p:nvPr>
            <p:ph type="ftr" sz="quarter" idx="11"/>
          </p:nvPr>
        </p:nvSpPr>
        <p:spPr/>
        <p:txBody>
          <a:bodyPr/>
          <a:lstStyle/>
          <a:p>
            <a:r>
              <a:rPr lang="en-US"/>
              <a:t>www.community-partnership.org </a:t>
            </a:r>
          </a:p>
        </p:txBody>
      </p:sp>
      <p:sp>
        <p:nvSpPr>
          <p:cNvPr id="7" name="Slide Number Placeholder 6"/>
          <p:cNvSpPr>
            <a:spLocks noGrp="1"/>
          </p:cNvSpPr>
          <p:nvPr>
            <p:ph type="sldNum" sz="quarter" idx="12"/>
          </p:nvPr>
        </p:nvSpPr>
        <p:spPr/>
        <p:txBody>
          <a:bodyPr/>
          <a:lstStyle/>
          <a:p>
            <a:fld id="{2D3E5E9E-24F7-472D-9BEB-6666E7887FA8}" type="slidenum">
              <a:rPr lang="en-US" smtClean="0"/>
              <a:t>‹#›</a:t>
            </a:fld>
            <a:endParaRPr lang="en-US"/>
          </a:p>
        </p:txBody>
      </p:sp>
    </p:spTree>
    <p:extLst>
      <p:ext uri="{BB962C8B-B14F-4D97-AF65-F5344CB8AC3E}">
        <p14:creationId xmlns:p14="http://schemas.microsoft.com/office/powerpoint/2010/main" val="1890667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community-partnership.or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0344A1E-F9DA-4823-A832-94CC0A389DD3}" type="datetime1">
              <a:rPr lang="en-US" smtClean="0"/>
              <a:t>6/7/2024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chemeClr val="bg1"/>
                </a:solidFill>
              </a:defRPr>
            </a:lvl1pPr>
          </a:lstStyle>
          <a:p>
            <a:r>
              <a:rPr lang="en-US">
                <a:hlinkClick r:id="rId13">
                  <a:extLst>
                    <a:ext uri="{A12FA001-AC4F-418D-AE19-62706E023703}">
                      <ahyp:hlinkClr xmlns:ahyp="http://schemas.microsoft.com/office/drawing/2018/hyperlinkcolor" val="tx"/>
                    </a:ext>
                  </a:extLst>
                </a:hlinkClick>
              </a:rPr>
              <a:t>www.community-partnership.org </a:t>
            </a:r>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D3E5E9E-24F7-472D-9BEB-6666E7887FA8}"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clipart&#10;&#10;Description automatically generated">
            <a:extLst>
              <a:ext uri="{FF2B5EF4-FFF2-40B4-BE49-F238E27FC236}">
                <a16:creationId xmlns:a16="http://schemas.microsoft.com/office/drawing/2014/main" id="{4C68FB8A-A237-4F43-A28A-6D898CAD8766}"/>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997738" y="8801"/>
            <a:ext cx="1194262" cy="1003180"/>
          </a:xfrm>
          <a:prstGeom prst="rect">
            <a:avLst/>
          </a:prstGeom>
        </p:spPr>
      </p:pic>
    </p:spTree>
    <p:extLst>
      <p:ext uri="{BB962C8B-B14F-4D97-AF65-F5344CB8AC3E}">
        <p14:creationId xmlns:p14="http://schemas.microsoft.com/office/powerpoint/2010/main" val="16468922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hyperlink" Target="https://community-partnership.org/homelessness-in-dc/#pit-dashboard"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community-partnership.org/" TargetMode="External"/></Relationships>
</file>

<file path=ppt/slides/_rels/slide20.xml.rels><?xml version="1.0" encoding="UTF-8" standalone="yes"?>
<Relationships xmlns="http://schemas.openxmlformats.org/package/2006/relationships"><Relationship Id="rId2" Type="http://schemas.openxmlformats.org/officeDocument/2006/relationships/hyperlink" Target="http://www.community-partnership.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4F2E2-D196-4748-9B9C-842CBEED0D01}"/>
              </a:ext>
            </a:extLst>
          </p:cNvPr>
          <p:cNvSpPr>
            <a:spLocks noGrp="1"/>
          </p:cNvSpPr>
          <p:nvPr>
            <p:ph type="ctrTitle"/>
          </p:nvPr>
        </p:nvSpPr>
        <p:spPr>
          <a:xfrm>
            <a:off x="1066800" y="889460"/>
            <a:ext cx="10058400" cy="3442510"/>
          </a:xfrm>
        </p:spPr>
        <p:txBody>
          <a:bodyPr>
            <a:normAutofit/>
          </a:bodyPr>
          <a:lstStyle/>
          <a:p>
            <a:r>
              <a:rPr lang="en-US" sz="7200"/>
              <a:t>2024 Point-in-Time Count Results</a:t>
            </a:r>
          </a:p>
        </p:txBody>
      </p:sp>
      <p:sp>
        <p:nvSpPr>
          <p:cNvPr id="3" name="Subtitle 2">
            <a:extLst>
              <a:ext uri="{FF2B5EF4-FFF2-40B4-BE49-F238E27FC236}">
                <a16:creationId xmlns:a16="http://schemas.microsoft.com/office/drawing/2014/main" id="{BDC56B12-369B-425A-9769-EB2012A940B6}"/>
              </a:ext>
            </a:extLst>
          </p:cNvPr>
          <p:cNvSpPr>
            <a:spLocks noGrp="1"/>
          </p:cNvSpPr>
          <p:nvPr>
            <p:ph type="subTitle" idx="1"/>
          </p:nvPr>
        </p:nvSpPr>
        <p:spPr>
          <a:xfrm>
            <a:off x="1097280" y="4717591"/>
            <a:ext cx="10058400" cy="454484"/>
          </a:xfrm>
        </p:spPr>
        <p:txBody>
          <a:bodyPr/>
          <a:lstStyle/>
          <a:p>
            <a:r>
              <a:rPr lang="en-US">
                <a:solidFill>
                  <a:schemeClr val="tx1"/>
                </a:solidFill>
                <a:latin typeface="Abadi" panose="020B0604020104020204" pitchFamily="34" charset="0"/>
              </a:rPr>
              <a:t>District of Columbia Continuum of Care</a:t>
            </a:r>
          </a:p>
        </p:txBody>
      </p:sp>
      <p:sp>
        <p:nvSpPr>
          <p:cNvPr id="4" name="Footer Placeholder 3"/>
          <p:cNvSpPr>
            <a:spLocks noGrp="1"/>
          </p:cNvSpPr>
          <p:nvPr>
            <p:ph type="ftr" sz="quarter" idx="11"/>
          </p:nvPr>
        </p:nvSpPr>
        <p:spPr/>
        <p:txBody>
          <a:bodyPr/>
          <a:lstStyle/>
          <a:p>
            <a:r>
              <a:rPr lang="en-US">
                <a:hlinkClick r:id="rId3">
                  <a:extLst>
                    <a:ext uri="{A12FA001-AC4F-418D-AE19-62706E023703}">
                      <ahyp:hlinkClr xmlns:ahyp="http://schemas.microsoft.com/office/drawing/2018/hyperlinkcolor" val="tx"/>
                    </a:ext>
                  </a:extLst>
                </a:hlinkClick>
              </a:rPr>
              <a:t>www.community-partnership.org </a:t>
            </a:r>
            <a:endParaRPr lang="en-US"/>
          </a:p>
        </p:txBody>
      </p:sp>
      <p:sp>
        <p:nvSpPr>
          <p:cNvPr id="5" name="Date Placeholder 4"/>
          <p:cNvSpPr>
            <a:spLocks noGrp="1"/>
          </p:cNvSpPr>
          <p:nvPr>
            <p:ph type="dt" sz="half" idx="10"/>
          </p:nvPr>
        </p:nvSpPr>
        <p:spPr/>
        <p:txBody>
          <a:bodyPr/>
          <a:lstStyle/>
          <a:p>
            <a:fld id="{A8C90FDF-E285-477F-88C2-DBA08DC7D5A9}" type="datetime1">
              <a:rPr lang="en-US" smtClean="0"/>
              <a:t>6/7/2024</a:t>
            </a:fld>
            <a:endParaRPr lang="en-US"/>
          </a:p>
        </p:txBody>
      </p:sp>
      <p:sp>
        <p:nvSpPr>
          <p:cNvPr id="6" name="Slide Number Placeholder 5"/>
          <p:cNvSpPr>
            <a:spLocks noGrp="1"/>
          </p:cNvSpPr>
          <p:nvPr>
            <p:ph type="sldNum" sz="quarter" idx="12"/>
          </p:nvPr>
        </p:nvSpPr>
        <p:spPr/>
        <p:txBody>
          <a:bodyPr/>
          <a:lstStyle/>
          <a:p>
            <a:fld id="{2D3E5E9E-24F7-472D-9BEB-6666E7887FA8}" type="slidenum">
              <a:rPr lang="en-US" smtClean="0"/>
              <a:t>1</a:t>
            </a:fld>
            <a:endParaRPr lang="en-US"/>
          </a:p>
        </p:txBody>
      </p:sp>
      <p:sp>
        <p:nvSpPr>
          <p:cNvPr id="7" name="TextBox 6">
            <a:extLst>
              <a:ext uri="{FF2B5EF4-FFF2-40B4-BE49-F238E27FC236}">
                <a16:creationId xmlns:a16="http://schemas.microsoft.com/office/drawing/2014/main" id="{274B06C0-DBA0-1F41-8793-FCF92CFFAA5C}"/>
              </a:ext>
            </a:extLst>
          </p:cNvPr>
          <p:cNvSpPr txBox="1"/>
          <p:nvPr/>
        </p:nvSpPr>
        <p:spPr>
          <a:xfrm>
            <a:off x="3296093" y="2392326"/>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332483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08F34-2A1C-4087-AE5C-2FF5EF0B41F5}"/>
              </a:ext>
            </a:extLst>
          </p:cNvPr>
          <p:cNvSpPr>
            <a:spLocks noGrp="1"/>
          </p:cNvSpPr>
          <p:nvPr>
            <p:ph type="title"/>
          </p:nvPr>
        </p:nvSpPr>
        <p:spPr/>
        <p:txBody>
          <a:bodyPr/>
          <a:lstStyle/>
          <a:p>
            <a:r>
              <a:rPr lang="en-US" b="1">
                <a:solidFill>
                  <a:schemeClr val="tx1"/>
                </a:solidFill>
              </a:rPr>
              <a:t>Unsheltered Persons</a:t>
            </a:r>
            <a:endParaRPr lang="en-US" b="1" i="1">
              <a:solidFill>
                <a:schemeClr val="tx1"/>
              </a:solidFill>
            </a:endParaRPr>
          </a:p>
        </p:txBody>
      </p:sp>
      <p:sp>
        <p:nvSpPr>
          <p:cNvPr id="4" name="Footer Placeholder 3"/>
          <p:cNvSpPr>
            <a:spLocks noGrp="1"/>
          </p:cNvSpPr>
          <p:nvPr>
            <p:ph type="ftr" sz="quarter" idx="11"/>
          </p:nvPr>
        </p:nvSpPr>
        <p:spPr/>
        <p:txBody>
          <a:bodyPr/>
          <a:lstStyle/>
          <a:p>
            <a:r>
              <a:rPr lang="en-US">
                <a:hlinkClick r:id="rId3">
                  <a:extLst>
                    <a:ext uri="{A12FA001-AC4F-418D-AE19-62706E023703}">
                      <ahyp:hlinkClr xmlns:ahyp="http://schemas.microsoft.com/office/drawing/2018/hyperlinkcolor" val="tx"/>
                    </a:ext>
                  </a:extLst>
                </a:hlinkClick>
              </a:rPr>
              <a:t>www.community-partnership.org </a:t>
            </a:r>
            <a:endParaRPr lang="en-US"/>
          </a:p>
        </p:txBody>
      </p:sp>
      <p:sp>
        <p:nvSpPr>
          <p:cNvPr id="6" name="Date Placeholder 5"/>
          <p:cNvSpPr>
            <a:spLocks noGrp="1"/>
          </p:cNvSpPr>
          <p:nvPr>
            <p:ph type="dt" sz="half" idx="10"/>
          </p:nvPr>
        </p:nvSpPr>
        <p:spPr/>
        <p:txBody>
          <a:bodyPr/>
          <a:lstStyle/>
          <a:p>
            <a:fld id="{011C9341-7F4C-45EC-9DD8-319F7447FB24}" type="datetime1">
              <a:rPr lang="en-US" smtClean="0"/>
              <a:t>6/7/2024</a:t>
            </a:fld>
            <a:endParaRPr lang="en-US"/>
          </a:p>
        </p:txBody>
      </p:sp>
      <p:sp>
        <p:nvSpPr>
          <p:cNvPr id="7" name="Slide Number Placeholder 6"/>
          <p:cNvSpPr>
            <a:spLocks noGrp="1"/>
          </p:cNvSpPr>
          <p:nvPr>
            <p:ph type="sldNum" sz="quarter" idx="12"/>
          </p:nvPr>
        </p:nvSpPr>
        <p:spPr/>
        <p:txBody>
          <a:bodyPr/>
          <a:lstStyle/>
          <a:p>
            <a:fld id="{2D3E5E9E-24F7-472D-9BEB-6666E7887FA8}" type="slidenum">
              <a:rPr lang="en-US" smtClean="0"/>
              <a:t>10</a:t>
            </a:fld>
            <a:endParaRPr lang="en-US"/>
          </a:p>
        </p:txBody>
      </p:sp>
      <p:sp>
        <p:nvSpPr>
          <p:cNvPr id="10" name="Rectangle 1">
            <a:extLst>
              <a:ext uri="{FF2B5EF4-FFF2-40B4-BE49-F238E27FC236}">
                <a16:creationId xmlns:a16="http://schemas.microsoft.com/office/drawing/2014/main" id="{1662B49D-F255-475E-9B56-59FE30678D6D}"/>
              </a:ext>
            </a:extLst>
          </p:cNvPr>
          <p:cNvSpPr>
            <a:spLocks noChangeArrowheads="1"/>
          </p:cNvSpPr>
          <p:nvPr/>
        </p:nvSpPr>
        <p:spPr bwMode="auto">
          <a:xfrm>
            <a:off x="6096000" y="214174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13">
            <a:extLst>
              <a:ext uri="{FF2B5EF4-FFF2-40B4-BE49-F238E27FC236}">
                <a16:creationId xmlns:a16="http://schemas.microsoft.com/office/drawing/2014/main" id="{C0D8EB1C-10DB-4FFC-B519-4558BDFFB1F8}"/>
              </a:ext>
            </a:extLst>
          </p:cNvPr>
          <p:cNvSpPr/>
          <p:nvPr/>
        </p:nvSpPr>
        <p:spPr>
          <a:xfrm>
            <a:off x="6022438" y="5556656"/>
            <a:ext cx="987962" cy="369332"/>
          </a:xfrm>
          <a:prstGeom prst="rect">
            <a:avLst/>
          </a:prstGeom>
        </p:spPr>
        <p:txBody>
          <a:bodyPr wrap="square">
            <a:spAutoFit/>
          </a:bodyPr>
          <a:lstStyle/>
          <a:p>
            <a:r>
              <a:rPr lang="en-US"/>
              <a:t> </a:t>
            </a:r>
          </a:p>
        </p:txBody>
      </p:sp>
      <p:sp>
        <p:nvSpPr>
          <p:cNvPr id="13" name="Content Placeholder 2">
            <a:extLst>
              <a:ext uri="{FF2B5EF4-FFF2-40B4-BE49-F238E27FC236}">
                <a16:creationId xmlns:a16="http://schemas.microsoft.com/office/drawing/2014/main" id="{16290948-3EB0-460C-AC86-75828DE43D88}"/>
              </a:ext>
            </a:extLst>
          </p:cNvPr>
          <p:cNvSpPr txBox="1">
            <a:spLocks/>
          </p:cNvSpPr>
          <p:nvPr/>
        </p:nvSpPr>
        <p:spPr>
          <a:xfrm>
            <a:off x="1304295" y="1842729"/>
            <a:ext cx="4892223" cy="4244965"/>
          </a:xfrm>
          <a:prstGeom prst="rect">
            <a:avLst/>
          </a:prstGeom>
        </p:spPr>
        <p:txBody>
          <a:bodyPr vert="horz" lIns="0" tIns="45720" rIns="0" bIns="45720" rtlCol="0" anchor="t">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b="1">
                <a:solidFill>
                  <a:schemeClr val="tx1"/>
                </a:solidFill>
              </a:rPr>
              <a:t>900 persons were counted via the PIT Count survey in an unsheltered location on the night of PIT.  </a:t>
            </a:r>
          </a:p>
          <a:p>
            <a:pPr marL="383540" lvl="1"/>
            <a:r>
              <a:rPr lang="en-US" sz="1400">
                <a:solidFill>
                  <a:schemeClr val="tx1"/>
                </a:solidFill>
              </a:rPr>
              <a:t>887 unaccompanied adults (comprising 866 households </a:t>
            </a:r>
            <a:r>
              <a:rPr lang="en-US" sz="1400" i="1">
                <a:solidFill>
                  <a:schemeClr val="tx1"/>
                </a:solidFill>
              </a:rPr>
              <a:t>without</a:t>
            </a:r>
            <a:r>
              <a:rPr lang="en-US" sz="1400">
                <a:solidFill>
                  <a:schemeClr val="tx1"/>
                </a:solidFill>
              </a:rPr>
              <a:t> any children, i.e. an adult couple staying together)</a:t>
            </a:r>
          </a:p>
          <a:p>
            <a:pPr marL="383540" lvl="1"/>
            <a:r>
              <a:rPr lang="en-US" sz="1400">
                <a:solidFill>
                  <a:schemeClr val="tx1"/>
                </a:solidFill>
              </a:rPr>
              <a:t>1 unaccompanied minor, age 17</a:t>
            </a:r>
          </a:p>
          <a:p>
            <a:pPr marL="383540" lvl="1"/>
            <a:r>
              <a:rPr lang="en-US" sz="1400">
                <a:solidFill>
                  <a:schemeClr val="tx1"/>
                </a:solidFill>
              </a:rPr>
              <a:t>5 families comprised of 5 adults and 7 children under the age of 17.</a:t>
            </a:r>
          </a:p>
          <a:p>
            <a:r>
              <a:rPr lang="en-US" sz="1600">
                <a:solidFill>
                  <a:schemeClr val="tx1"/>
                </a:solidFill>
                <a:ea typeface="Times New Roman" panose="02020603050405020304" pitchFamily="18" charset="0"/>
                <a:cs typeface="Times New Roman"/>
              </a:rPr>
              <a:t>The number of unaccompanied persons was up 8.2% since PIT 2023 and 36.0% since the pre-pandemic count in 2020.</a:t>
            </a:r>
          </a:p>
          <a:p>
            <a:r>
              <a:rPr lang="en-US" sz="1600">
                <a:solidFill>
                  <a:schemeClr val="tx1"/>
                </a:solidFill>
                <a:ea typeface="Times New Roman" panose="02020603050405020304" pitchFamily="18" charset="0"/>
                <a:cs typeface="Times New Roman"/>
              </a:rPr>
              <a:t>The distribution of survey engagements shows clusters where there are large numbers of unsheltered individuals in the areas of Downtown, Union Station, Georgetown, Foggy Bottom, and Golden Triangle.</a:t>
            </a:r>
            <a:endParaRPr lang="en-US" sz="1600">
              <a:solidFill>
                <a:schemeClr val="tx1"/>
              </a:solidFill>
              <a:ea typeface="Times New Roman" panose="02020603050405020304" pitchFamily="18" charset="0"/>
              <a:cs typeface="Times New Roman" panose="02020603050405020304" pitchFamily="18" charset="0"/>
            </a:endParaRPr>
          </a:p>
        </p:txBody>
      </p:sp>
      <p:pic>
        <p:nvPicPr>
          <p:cNvPr id="1026" name="Picture 2">
            <a:extLst>
              <a:ext uri="{FF2B5EF4-FFF2-40B4-BE49-F238E27FC236}">
                <a16:creationId xmlns:a16="http://schemas.microsoft.com/office/drawing/2014/main" id="{4ADFBA8E-28C1-4A9B-A9B1-5C51804FD0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7293" y="2040655"/>
            <a:ext cx="4197612" cy="3602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119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chemeClr val="tx1"/>
                </a:solidFill>
              </a:rPr>
              <a:t>Race &amp; Ethnicity</a:t>
            </a:r>
          </a:p>
        </p:txBody>
      </p:sp>
      <p:sp>
        <p:nvSpPr>
          <p:cNvPr id="4" name="Date Placeholder 3"/>
          <p:cNvSpPr>
            <a:spLocks noGrp="1"/>
          </p:cNvSpPr>
          <p:nvPr>
            <p:ph type="dt" sz="half" idx="10"/>
          </p:nvPr>
        </p:nvSpPr>
        <p:spPr/>
        <p:txBody>
          <a:bodyPr/>
          <a:lstStyle/>
          <a:p>
            <a:fld id="{4BD1AED1-FD5E-432E-8ED1-8F9EB91CCF76}" type="datetime1">
              <a:rPr lang="en-US" smtClean="0"/>
              <a:t>6/7/2024</a:t>
            </a:fld>
            <a:endParaRPr lang="en-US"/>
          </a:p>
        </p:txBody>
      </p:sp>
      <p:sp>
        <p:nvSpPr>
          <p:cNvPr id="5" name="Footer Placeholder 4"/>
          <p:cNvSpPr>
            <a:spLocks noGrp="1"/>
          </p:cNvSpPr>
          <p:nvPr>
            <p:ph type="ftr" sz="quarter" idx="11"/>
          </p:nvPr>
        </p:nvSpPr>
        <p:spPr/>
        <p:txBody>
          <a:bodyPr/>
          <a:lstStyle/>
          <a:p>
            <a:r>
              <a:rPr lang="en-US">
                <a:hlinkClick r:id="rId3">
                  <a:extLst>
                    <a:ext uri="{A12FA001-AC4F-418D-AE19-62706E023703}">
                      <ahyp:hlinkClr xmlns:ahyp="http://schemas.microsoft.com/office/drawing/2018/hyperlinkcolor" val="tx"/>
                    </a:ext>
                  </a:extLst>
                </a:hlinkClick>
              </a:rPr>
              <a:t>www.community-partnership.org </a:t>
            </a:r>
            <a:endParaRPr lang="en-US"/>
          </a:p>
        </p:txBody>
      </p:sp>
      <p:sp>
        <p:nvSpPr>
          <p:cNvPr id="6" name="Slide Number Placeholder 5"/>
          <p:cNvSpPr>
            <a:spLocks noGrp="1"/>
          </p:cNvSpPr>
          <p:nvPr>
            <p:ph type="sldNum" sz="quarter" idx="12"/>
          </p:nvPr>
        </p:nvSpPr>
        <p:spPr/>
        <p:txBody>
          <a:bodyPr/>
          <a:lstStyle/>
          <a:p>
            <a:fld id="{2D3E5E9E-24F7-472D-9BEB-6666E7887FA8}" type="slidenum">
              <a:rPr lang="en-US" smtClean="0"/>
              <a:t>11</a:t>
            </a:fld>
            <a:endParaRPr lang="en-US"/>
          </a:p>
        </p:txBody>
      </p:sp>
      <p:sp>
        <p:nvSpPr>
          <p:cNvPr id="9" name="Content Placeholder 2"/>
          <p:cNvSpPr txBox="1">
            <a:spLocks/>
          </p:cNvSpPr>
          <p:nvPr/>
        </p:nvSpPr>
        <p:spPr>
          <a:xfrm>
            <a:off x="8281034" y="599422"/>
            <a:ext cx="3982720" cy="4056752"/>
          </a:xfrm>
          <a:prstGeom prst="rect">
            <a:avLst/>
          </a:prstGeom>
        </p:spPr>
        <p:txBody>
          <a:bodyPr vert="horz" lIns="100584" tIns="50292" rIns="100584" bIns="5029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1460" indent="-251460" defTabSz="1005840">
              <a:spcBef>
                <a:spcPts val="1100"/>
              </a:spcBef>
            </a:pPr>
            <a:endParaRPr lang="en-US" sz="1800"/>
          </a:p>
        </p:txBody>
      </p:sp>
      <p:sp>
        <p:nvSpPr>
          <p:cNvPr id="12" name="TextBox 11"/>
          <p:cNvSpPr txBox="1"/>
          <p:nvPr/>
        </p:nvSpPr>
        <p:spPr>
          <a:xfrm>
            <a:off x="4715991" y="5954134"/>
            <a:ext cx="7360257" cy="244682"/>
          </a:xfrm>
          <a:prstGeom prst="rect">
            <a:avLst/>
          </a:prstGeom>
          <a:noFill/>
        </p:spPr>
        <p:txBody>
          <a:bodyPr wrap="square" rtlCol="0">
            <a:spAutoFit/>
          </a:bodyPr>
          <a:lstStyle/>
          <a:p>
            <a:pPr defTabSz="502920" hangingPunct="1"/>
            <a:r>
              <a:rPr lang="en-US" sz="990" i="1">
                <a:solidFill>
                  <a:prstClr val="black"/>
                </a:solidFill>
              </a:rPr>
              <a:t>* U.S. Census Bureau, American Community Survey (ACS) 2023  https://www.census.gov/quickfacts/DC</a:t>
            </a:r>
          </a:p>
        </p:txBody>
      </p:sp>
      <p:sp>
        <p:nvSpPr>
          <p:cNvPr id="11" name="Content Placeholder 2">
            <a:extLst>
              <a:ext uri="{FF2B5EF4-FFF2-40B4-BE49-F238E27FC236}">
                <a16:creationId xmlns:a16="http://schemas.microsoft.com/office/drawing/2014/main" id="{E8CC6A95-4BBC-4439-A697-0F9C17AF7708}"/>
              </a:ext>
            </a:extLst>
          </p:cNvPr>
          <p:cNvSpPr txBox="1">
            <a:spLocks/>
          </p:cNvSpPr>
          <p:nvPr/>
        </p:nvSpPr>
        <p:spPr>
          <a:xfrm>
            <a:off x="1097280" y="2157594"/>
            <a:ext cx="3551096" cy="3881957"/>
          </a:xfrm>
          <a:prstGeom prst="rect">
            <a:avLst/>
          </a:prstGeom>
        </p:spPr>
        <p:txBody>
          <a:bodyPr vert="horz" lIns="0" tIns="45720" rIns="0" bIns="45720" rtlCol="0" anchor="t">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defTabSz="1005840">
              <a:spcBef>
                <a:spcPts val="1100"/>
              </a:spcBef>
            </a:pPr>
            <a:r>
              <a:rPr lang="en-US" sz="1600">
                <a:solidFill>
                  <a:schemeClr val="tx1"/>
                </a:solidFill>
              </a:rPr>
              <a:t>The 2024 PIT count marks the first year of a change in HUD data standards for collecting race and ethnicity as a single measure. </a:t>
            </a:r>
          </a:p>
          <a:p>
            <a:pPr defTabSz="1005840">
              <a:spcBef>
                <a:spcPts val="1100"/>
              </a:spcBef>
            </a:pPr>
            <a:r>
              <a:rPr lang="en-US" sz="1600">
                <a:solidFill>
                  <a:schemeClr val="tx1"/>
                </a:solidFill>
              </a:rPr>
              <a:t>93 percent of all persons (including children) at PIT 2024 identified with a race and ethnicity other than White alone, including White and Hispanic/Latin(a)(e)(o). Compared to District residents at large, that number is just 62 percent.* </a:t>
            </a:r>
          </a:p>
          <a:p>
            <a:pPr defTabSz="1005840">
              <a:spcBef>
                <a:spcPts val="1100"/>
              </a:spcBef>
            </a:pPr>
            <a:r>
              <a:rPr lang="en-US" sz="1600">
                <a:solidFill>
                  <a:schemeClr val="tx1"/>
                </a:solidFill>
              </a:rPr>
              <a:t>8% of persons in families and 12% of all unaccompanied individuals </a:t>
            </a:r>
            <a:r>
              <a:rPr lang="en-US" sz="1600">
                <a:solidFill>
                  <a:schemeClr val="tx1"/>
                </a:solidFill>
                <a:ea typeface="+mn-lt"/>
                <a:cs typeface="+mn-lt"/>
              </a:rPr>
              <a:t>identified as Hispanic/ Latin(a)(e)(o) by selecting one of those options.</a:t>
            </a:r>
            <a:endParaRPr lang="en-US" sz="1600">
              <a:solidFill>
                <a:schemeClr val="tx1"/>
              </a:solidFill>
            </a:endParaRPr>
          </a:p>
        </p:txBody>
      </p:sp>
      <p:graphicFrame>
        <p:nvGraphicFramePr>
          <p:cNvPr id="3" name="Table 2">
            <a:extLst>
              <a:ext uri="{FF2B5EF4-FFF2-40B4-BE49-F238E27FC236}">
                <a16:creationId xmlns:a16="http://schemas.microsoft.com/office/drawing/2014/main" id="{4FA29F8C-B75C-469B-913E-31A7EB24910C}"/>
              </a:ext>
            </a:extLst>
          </p:cNvPr>
          <p:cNvGraphicFramePr>
            <a:graphicFrameLocks noGrp="1"/>
          </p:cNvGraphicFramePr>
          <p:nvPr>
            <p:extLst>
              <p:ext uri="{D42A27DB-BD31-4B8C-83A1-F6EECF244321}">
                <p14:modId xmlns:p14="http://schemas.microsoft.com/office/powerpoint/2010/main" val="1392528505"/>
              </p:ext>
            </p:extLst>
          </p:nvPr>
        </p:nvGraphicFramePr>
        <p:xfrm>
          <a:off x="4769590" y="1789942"/>
          <a:ext cx="7253057" cy="4398784"/>
        </p:xfrm>
        <a:graphic>
          <a:graphicData uri="http://schemas.openxmlformats.org/drawingml/2006/table">
            <a:tbl>
              <a:tblPr/>
              <a:tblGrid>
                <a:gridCol w="4700129">
                  <a:extLst>
                    <a:ext uri="{9D8B030D-6E8A-4147-A177-3AD203B41FA5}">
                      <a16:colId xmlns:a16="http://schemas.microsoft.com/office/drawing/2014/main" val="1984335355"/>
                    </a:ext>
                  </a:extLst>
                </a:gridCol>
                <a:gridCol w="1307597">
                  <a:extLst>
                    <a:ext uri="{9D8B030D-6E8A-4147-A177-3AD203B41FA5}">
                      <a16:colId xmlns:a16="http://schemas.microsoft.com/office/drawing/2014/main" val="1747927170"/>
                    </a:ext>
                  </a:extLst>
                </a:gridCol>
                <a:gridCol w="1245331">
                  <a:extLst>
                    <a:ext uri="{9D8B030D-6E8A-4147-A177-3AD203B41FA5}">
                      <a16:colId xmlns:a16="http://schemas.microsoft.com/office/drawing/2014/main" val="2615913471"/>
                    </a:ext>
                  </a:extLst>
                </a:gridCol>
              </a:tblGrid>
              <a:tr h="180901">
                <a:tc>
                  <a:txBody>
                    <a:bodyPr/>
                    <a:lstStyle/>
                    <a:p>
                      <a:pPr algn="l" rtl="0" fontAlgn="base"/>
                      <a:r>
                        <a:rPr lang="en-US" sz="700" b="0" i="0">
                          <a:solidFill>
                            <a:srgbClr val="000000"/>
                          </a:solidFill>
                          <a:effectLst/>
                          <a:latin typeface="Franklin Gothic Book"/>
                        </a:rPr>
                        <a:t>  </a:t>
                      </a:r>
                      <a:endParaRPr lang="en-US" sz="1200" b="0" i="0">
                        <a:effectLst/>
                        <a:latin typeface="Franklin Gothic Book"/>
                      </a:endParaRPr>
                    </a:p>
                  </a:txBody>
                  <a:tcPr marL="69183" marR="69183" marT="34592" marB="3459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ase" latinLnBrk="0" hangingPunct="1"/>
                      <a:r>
                        <a:rPr lang="en-US" sz="1200" b="1" i="0" u="none" strike="noStrike" kern="1200">
                          <a:solidFill>
                            <a:srgbClr val="FFFFFF"/>
                          </a:solidFill>
                          <a:effectLst/>
                          <a:latin typeface="+mj-lt"/>
                          <a:ea typeface="+mn-ea"/>
                          <a:cs typeface="+mn-cs"/>
                        </a:rPr>
                        <a:t>Unaccompanied Persons </a:t>
                      </a:r>
                    </a:p>
                  </a:txBody>
                  <a:tcPr marL="69183" marR="69183" marT="34592" marB="34592" anchor="ctr">
                    <a:lnL w="9525" cap="flat" cmpd="sng" algn="ctr">
                      <a:noFill/>
                      <a:prstDash val="solid"/>
                      <a:round/>
                      <a:headEnd type="none" w="med" len="med"/>
                      <a:tailEnd type="none" w="med" len="med"/>
                    </a:lnL>
                    <a:lnR w="9525" cap="flat" cmpd="sng" algn="ctr">
                      <a:solidFill>
                        <a:srgbClr val="E0C67E"/>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marL="0" algn="ctr" defTabSz="914400" rtl="0" eaLnBrk="1" fontAlgn="base" latinLnBrk="0" hangingPunct="1"/>
                      <a:r>
                        <a:rPr lang="en-US" sz="1200" b="1" i="0" u="none" strike="noStrike" kern="1200">
                          <a:solidFill>
                            <a:srgbClr val="FFFFFF"/>
                          </a:solidFill>
                          <a:effectLst/>
                          <a:latin typeface="+mj-lt"/>
                          <a:ea typeface="+mn-ea"/>
                          <a:cs typeface="+mn-cs"/>
                        </a:rPr>
                        <a:t>Persons in Families </a:t>
                      </a:r>
                    </a:p>
                  </a:txBody>
                  <a:tcPr marL="69183" marR="69183" marT="34592" marB="34592" anchor="ctr">
                    <a:lnL w="9525" cap="flat" cmpd="sng" algn="ctr">
                      <a:solidFill>
                        <a:srgbClr val="E0C67E"/>
                      </a:solidFill>
                      <a:prstDash val="solid"/>
                      <a:round/>
                      <a:headEnd type="none" w="med" len="med"/>
                      <a:tailEnd type="none" w="med" len="med"/>
                    </a:lnL>
                    <a:lnR w="9525" cap="flat" cmpd="sng" algn="ctr">
                      <a:solidFill>
                        <a:srgbClr val="80C67E"/>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3918857981"/>
                  </a:ext>
                </a:extLst>
              </a:tr>
              <a:tr h="0">
                <a:tc>
                  <a:txBody>
                    <a:bodyPr/>
                    <a:lstStyle/>
                    <a:p>
                      <a:pPr marL="0" algn="l" defTabSz="914400" rtl="0" eaLnBrk="1" fontAlgn="base" latinLnBrk="0" hangingPunct="1"/>
                      <a:r>
                        <a:rPr lang="en-US" sz="1200" b="1" i="0" u="none" strike="noStrike" kern="1200">
                          <a:solidFill>
                            <a:schemeClr val="tx1"/>
                          </a:solidFill>
                          <a:effectLst/>
                          <a:latin typeface="+mj-lt"/>
                          <a:ea typeface="+mn-ea"/>
                          <a:cs typeface="+mn-cs"/>
                        </a:rPr>
                        <a:t>American Indian, Alaska Native or Indigenous </a:t>
                      </a:r>
                    </a:p>
                  </a:txBody>
                  <a:tcPr marL="69183" marR="69183" marT="34592" marB="3459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0" fontAlgn="base"/>
                      <a:r>
                        <a:rPr lang="en-US" sz="1200" b="0" i="0">
                          <a:solidFill>
                            <a:srgbClr val="000000"/>
                          </a:solidFill>
                          <a:effectLst/>
                          <a:latin typeface="+mn-lt"/>
                        </a:rPr>
                        <a:t>0.4% </a:t>
                      </a:r>
                      <a:endParaRPr lang="en-US" sz="1200" b="0" i="0">
                        <a:effectLst/>
                        <a:latin typeface="+mn-lt"/>
                      </a:endParaRPr>
                    </a:p>
                  </a:txBody>
                  <a:tcPr marL="69183" marR="69183" marT="34592" marB="3459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0" fontAlgn="base"/>
                      <a:r>
                        <a:rPr lang="en-US" sz="1200" b="0" i="0">
                          <a:solidFill>
                            <a:srgbClr val="000000"/>
                          </a:solidFill>
                          <a:effectLst/>
                          <a:latin typeface="+mn-lt"/>
                        </a:rPr>
                        <a:t>0.1% </a:t>
                      </a:r>
                      <a:endParaRPr lang="en-US" sz="1200" b="0" i="0">
                        <a:effectLst/>
                        <a:latin typeface="+mn-lt"/>
                      </a:endParaRPr>
                    </a:p>
                  </a:txBody>
                  <a:tcPr marL="69183" marR="69183" marT="34592" marB="3459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54939075"/>
                  </a:ext>
                </a:extLst>
              </a:tr>
              <a:tr h="0">
                <a:tc>
                  <a:txBody>
                    <a:bodyPr/>
                    <a:lstStyle/>
                    <a:p>
                      <a:pPr marL="0" algn="l" defTabSz="914400" rtl="0" eaLnBrk="1" fontAlgn="base" latinLnBrk="0" hangingPunct="1"/>
                      <a:r>
                        <a:rPr lang="en-US" sz="1200" b="1" i="0" u="none" strike="noStrike" kern="1200">
                          <a:solidFill>
                            <a:schemeClr val="tx1"/>
                          </a:solidFill>
                          <a:effectLst/>
                          <a:latin typeface="+mj-lt"/>
                          <a:ea typeface="+mn-ea"/>
                          <a:cs typeface="+mn-cs"/>
                        </a:rPr>
                        <a:t>American Indian, Alaska Native or Indigenous &amp; Hispanic/Latin(a)(e)(o) </a:t>
                      </a:r>
                    </a:p>
                  </a:txBody>
                  <a:tcPr marL="69183" marR="69183" marT="34592" marB="3459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0" fontAlgn="base"/>
                      <a:r>
                        <a:rPr lang="en-US" sz="1200" b="0" i="0">
                          <a:solidFill>
                            <a:srgbClr val="000000"/>
                          </a:solidFill>
                          <a:effectLst/>
                          <a:latin typeface="+mn-lt"/>
                        </a:rPr>
                        <a:t>0.5% </a:t>
                      </a:r>
                      <a:endParaRPr lang="en-US" sz="1200" b="0" i="0">
                        <a:effectLst/>
                        <a:latin typeface="+mn-lt"/>
                      </a:endParaRPr>
                    </a:p>
                  </a:txBody>
                  <a:tcPr marL="69183" marR="69183" marT="34592" marB="3459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0" fontAlgn="base"/>
                      <a:r>
                        <a:rPr lang="en-US" sz="1200" b="0" i="0">
                          <a:solidFill>
                            <a:srgbClr val="000000"/>
                          </a:solidFill>
                          <a:effectLst/>
                          <a:latin typeface="+mn-lt"/>
                        </a:rPr>
                        <a:t>0.2% </a:t>
                      </a:r>
                      <a:endParaRPr lang="en-US" sz="1200" b="0" i="0">
                        <a:effectLst/>
                        <a:latin typeface="+mn-lt"/>
                      </a:endParaRPr>
                    </a:p>
                  </a:txBody>
                  <a:tcPr marL="69183" marR="69183" marT="34592" marB="3459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35550525"/>
                  </a:ext>
                </a:extLst>
              </a:tr>
              <a:tr h="0">
                <a:tc>
                  <a:txBody>
                    <a:bodyPr/>
                    <a:lstStyle/>
                    <a:p>
                      <a:pPr marL="0" algn="l" defTabSz="914400" rtl="0" eaLnBrk="1" fontAlgn="base" latinLnBrk="0" hangingPunct="1"/>
                      <a:r>
                        <a:rPr lang="en-US" sz="1200" b="1" i="0" u="none" strike="noStrike" kern="1200">
                          <a:solidFill>
                            <a:schemeClr val="tx1"/>
                          </a:solidFill>
                          <a:effectLst/>
                          <a:latin typeface="+mj-lt"/>
                          <a:ea typeface="+mn-ea"/>
                          <a:cs typeface="+mn-cs"/>
                        </a:rPr>
                        <a:t>Asian or Asian American </a:t>
                      </a:r>
                    </a:p>
                  </a:txBody>
                  <a:tcPr marL="69183" marR="69183" marT="34592" marB="3459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0" fontAlgn="base"/>
                      <a:r>
                        <a:rPr lang="en-US" sz="1200" b="0" i="0">
                          <a:solidFill>
                            <a:srgbClr val="000000"/>
                          </a:solidFill>
                          <a:effectLst/>
                          <a:latin typeface="+mn-lt"/>
                        </a:rPr>
                        <a:t>1.3% </a:t>
                      </a:r>
                      <a:endParaRPr lang="en-US" sz="1200" b="0" i="0">
                        <a:effectLst/>
                        <a:latin typeface="+mn-lt"/>
                      </a:endParaRPr>
                    </a:p>
                  </a:txBody>
                  <a:tcPr marL="69183" marR="69183" marT="34592" marB="3459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0" fontAlgn="base"/>
                      <a:r>
                        <a:rPr lang="en-US" sz="1200" b="0" i="0">
                          <a:solidFill>
                            <a:srgbClr val="000000"/>
                          </a:solidFill>
                          <a:effectLst/>
                          <a:latin typeface="+mn-lt"/>
                        </a:rPr>
                        <a:t>0.1% </a:t>
                      </a:r>
                      <a:endParaRPr lang="en-US" sz="1200" b="0" i="0">
                        <a:effectLst/>
                        <a:latin typeface="+mn-lt"/>
                      </a:endParaRPr>
                    </a:p>
                  </a:txBody>
                  <a:tcPr marL="69183" marR="69183" marT="34592" marB="3459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51669617"/>
                  </a:ext>
                </a:extLst>
              </a:tr>
              <a:tr h="0">
                <a:tc>
                  <a:txBody>
                    <a:bodyPr/>
                    <a:lstStyle/>
                    <a:p>
                      <a:pPr marL="0" algn="l" defTabSz="914400" rtl="0" eaLnBrk="1" fontAlgn="base" latinLnBrk="0" hangingPunct="1"/>
                      <a:r>
                        <a:rPr lang="en-US" sz="1200" b="1" i="0" u="none" strike="noStrike" kern="1200">
                          <a:solidFill>
                            <a:schemeClr val="tx1"/>
                          </a:solidFill>
                          <a:effectLst/>
                          <a:latin typeface="+mj-lt"/>
                          <a:ea typeface="+mn-ea"/>
                          <a:cs typeface="+mn-cs"/>
                        </a:rPr>
                        <a:t>Asian or Asian American &amp; Hispanic/Latin(a)(e)(o) </a:t>
                      </a:r>
                    </a:p>
                  </a:txBody>
                  <a:tcPr marL="69183" marR="69183" marT="34592" marB="3459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0" fontAlgn="base"/>
                      <a:r>
                        <a:rPr lang="en-US" sz="1200" b="0" i="0">
                          <a:solidFill>
                            <a:srgbClr val="000000"/>
                          </a:solidFill>
                          <a:effectLst/>
                          <a:latin typeface="+mn-lt"/>
                        </a:rPr>
                        <a:t>0.1% </a:t>
                      </a:r>
                      <a:endParaRPr lang="en-US" sz="1200" b="0" i="0">
                        <a:effectLst/>
                        <a:latin typeface="+mn-lt"/>
                      </a:endParaRPr>
                    </a:p>
                  </a:txBody>
                  <a:tcPr marL="69183" marR="69183" marT="34592" marB="3459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0" fontAlgn="base"/>
                      <a:r>
                        <a:rPr lang="en-US" sz="1200" b="0" i="0">
                          <a:solidFill>
                            <a:srgbClr val="000000"/>
                          </a:solidFill>
                          <a:effectLst/>
                          <a:latin typeface="+mn-lt"/>
                        </a:rPr>
                        <a:t>0.0% </a:t>
                      </a:r>
                      <a:endParaRPr lang="en-US" sz="1200" b="0" i="0">
                        <a:effectLst/>
                        <a:latin typeface="+mn-lt"/>
                      </a:endParaRPr>
                    </a:p>
                  </a:txBody>
                  <a:tcPr marL="69183" marR="69183" marT="34592" marB="3459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77363556"/>
                  </a:ext>
                </a:extLst>
              </a:tr>
              <a:tr h="0">
                <a:tc>
                  <a:txBody>
                    <a:bodyPr/>
                    <a:lstStyle/>
                    <a:p>
                      <a:pPr marL="0" algn="l" defTabSz="914400" rtl="0" eaLnBrk="1" fontAlgn="base" latinLnBrk="0" hangingPunct="1"/>
                      <a:r>
                        <a:rPr lang="en-US" sz="1200" b="1" i="0" u="none" strike="noStrike" kern="1200">
                          <a:solidFill>
                            <a:schemeClr val="tx1"/>
                          </a:solidFill>
                          <a:effectLst/>
                          <a:latin typeface="+mj-lt"/>
                          <a:ea typeface="+mn-ea"/>
                          <a:cs typeface="+mn-cs"/>
                        </a:rPr>
                        <a:t>Black, African American or African </a:t>
                      </a:r>
                    </a:p>
                  </a:txBody>
                  <a:tcPr marL="69183" marR="69183" marT="34592" marB="3459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0" fontAlgn="base"/>
                      <a:r>
                        <a:rPr lang="en-US" sz="1200" b="0" i="0">
                          <a:solidFill>
                            <a:srgbClr val="000000"/>
                          </a:solidFill>
                          <a:effectLst/>
                          <a:latin typeface="+mn-lt"/>
                        </a:rPr>
                        <a:t>75.8% </a:t>
                      </a:r>
                      <a:endParaRPr lang="en-US" sz="1200" b="0" i="0">
                        <a:effectLst/>
                        <a:latin typeface="+mn-lt"/>
                      </a:endParaRPr>
                    </a:p>
                  </a:txBody>
                  <a:tcPr marL="69183" marR="69183" marT="34592" marB="3459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0" fontAlgn="base"/>
                      <a:r>
                        <a:rPr lang="en-US" sz="1200" b="0" i="0">
                          <a:solidFill>
                            <a:srgbClr val="000000"/>
                          </a:solidFill>
                          <a:effectLst/>
                          <a:latin typeface="+mn-lt"/>
                        </a:rPr>
                        <a:t>90.3% </a:t>
                      </a:r>
                      <a:endParaRPr lang="en-US" sz="1200" b="0" i="0">
                        <a:effectLst/>
                        <a:latin typeface="+mn-lt"/>
                      </a:endParaRPr>
                    </a:p>
                  </a:txBody>
                  <a:tcPr marL="69183" marR="69183" marT="34592" marB="3459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13194764"/>
                  </a:ext>
                </a:extLst>
              </a:tr>
              <a:tr h="0">
                <a:tc>
                  <a:txBody>
                    <a:bodyPr/>
                    <a:lstStyle/>
                    <a:p>
                      <a:pPr marL="0" algn="l" defTabSz="914400" rtl="0" eaLnBrk="1" fontAlgn="base" latinLnBrk="0" hangingPunct="1"/>
                      <a:r>
                        <a:rPr lang="en-US" sz="1200" b="1" i="0" u="none" strike="noStrike" kern="1200">
                          <a:solidFill>
                            <a:schemeClr val="tx1"/>
                          </a:solidFill>
                          <a:effectLst/>
                          <a:latin typeface="+mj-lt"/>
                          <a:ea typeface="+mn-ea"/>
                          <a:cs typeface="+mn-cs"/>
                        </a:rPr>
                        <a:t>Black, African American or African &amp; Hispanic/Latin(a)(e)(o) </a:t>
                      </a:r>
                    </a:p>
                  </a:txBody>
                  <a:tcPr marL="69183" marR="69183" marT="34592" marB="3459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0" fontAlgn="base"/>
                      <a:r>
                        <a:rPr lang="en-US" sz="1200" b="0" i="0">
                          <a:solidFill>
                            <a:srgbClr val="000000"/>
                          </a:solidFill>
                          <a:effectLst/>
                          <a:latin typeface="+mn-lt"/>
                        </a:rPr>
                        <a:t>2.0% </a:t>
                      </a:r>
                      <a:endParaRPr lang="en-US" sz="1200" b="0" i="0">
                        <a:effectLst/>
                        <a:latin typeface="+mn-lt"/>
                      </a:endParaRPr>
                    </a:p>
                  </a:txBody>
                  <a:tcPr marL="69183" marR="69183" marT="34592" marB="3459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0" fontAlgn="base"/>
                      <a:r>
                        <a:rPr lang="en-US" sz="1200" b="0" i="0">
                          <a:solidFill>
                            <a:srgbClr val="000000"/>
                          </a:solidFill>
                          <a:effectLst/>
                          <a:latin typeface="+mn-lt"/>
                        </a:rPr>
                        <a:t>3.6% </a:t>
                      </a:r>
                      <a:endParaRPr lang="en-US" sz="1200" b="0" i="0">
                        <a:effectLst/>
                        <a:latin typeface="+mn-lt"/>
                      </a:endParaRPr>
                    </a:p>
                  </a:txBody>
                  <a:tcPr marL="69183" marR="69183" marT="34592" marB="3459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57261506"/>
                  </a:ext>
                </a:extLst>
              </a:tr>
              <a:tr h="0">
                <a:tc>
                  <a:txBody>
                    <a:bodyPr/>
                    <a:lstStyle/>
                    <a:p>
                      <a:pPr marL="0" lvl="0" algn="l">
                        <a:buNone/>
                      </a:pPr>
                      <a:r>
                        <a:rPr lang="en-US" sz="1200" b="1" i="0" u="none" strike="noStrike" kern="1200" noProof="0">
                          <a:solidFill>
                            <a:schemeClr val="tx1"/>
                          </a:solidFill>
                          <a:effectLst/>
                        </a:rPr>
                        <a:t>Hispanic/Latin(a)(e)(o) </a:t>
                      </a:r>
                      <a:endParaRPr lang="pt-BR" sz="1200" b="1" i="0" u="none" strike="noStrike" kern="1200">
                        <a:solidFill>
                          <a:schemeClr val="tx1"/>
                        </a:solidFill>
                        <a:effectLst/>
                        <a:latin typeface="+mj-lt"/>
                        <a:ea typeface="+mn-ea"/>
                        <a:cs typeface="+mn-cs"/>
                      </a:endParaRPr>
                    </a:p>
                  </a:txBody>
                  <a:tcPr marL="69183" marR="69183" marT="34592" marB="3459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0" fontAlgn="base"/>
                      <a:r>
                        <a:rPr lang="en-US" sz="1200" b="0" i="0">
                          <a:solidFill>
                            <a:srgbClr val="000000"/>
                          </a:solidFill>
                          <a:effectLst/>
                          <a:latin typeface="+mn-lt"/>
                        </a:rPr>
                        <a:t>1.7% </a:t>
                      </a:r>
                      <a:endParaRPr lang="en-US" sz="1200" b="0" i="0">
                        <a:effectLst/>
                        <a:latin typeface="+mn-lt"/>
                      </a:endParaRPr>
                    </a:p>
                  </a:txBody>
                  <a:tcPr marL="69183" marR="69183" marT="34592" marB="3459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0" fontAlgn="base"/>
                      <a:r>
                        <a:rPr lang="en-US" sz="1200" b="0" i="0">
                          <a:solidFill>
                            <a:srgbClr val="000000"/>
                          </a:solidFill>
                          <a:effectLst/>
                          <a:latin typeface="+mn-lt"/>
                        </a:rPr>
                        <a:t>0.8% </a:t>
                      </a:r>
                      <a:endParaRPr lang="en-US" sz="1200" b="0" i="0">
                        <a:effectLst/>
                        <a:latin typeface="+mn-lt"/>
                      </a:endParaRPr>
                    </a:p>
                  </a:txBody>
                  <a:tcPr marL="69183" marR="69183" marT="34592" marB="3459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65157815"/>
                  </a:ext>
                </a:extLst>
              </a:tr>
              <a:tr h="0">
                <a:tc>
                  <a:txBody>
                    <a:bodyPr/>
                    <a:lstStyle/>
                    <a:p>
                      <a:pPr marL="0" algn="l" defTabSz="914400" rtl="0" eaLnBrk="1" fontAlgn="base" latinLnBrk="0" hangingPunct="1"/>
                      <a:r>
                        <a:rPr lang="en-US" sz="1200" b="1" i="0" u="none" strike="noStrike" kern="1200">
                          <a:solidFill>
                            <a:schemeClr val="tx1"/>
                          </a:solidFill>
                          <a:effectLst/>
                          <a:latin typeface="+mj-lt"/>
                          <a:ea typeface="+mn-ea"/>
                          <a:cs typeface="+mn-cs"/>
                        </a:rPr>
                        <a:t>Middle Eastern or North African </a:t>
                      </a:r>
                    </a:p>
                  </a:txBody>
                  <a:tcPr marL="69183" marR="69183" marT="34592" marB="3459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0" fontAlgn="base"/>
                      <a:r>
                        <a:rPr lang="en-US" sz="1200" b="0" i="0">
                          <a:solidFill>
                            <a:srgbClr val="000000"/>
                          </a:solidFill>
                          <a:effectLst/>
                          <a:latin typeface="+mn-lt"/>
                        </a:rPr>
                        <a:t>0.03% </a:t>
                      </a:r>
                      <a:endParaRPr lang="en-US" sz="1200" b="0" i="0">
                        <a:effectLst/>
                        <a:latin typeface="+mn-lt"/>
                      </a:endParaRPr>
                    </a:p>
                  </a:txBody>
                  <a:tcPr marL="69183" marR="69183" marT="34592" marB="3459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0" fontAlgn="base"/>
                      <a:r>
                        <a:rPr lang="en-US" sz="1200" b="0" i="0">
                          <a:solidFill>
                            <a:srgbClr val="000000"/>
                          </a:solidFill>
                          <a:effectLst/>
                          <a:latin typeface="+mn-lt"/>
                        </a:rPr>
                        <a:t>0.2% </a:t>
                      </a:r>
                      <a:endParaRPr lang="en-US" sz="1200" b="0" i="0">
                        <a:effectLst/>
                        <a:latin typeface="+mn-lt"/>
                      </a:endParaRPr>
                    </a:p>
                  </a:txBody>
                  <a:tcPr marL="69183" marR="69183" marT="34592" marB="3459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01062121"/>
                  </a:ext>
                </a:extLst>
              </a:tr>
              <a:tr h="0">
                <a:tc>
                  <a:txBody>
                    <a:bodyPr/>
                    <a:lstStyle/>
                    <a:p>
                      <a:pPr marL="0" algn="l" defTabSz="914400" rtl="0" eaLnBrk="1" fontAlgn="base" latinLnBrk="0" hangingPunct="1"/>
                      <a:r>
                        <a:rPr lang="en-US" sz="1200" b="1" i="0" u="none" strike="noStrike" kern="1200">
                          <a:solidFill>
                            <a:schemeClr val="tx1"/>
                          </a:solidFill>
                          <a:effectLst/>
                          <a:latin typeface="+mj-lt"/>
                          <a:ea typeface="+mn-ea"/>
                          <a:cs typeface="+mn-cs"/>
                        </a:rPr>
                        <a:t>Middle Eastern or North African &amp; </a:t>
                      </a:r>
                      <a:r>
                        <a:rPr lang="en-US" sz="1200" b="1" i="0" u="none" strike="noStrike" kern="1200" noProof="0">
                          <a:solidFill>
                            <a:schemeClr val="tx1"/>
                          </a:solidFill>
                          <a:effectLst/>
                        </a:rPr>
                        <a:t>Hispanic/Latin(a)(e)(o)</a:t>
                      </a:r>
                      <a:r>
                        <a:rPr lang="en-US" sz="1200" b="1" i="0" u="none" strike="noStrike" kern="1200">
                          <a:solidFill>
                            <a:schemeClr val="tx1"/>
                          </a:solidFill>
                          <a:effectLst/>
                          <a:latin typeface="+mj-lt"/>
                          <a:ea typeface="+mn-ea"/>
                          <a:cs typeface="+mn-cs"/>
                        </a:rPr>
                        <a:t> </a:t>
                      </a:r>
                    </a:p>
                  </a:txBody>
                  <a:tcPr marL="69183" marR="69183" marT="34592" marB="3459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0" fontAlgn="base"/>
                      <a:r>
                        <a:rPr lang="en-US" sz="1200" b="0" i="0">
                          <a:solidFill>
                            <a:srgbClr val="000000"/>
                          </a:solidFill>
                          <a:effectLst/>
                          <a:latin typeface="+mn-lt"/>
                        </a:rPr>
                        <a:t>0.1% </a:t>
                      </a:r>
                      <a:endParaRPr lang="en-US" sz="1200" b="0" i="0">
                        <a:effectLst/>
                        <a:latin typeface="+mn-lt"/>
                      </a:endParaRPr>
                    </a:p>
                  </a:txBody>
                  <a:tcPr marL="69183" marR="69183" marT="34592" marB="3459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0" fontAlgn="base"/>
                      <a:r>
                        <a:rPr lang="en-US" sz="1200" b="0" i="0">
                          <a:solidFill>
                            <a:srgbClr val="000000"/>
                          </a:solidFill>
                          <a:effectLst/>
                          <a:latin typeface="+mn-lt"/>
                        </a:rPr>
                        <a:t>0.0% </a:t>
                      </a:r>
                      <a:endParaRPr lang="en-US" sz="1200" b="0" i="0">
                        <a:effectLst/>
                        <a:latin typeface="+mn-lt"/>
                      </a:endParaRPr>
                    </a:p>
                  </a:txBody>
                  <a:tcPr marL="69183" marR="69183" marT="34592" marB="3459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4273413"/>
                  </a:ext>
                </a:extLst>
              </a:tr>
              <a:tr h="0">
                <a:tc>
                  <a:txBody>
                    <a:bodyPr/>
                    <a:lstStyle/>
                    <a:p>
                      <a:pPr marL="0" algn="l" defTabSz="914400" rtl="0" eaLnBrk="1" fontAlgn="base" latinLnBrk="0" hangingPunct="1"/>
                      <a:r>
                        <a:rPr lang="en-US" sz="1200" b="1" i="0" u="none" strike="noStrike" kern="1200">
                          <a:solidFill>
                            <a:schemeClr val="tx1"/>
                          </a:solidFill>
                          <a:effectLst/>
                          <a:latin typeface="+mj-lt"/>
                          <a:ea typeface="+mn-ea"/>
                          <a:cs typeface="+mn-cs"/>
                        </a:rPr>
                        <a:t>Native Hawaiian or Pacific Islander </a:t>
                      </a:r>
                    </a:p>
                  </a:txBody>
                  <a:tcPr marL="69183" marR="69183" marT="34592" marB="3459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0" fontAlgn="base"/>
                      <a:r>
                        <a:rPr lang="en-US" sz="1200" b="0" i="0">
                          <a:solidFill>
                            <a:srgbClr val="000000"/>
                          </a:solidFill>
                          <a:effectLst/>
                          <a:latin typeface="+mn-lt"/>
                        </a:rPr>
                        <a:t>0.2% </a:t>
                      </a:r>
                      <a:endParaRPr lang="en-US" sz="1200" b="0" i="0">
                        <a:effectLst/>
                        <a:latin typeface="+mn-lt"/>
                      </a:endParaRPr>
                    </a:p>
                  </a:txBody>
                  <a:tcPr marL="69183" marR="69183" marT="34592" marB="3459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0" fontAlgn="base"/>
                      <a:r>
                        <a:rPr lang="en-US" sz="1200" b="0" i="0">
                          <a:solidFill>
                            <a:srgbClr val="000000"/>
                          </a:solidFill>
                          <a:effectLst/>
                          <a:latin typeface="+mn-lt"/>
                        </a:rPr>
                        <a:t>0.3% </a:t>
                      </a:r>
                      <a:endParaRPr lang="en-US" sz="1200" b="0" i="0">
                        <a:effectLst/>
                        <a:latin typeface="+mn-lt"/>
                      </a:endParaRPr>
                    </a:p>
                  </a:txBody>
                  <a:tcPr marL="69183" marR="69183" marT="34592" marB="3459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66751748"/>
                  </a:ext>
                </a:extLst>
              </a:tr>
              <a:tr h="0">
                <a:tc>
                  <a:txBody>
                    <a:bodyPr/>
                    <a:lstStyle/>
                    <a:p>
                      <a:pPr marL="0" algn="l" defTabSz="914400" rtl="0" eaLnBrk="1" fontAlgn="base" latinLnBrk="0" hangingPunct="1"/>
                      <a:r>
                        <a:rPr lang="en-US" sz="1200" b="1" i="0" u="none" strike="noStrike" kern="1200">
                          <a:solidFill>
                            <a:schemeClr val="tx1"/>
                          </a:solidFill>
                          <a:effectLst/>
                          <a:latin typeface="+mj-lt"/>
                          <a:ea typeface="+mn-ea"/>
                          <a:cs typeface="+mn-cs"/>
                        </a:rPr>
                        <a:t>Native Hawaiian or Pacific Islander &amp; Hispanic/Latin(a)(e)(o) </a:t>
                      </a:r>
                    </a:p>
                  </a:txBody>
                  <a:tcPr marL="69183" marR="69183" marT="34592" marB="3459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0" fontAlgn="base"/>
                      <a:r>
                        <a:rPr lang="en-US" sz="1200" b="0" i="0">
                          <a:solidFill>
                            <a:srgbClr val="000000"/>
                          </a:solidFill>
                          <a:effectLst/>
                          <a:latin typeface="+mn-lt"/>
                        </a:rPr>
                        <a:t>0.1% </a:t>
                      </a:r>
                      <a:endParaRPr lang="en-US" sz="1200" b="0" i="0">
                        <a:effectLst/>
                        <a:latin typeface="+mn-lt"/>
                      </a:endParaRPr>
                    </a:p>
                  </a:txBody>
                  <a:tcPr marL="69183" marR="69183" marT="34592" marB="3459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0" fontAlgn="base"/>
                      <a:r>
                        <a:rPr lang="en-US" sz="1200" b="0" i="0">
                          <a:solidFill>
                            <a:srgbClr val="000000"/>
                          </a:solidFill>
                          <a:effectLst/>
                          <a:latin typeface="+mn-lt"/>
                        </a:rPr>
                        <a:t>0.1% </a:t>
                      </a:r>
                      <a:endParaRPr lang="en-US" sz="1200" b="0" i="0">
                        <a:effectLst/>
                        <a:latin typeface="+mn-lt"/>
                      </a:endParaRPr>
                    </a:p>
                  </a:txBody>
                  <a:tcPr marL="69183" marR="69183" marT="34592" marB="3459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19234199"/>
                  </a:ext>
                </a:extLst>
              </a:tr>
              <a:tr h="0">
                <a:tc>
                  <a:txBody>
                    <a:bodyPr/>
                    <a:lstStyle/>
                    <a:p>
                      <a:pPr marL="0" algn="l" defTabSz="914400" rtl="0" eaLnBrk="1" fontAlgn="base" latinLnBrk="0" hangingPunct="1"/>
                      <a:r>
                        <a:rPr lang="en-US" sz="1200" b="1" i="0" u="none" strike="noStrike" kern="1200">
                          <a:solidFill>
                            <a:schemeClr val="tx1"/>
                          </a:solidFill>
                          <a:effectLst/>
                          <a:latin typeface="+mj-lt"/>
                          <a:ea typeface="+mn-ea"/>
                          <a:cs typeface="+mn-cs"/>
                        </a:rPr>
                        <a:t>White </a:t>
                      </a:r>
                    </a:p>
                  </a:txBody>
                  <a:tcPr marL="69183" marR="69183" marT="34592" marB="3459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0" fontAlgn="base"/>
                      <a:r>
                        <a:rPr lang="en-US" sz="1200" b="0" i="0">
                          <a:solidFill>
                            <a:srgbClr val="000000"/>
                          </a:solidFill>
                          <a:effectLst/>
                          <a:latin typeface="+mn-lt"/>
                        </a:rPr>
                        <a:t>9.2% </a:t>
                      </a:r>
                      <a:endParaRPr lang="en-US" sz="1200" b="0" i="0">
                        <a:effectLst/>
                        <a:latin typeface="+mn-lt"/>
                      </a:endParaRPr>
                    </a:p>
                  </a:txBody>
                  <a:tcPr marL="69183" marR="69183" marT="34592" marB="3459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0" fontAlgn="base"/>
                      <a:r>
                        <a:rPr lang="en-US" sz="1200" b="0" i="0">
                          <a:solidFill>
                            <a:srgbClr val="000000"/>
                          </a:solidFill>
                          <a:effectLst/>
                          <a:latin typeface="+mn-lt"/>
                        </a:rPr>
                        <a:t>0.4% </a:t>
                      </a:r>
                      <a:endParaRPr lang="en-US" sz="1200" b="0" i="0">
                        <a:effectLst/>
                        <a:latin typeface="+mn-lt"/>
                      </a:endParaRPr>
                    </a:p>
                  </a:txBody>
                  <a:tcPr marL="69183" marR="69183" marT="34592" marB="3459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35973584"/>
                  </a:ext>
                </a:extLst>
              </a:tr>
              <a:tr h="0">
                <a:tc>
                  <a:txBody>
                    <a:bodyPr/>
                    <a:lstStyle/>
                    <a:p>
                      <a:pPr marL="0" algn="l" defTabSz="914400" rtl="0" eaLnBrk="1" fontAlgn="base" latinLnBrk="0" hangingPunct="1"/>
                      <a:r>
                        <a:rPr lang="en-US" sz="1200" b="1" i="0" u="none" strike="noStrike" kern="1200">
                          <a:solidFill>
                            <a:schemeClr val="tx1"/>
                          </a:solidFill>
                          <a:effectLst/>
                          <a:latin typeface="+mj-lt"/>
                          <a:ea typeface="+mn-ea"/>
                          <a:cs typeface="+mn-cs"/>
                        </a:rPr>
                        <a:t>White &amp; Hispanic/Latin(a)(e)(o) </a:t>
                      </a:r>
                    </a:p>
                  </a:txBody>
                  <a:tcPr marL="69183" marR="69183" marT="34592" marB="3459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0" fontAlgn="base"/>
                      <a:r>
                        <a:rPr lang="en-US" sz="1200" b="0" i="0">
                          <a:solidFill>
                            <a:srgbClr val="000000"/>
                          </a:solidFill>
                          <a:effectLst/>
                          <a:latin typeface="+mn-lt"/>
                        </a:rPr>
                        <a:t>5.7% </a:t>
                      </a:r>
                      <a:endParaRPr lang="en-US" sz="1200" b="0" i="0">
                        <a:effectLst/>
                        <a:latin typeface="+mn-lt"/>
                      </a:endParaRPr>
                    </a:p>
                  </a:txBody>
                  <a:tcPr marL="69183" marR="69183" marT="34592" marB="3459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0" fontAlgn="base"/>
                      <a:r>
                        <a:rPr lang="en-US" sz="1200" b="0" i="0">
                          <a:solidFill>
                            <a:srgbClr val="000000"/>
                          </a:solidFill>
                          <a:effectLst/>
                          <a:latin typeface="+mn-lt"/>
                        </a:rPr>
                        <a:t>2.1% </a:t>
                      </a:r>
                      <a:endParaRPr lang="en-US" sz="1200" b="0" i="0">
                        <a:effectLst/>
                        <a:latin typeface="+mn-lt"/>
                      </a:endParaRPr>
                    </a:p>
                  </a:txBody>
                  <a:tcPr marL="69183" marR="69183" marT="34592" marB="3459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53146353"/>
                  </a:ext>
                </a:extLst>
              </a:tr>
              <a:tr h="0">
                <a:tc>
                  <a:txBody>
                    <a:bodyPr/>
                    <a:lstStyle/>
                    <a:p>
                      <a:pPr marL="0" algn="l" defTabSz="914400" rtl="0" eaLnBrk="1" fontAlgn="base" latinLnBrk="0" hangingPunct="1"/>
                      <a:r>
                        <a:rPr lang="en-US" sz="1200" b="1" i="0" u="none" strike="noStrike" kern="1200">
                          <a:solidFill>
                            <a:schemeClr val="tx1"/>
                          </a:solidFill>
                          <a:effectLst/>
                          <a:latin typeface="+mj-lt"/>
                          <a:ea typeface="+mn-ea"/>
                          <a:cs typeface="+mn-cs"/>
                        </a:rPr>
                        <a:t>Multi-Racial (NOT Hispanic/Latin(a)(e)(o)) </a:t>
                      </a:r>
                    </a:p>
                  </a:txBody>
                  <a:tcPr marL="69183" marR="69183" marT="34592" marB="3459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0" fontAlgn="base"/>
                      <a:r>
                        <a:rPr lang="en-US" sz="1200" b="0" i="0">
                          <a:solidFill>
                            <a:srgbClr val="000000"/>
                          </a:solidFill>
                          <a:effectLst/>
                          <a:latin typeface="+mn-lt"/>
                        </a:rPr>
                        <a:t>0.9% </a:t>
                      </a:r>
                      <a:endParaRPr lang="en-US" sz="1200" b="0" i="0">
                        <a:effectLst/>
                        <a:latin typeface="+mn-lt"/>
                      </a:endParaRPr>
                    </a:p>
                  </a:txBody>
                  <a:tcPr marL="69183" marR="69183" marT="34592" marB="3459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0" fontAlgn="base"/>
                      <a:r>
                        <a:rPr lang="en-US" sz="1200" b="0" i="0">
                          <a:solidFill>
                            <a:srgbClr val="000000"/>
                          </a:solidFill>
                          <a:effectLst/>
                          <a:latin typeface="+mn-lt"/>
                        </a:rPr>
                        <a:t>0.9% </a:t>
                      </a:r>
                      <a:endParaRPr lang="en-US" sz="1200" b="0" i="0">
                        <a:effectLst/>
                        <a:latin typeface="+mn-lt"/>
                      </a:endParaRPr>
                    </a:p>
                  </a:txBody>
                  <a:tcPr marL="69183" marR="69183" marT="34592" marB="3459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95958972"/>
                  </a:ext>
                </a:extLst>
              </a:tr>
              <a:tr h="246377">
                <a:tc>
                  <a:txBody>
                    <a:bodyPr/>
                    <a:lstStyle/>
                    <a:p>
                      <a:pPr marL="0" algn="l" defTabSz="914400" rtl="0" eaLnBrk="1" fontAlgn="base" latinLnBrk="0" hangingPunct="1"/>
                      <a:r>
                        <a:rPr lang="en-US" sz="1200" b="1" i="0" u="none" strike="noStrike" kern="1200">
                          <a:solidFill>
                            <a:schemeClr val="tx1"/>
                          </a:solidFill>
                          <a:effectLst/>
                          <a:latin typeface="+mj-lt"/>
                          <a:ea typeface="+mn-ea"/>
                          <a:cs typeface="+mn-cs"/>
                        </a:rPr>
                        <a:t>Multi-Racial &amp; Hispanic/Latin(a)(e)(o) </a:t>
                      </a:r>
                    </a:p>
                  </a:txBody>
                  <a:tcPr marL="69183" marR="69183" marT="34592" marB="3459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0" fontAlgn="base"/>
                      <a:r>
                        <a:rPr lang="en-US" sz="1200" b="0" i="0">
                          <a:solidFill>
                            <a:srgbClr val="000000"/>
                          </a:solidFill>
                          <a:effectLst/>
                          <a:latin typeface="+mn-lt"/>
                        </a:rPr>
                        <a:t>1.9% </a:t>
                      </a:r>
                      <a:endParaRPr lang="en-US" sz="1200" b="0" i="0">
                        <a:effectLst/>
                        <a:latin typeface="+mn-lt"/>
                      </a:endParaRPr>
                    </a:p>
                  </a:txBody>
                  <a:tcPr marL="69183" marR="69183" marT="34592" marB="3459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0" fontAlgn="base"/>
                      <a:r>
                        <a:rPr lang="en-US" sz="1200" b="0" i="0">
                          <a:solidFill>
                            <a:srgbClr val="000000"/>
                          </a:solidFill>
                          <a:effectLst/>
                          <a:latin typeface="+mn-lt"/>
                        </a:rPr>
                        <a:t>0.9% </a:t>
                      </a:r>
                      <a:endParaRPr lang="en-US" sz="1200" b="0" i="0">
                        <a:effectLst/>
                        <a:latin typeface="+mn-lt"/>
                      </a:endParaRPr>
                    </a:p>
                  </a:txBody>
                  <a:tcPr marL="69183" marR="69183" marT="34592" marB="34592"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7725678"/>
                  </a:ext>
                </a:extLst>
              </a:tr>
            </a:tbl>
          </a:graphicData>
        </a:graphic>
      </p:graphicFrame>
    </p:spTree>
    <p:extLst>
      <p:ext uri="{BB962C8B-B14F-4D97-AF65-F5344CB8AC3E}">
        <p14:creationId xmlns:p14="http://schemas.microsoft.com/office/powerpoint/2010/main" val="717493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Age</a:t>
            </a:r>
          </a:p>
        </p:txBody>
      </p:sp>
      <p:sp>
        <p:nvSpPr>
          <p:cNvPr id="4" name="Date Placeholder 3"/>
          <p:cNvSpPr>
            <a:spLocks noGrp="1"/>
          </p:cNvSpPr>
          <p:nvPr>
            <p:ph type="dt" sz="half" idx="10"/>
          </p:nvPr>
        </p:nvSpPr>
        <p:spPr/>
        <p:txBody>
          <a:bodyPr/>
          <a:lstStyle/>
          <a:p>
            <a:fld id="{D79FC9B4-2CA5-4596-8368-48673526FE4C}" type="datetime1">
              <a:rPr lang="en-US" smtClean="0"/>
              <a:t>6/7/2024</a:t>
            </a:fld>
            <a:endParaRPr lang="en-US"/>
          </a:p>
        </p:txBody>
      </p:sp>
      <p:sp>
        <p:nvSpPr>
          <p:cNvPr id="5" name="Footer Placeholder 4"/>
          <p:cNvSpPr>
            <a:spLocks noGrp="1"/>
          </p:cNvSpPr>
          <p:nvPr>
            <p:ph type="ftr" sz="quarter" idx="11"/>
          </p:nvPr>
        </p:nvSpPr>
        <p:spPr/>
        <p:txBody>
          <a:bodyPr/>
          <a:lstStyle/>
          <a:p>
            <a:r>
              <a:rPr lang="en-US">
                <a:hlinkClick r:id="rId3">
                  <a:extLst>
                    <a:ext uri="{A12FA001-AC4F-418D-AE19-62706E023703}">
                      <ahyp:hlinkClr xmlns:ahyp="http://schemas.microsoft.com/office/drawing/2018/hyperlinkcolor" val="tx"/>
                    </a:ext>
                  </a:extLst>
                </a:hlinkClick>
              </a:rPr>
              <a:t>www.community-partnership.org </a:t>
            </a:r>
            <a:endParaRPr lang="en-US"/>
          </a:p>
        </p:txBody>
      </p:sp>
      <p:sp>
        <p:nvSpPr>
          <p:cNvPr id="6" name="Slide Number Placeholder 5"/>
          <p:cNvSpPr>
            <a:spLocks noGrp="1"/>
          </p:cNvSpPr>
          <p:nvPr>
            <p:ph type="sldNum" sz="quarter" idx="12"/>
          </p:nvPr>
        </p:nvSpPr>
        <p:spPr/>
        <p:txBody>
          <a:bodyPr/>
          <a:lstStyle/>
          <a:p>
            <a:fld id="{2D3E5E9E-24F7-472D-9BEB-6666E7887FA8}" type="slidenum">
              <a:rPr lang="en-US" smtClean="0"/>
              <a:t>12</a:t>
            </a:fld>
            <a:endParaRPr lang="en-US"/>
          </a:p>
        </p:txBody>
      </p:sp>
      <p:sp>
        <p:nvSpPr>
          <p:cNvPr id="10" name="Content Placeholder 2">
            <a:extLst>
              <a:ext uri="{FF2B5EF4-FFF2-40B4-BE49-F238E27FC236}">
                <a16:creationId xmlns:a16="http://schemas.microsoft.com/office/drawing/2014/main" id="{CC9BD693-B59B-4E23-B228-C093CB0D59EF}"/>
              </a:ext>
            </a:extLst>
          </p:cNvPr>
          <p:cNvSpPr txBox="1">
            <a:spLocks/>
          </p:cNvSpPr>
          <p:nvPr/>
        </p:nvSpPr>
        <p:spPr>
          <a:xfrm>
            <a:off x="996391" y="2456225"/>
            <a:ext cx="4576856" cy="3172217"/>
          </a:xfrm>
          <a:prstGeom prst="rect">
            <a:avLst/>
          </a:prstGeom>
        </p:spPr>
        <p:txBody>
          <a:bodyPr vert="horz" lIns="100584" tIns="50292" rIns="100584" bIns="50292"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005840">
              <a:spcBef>
                <a:spcPts val="1100"/>
              </a:spcBef>
              <a:buClr>
                <a:schemeClr val="accent1"/>
              </a:buClr>
            </a:pPr>
            <a:r>
              <a:rPr lang="en-US" sz="1800">
                <a:solidFill>
                  <a:prstClr val="black"/>
                </a:solidFill>
              </a:rPr>
              <a:t>The median age for unaccompanied individuals was 45 (46 for men and 45 for women) and was 30 for heads of family households.</a:t>
            </a:r>
          </a:p>
          <a:p>
            <a:pPr defTabSz="1005840">
              <a:spcBef>
                <a:spcPts val="1100"/>
              </a:spcBef>
              <a:buClr>
                <a:schemeClr val="accent1"/>
              </a:buClr>
            </a:pPr>
            <a:r>
              <a:rPr lang="en-US" sz="1800">
                <a:solidFill>
                  <a:prstClr val="black"/>
                </a:solidFill>
              </a:rPr>
              <a:t>The unaccompanied individual population skewed slightly younger each year over the past two counts, down from a median age of 49 in 2022 and 47 last year, while the adults in families skewed older from 28 in 2023 to 30 in this year’s count.</a:t>
            </a:r>
            <a:r>
              <a:rPr lang="en-US" sz="1800"/>
              <a:t> </a:t>
            </a:r>
          </a:p>
        </p:txBody>
      </p:sp>
      <p:graphicFrame>
        <p:nvGraphicFramePr>
          <p:cNvPr id="9" name="Content Placeholder 8">
            <a:extLst>
              <a:ext uri="{FF2B5EF4-FFF2-40B4-BE49-F238E27FC236}">
                <a16:creationId xmlns:a16="http://schemas.microsoft.com/office/drawing/2014/main" id="{D14DDD67-6CB9-4B35-BA7E-EF661D5D14A8}"/>
              </a:ext>
            </a:extLst>
          </p:cNvPr>
          <p:cNvGraphicFramePr>
            <a:graphicFrameLocks noGrp="1"/>
          </p:cNvGraphicFramePr>
          <p:nvPr>
            <p:ph idx="1"/>
            <p:extLst>
              <p:ext uri="{D42A27DB-BD31-4B8C-83A1-F6EECF244321}">
                <p14:modId xmlns:p14="http://schemas.microsoft.com/office/powerpoint/2010/main" val="2270581789"/>
              </p:ext>
            </p:extLst>
          </p:nvPr>
        </p:nvGraphicFramePr>
        <p:xfrm>
          <a:off x="5811951" y="2061871"/>
          <a:ext cx="5479654" cy="3502033"/>
        </p:xfrm>
        <a:graphic>
          <a:graphicData uri="http://schemas.openxmlformats.org/drawingml/2006/table">
            <a:tbl>
              <a:tblPr/>
              <a:tblGrid>
                <a:gridCol w="2339422">
                  <a:extLst>
                    <a:ext uri="{9D8B030D-6E8A-4147-A177-3AD203B41FA5}">
                      <a16:colId xmlns:a16="http://schemas.microsoft.com/office/drawing/2014/main" val="2932116487"/>
                    </a:ext>
                  </a:extLst>
                </a:gridCol>
                <a:gridCol w="1570116">
                  <a:extLst>
                    <a:ext uri="{9D8B030D-6E8A-4147-A177-3AD203B41FA5}">
                      <a16:colId xmlns:a16="http://schemas.microsoft.com/office/drawing/2014/main" val="2920495989"/>
                    </a:ext>
                  </a:extLst>
                </a:gridCol>
                <a:gridCol w="1570116">
                  <a:extLst>
                    <a:ext uri="{9D8B030D-6E8A-4147-A177-3AD203B41FA5}">
                      <a16:colId xmlns:a16="http://schemas.microsoft.com/office/drawing/2014/main" val="4094409724"/>
                    </a:ext>
                  </a:extLst>
                </a:gridCol>
              </a:tblGrid>
              <a:tr h="542533">
                <a:tc>
                  <a:txBody>
                    <a:bodyPr/>
                    <a:lstStyle/>
                    <a:p>
                      <a:pPr algn="ctr" fontAlgn="base"/>
                      <a:endParaRPr lang="en-US" b="0" i="0">
                        <a:solidFill>
                          <a:srgbClr val="002060"/>
                        </a:solidFill>
                        <a:effectLst/>
                        <a:latin typeface="+mj-l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noFill/>
                  </a:tcPr>
                </a:tc>
                <a:tc>
                  <a:txBody>
                    <a:bodyPr/>
                    <a:lstStyle/>
                    <a:p>
                      <a:pPr algn="ctr" fontAlgn="base"/>
                      <a:r>
                        <a:rPr lang="en-US" sz="1400" b="1" i="0" u="none" strike="noStrike">
                          <a:solidFill>
                            <a:srgbClr val="FFFFFF"/>
                          </a:solidFill>
                          <a:effectLst/>
                          <a:latin typeface="+mj-lt"/>
                        </a:rPr>
                        <a:t>Unaccompanied Individuals</a:t>
                      </a:r>
                      <a:endParaRPr lang="en-US" sz="1600" b="0" i="0">
                        <a:solidFill>
                          <a:srgbClr val="002060"/>
                        </a:solidFill>
                        <a:effectLst/>
                        <a:latin typeface="+mj-lt"/>
                      </a:endParaRPr>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2"/>
                    </a:solidFill>
                  </a:tcPr>
                </a:tc>
                <a:tc>
                  <a:txBody>
                    <a:bodyPr/>
                    <a:lstStyle/>
                    <a:p>
                      <a:pPr algn="ctr" fontAlgn="base"/>
                      <a:r>
                        <a:rPr lang="en-US" sz="1400" b="1" i="0" u="none" strike="noStrike">
                          <a:solidFill>
                            <a:srgbClr val="FFFFFF"/>
                          </a:solidFill>
                          <a:effectLst/>
                          <a:latin typeface="+mj-lt"/>
                        </a:rPr>
                        <a:t>Family </a:t>
                      </a:r>
                      <a:r>
                        <a:rPr lang="en-US" sz="1400" b="1" i="0" u="none" strike="noStrike" err="1">
                          <a:solidFill>
                            <a:srgbClr val="FFFFFF"/>
                          </a:solidFill>
                          <a:effectLst/>
                          <a:latin typeface="+mj-lt"/>
                        </a:rPr>
                        <a:t>HoH</a:t>
                      </a:r>
                      <a:endParaRPr lang="en-US" sz="1600" b="0" i="0">
                        <a:solidFill>
                          <a:srgbClr val="002060"/>
                        </a:solidFill>
                        <a:effectLst/>
                        <a:latin typeface="+mj-lt"/>
                      </a:endParaRPr>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2"/>
                    </a:solidFill>
                  </a:tcPr>
                </a:tc>
                <a:extLst>
                  <a:ext uri="{0D108BD9-81ED-4DB2-BD59-A6C34878D82A}">
                    <a16:rowId xmlns:a16="http://schemas.microsoft.com/office/drawing/2014/main" val="3850031535"/>
                  </a:ext>
                </a:extLst>
              </a:tr>
              <a:tr h="513549">
                <a:tc>
                  <a:txBody>
                    <a:bodyPr/>
                    <a:lstStyle/>
                    <a:p>
                      <a:pPr algn="l" fontAlgn="base"/>
                      <a:r>
                        <a:rPr lang="en-US" sz="1400" b="1" i="0" u="none" strike="noStrike">
                          <a:solidFill>
                            <a:schemeClr val="tx1"/>
                          </a:solidFill>
                          <a:effectLst/>
                          <a:latin typeface="+mj-lt"/>
                        </a:rPr>
                        <a:t>13 to 17 </a:t>
                      </a:r>
                    </a:p>
                    <a:p>
                      <a:pPr algn="l" fontAlgn="base"/>
                      <a:r>
                        <a:rPr lang="en-US" sz="1200" b="1" i="0" u="none" strike="noStrike">
                          <a:solidFill>
                            <a:schemeClr val="tx1"/>
                          </a:solidFill>
                          <a:effectLst/>
                          <a:latin typeface="+mj-lt"/>
                        </a:rPr>
                        <a:t>(Households with only children)</a:t>
                      </a:r>
                      <a:endParaRPr lang="en-US" sz="1400" b="1" i="0">
                        <a:solidFill>
                          <a:schemeClr val="tx1"/>
                        </a:solidFill>
                        <a:effectLst/>
                        <a:latin typeface="+mj-l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ase"/>
                      <a:r>
                        <a:rPr lang="en-US" sz="1600" b="0" i="0">
                          <a:effectLst/>
                          <a:latin typeface="+mj-lt"/>
                        </a:rPr>
                        <a:t>0.3% </a:t>
                      </a:r>
                      <a:endParaRPr lang="en-US" sz="4000" b="0" i="0">
                        <a:effectLst/>
                        <a:latin typeface="+mj-lt"/>
                      </a:endParaRPr>
                    </a:p>
                  </a:txBody>
                  <a:tcPr marL="45720" marR="4572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ase"/>
                      <a:r>
                        <a:rPr lang="en-US" sz="1600" b="0" i="0">
                          <a:effectLst/>
                          <a:latin typeface="+mj-lt"/>
                        </a:rPr>
                        <a:t>0.0% </a:t>
                      </a:r>
                      <a:endParaRPr lang="en-US" sz="4000" b="0" i="0">
                        <a:effectLst/>
                        <a:latin typeface="+mj-lt"/>
                      </a:endParaRPr>
                    </a:p>
                  </a:txBody>
                  <a:tcPr marL="45720" marR="4572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83261610"/>
                  </a:ext>
                </a:extLst>
              </a:tr>
              <a:tr h="457788">
                <a:tc>
                  <a:txBody>
                    <a:bodyPr/>
                    <a:lstStyle/>
                    <a:p>
                      <a:pPr algn="l" fontAlgn="base"/>
                      <a:r>
                        <a:rPr lang="en-US" sz="1400" b="1" i="0" u="none" strike="noStrike">
                          <a:solidFill>
                            <a:schemeClr val="tx1"/>
                          </a:solidFill>
                          <a:effectLst/>
                          <a:latin typeface="+mj-lt"/>
                        </a:rPr>
                        <a:t>18 to 24 (TAYs)</a:t>
                      </a:r>
                      <a:endParaRPr lang="en-US" sz="1600" b="1" i="0">
                        <a:solidFill>
                          <a:schemeClr val="tx1"/>
                        </a:solidFill>
                        <a:effectLst/>
                        <a:latin typeface="+mj-l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ase"/>
                      <a:r>
                        <a:rPr lang="en-US" sz="1600" b="0" i="0">
                          <a:effectLst/>
                          <a:latin typeface="+mj-lt"/>
                        </a:rPr>
                        <a:t>10.4% </a:t>
                      </a:r>
                      <a:endParaRPr lang="en-US" sz="4000" b="0" i="0">
                        <a:effectLst/>
                        <a:latin typeface="+mj-lt"/>
                      </a:endParaRPr>
                    </a:p>
                  </a:txBody>
                  <a:tcPr marL="45720" marR="4572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ase"/>
                      <a:r>
                        <a:rPr lang="en-US" sz="1600" b="0" i="0">
                          <a:effectLst/>
                          <a:latin typeface="+mj-lt"/>
                        </a:rPr>
                        <a:t>25.6% </a:t>
                      </a:r>
                      <a:endParaRPr lang="en-US" sz="4000" b="0" i="0">
                        <a:effectLst/>
                        <a:latin typeface="+mj-lt"/>
                      </a:endParaRPr>
                    </a:p>
                  </a:txBody>
                  <a:tcPr marL="45720" marR="4572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60646318"/>
                  </a:ext>
                </a:extLst>
              </a:tr>
              <a:tr h="457788">
                <a:tc>
                  <a:txBody>
                    <a:bodyPr/>
                    <a:lstStyle/>
                    <a:p>
                      <a:pPr algn="l" fontAlgn="base"/>
                      <a:r>
                        <a:rPr lang="en-US" sz="1400" b="1" i="0">
                          <a:solidFill>
                            <a:schemeClr val="tx1"/>
                          </a:solidFill>
                          <a:effectLst/>
                          <a:latin typeface="+mj-lt"/>
                        </a:rPr>
                        <a:t>25 to 34</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ase"/>
                      <a:r>
                        <a:rPr lang="en-US" sz="1600" b="0" i="0">
                          <a:effectLst/>
                          <a:latin typeface="+mj-lt"/>
                        </a:rPr>
                        <a:t>18.9% </a:t>
                      </a:r>
                      <a:endParaRPr lang="en-US" sz="4000" b="0" i="0">
                        <a:effectLst/>
                        <a:latin typeface="+mj-lt"/>
                      </a:endParaRPr>
                    </a:p>
                  </a:txBody>
                  <a:tcPr marL="45720" marR="4572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ase"/>
                      <a:r>
                        <a:rPr lang="en-US" sz="1600" b="0" i="0">
                          <a:effectLst/>
                          <a:latin typeface="+mj-lt"/>
                        </a:rPr>
                        <a:t>45.8% </a:t>
                      </a:r>
                      <a:endParaRPr lang="en-US" sz="4000" b="0" i="0">
                        <a:effectLst/>
                        <a:latin typeface="+mj-lt"/>
                      </a:endParaRPr>
                    </a:p>
                  </a:txBody>
                  <a:tcPr marL="45720" marR="4572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53196657"/>
                  </a:ext>
                </a:extLst>
              </a:tr>
              <a:tr h="457788">
                <a:tc>
                  <a:txBody>
                    <a:bodyPr/>
                    <a:lstStyle/>
                    <a:p>
                      <a:pPr algn="l" fontAlgn="base"/>
                      <a:r>
                        <a:rPr lang="en-US" sz="1400" b="1" i="0">
                          <a:solidFill>
                            <a:schemeClr val="tx1"/>
                          </a:solidFill>
                          <a:effectLst/>
                          <a:latin typeface="+mj-lt"/>
                        </a:rPr>
                        <a:t>35 to 44</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ase"/>
                      <a:r>
                        <a:rPr lang="en-US" sz="1600" b="0" i="0">
                          <a:effectLst/>
                          <a:latin typeface="+mj-lt"/>
                        </a:rPr>
                        <a:t>20.4% </a:t>
                      </a:r>
                      <a:endParaRPr lang="en-US" sz="4000" b="0" i="0">
                        <a:effectLst/>
                        <a:latin typeface="+mj-lt"/>
                      </a:endParaRPr>
                    </a:p>
                  </a:txBody>
                  <a:tcPr marL="45720" marR="4572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ase"/>
                      <a:r>
                        <a:rPr lang="en-US" sz="1600" b="0" i="0">
                          <a:effectLst/>
                          <a:latin typeface="+mj-lt"/>
                        </a:rPr>
                        <a:t>22.6% </a:t>
                      </a:r>
                      <a:endParaRPr lang="en-US" sz="4000" b="0" i="0">
                        <a:effectLst/>
                        <a:latin typeface="+mj-lt"/>
                      </a:endParaRPr>
                    </a:p>
                  </a:txBody>
                  <a:tcPr marL="45720" marR="4572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43631048"/>
                  </a:ext>
                </a:extLst>
              </a:tr>
              <a:tr h="457788">
                <a:tc>
                  <a:txBody>
                    <a:bodyPr/>
                    <a:lstStyle/>
                    <a:p>
                      <a:pPr algn="l" fontAlgn="base"/>
                      <a:r>
                        <a:rPr lang="en-US" sz="1400" b="1" i="0">
                          <a:solidFill>
                            <a:schemeClr val="tx1"/>
                          </a:solidFill>
                          <a:effectLst/>
                          <a:latin typeface="+mj-lt"/>
                        </a:rPr>
                        <a:t>45 to 54</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ase"/>
                      <a:r>
                        <a:rPr lang="en-US" sz="1600" b="0" i="0">
                          <a:effectLst/>
                          <a:latin typeface="+mj-lt"/>
                        </a:rPr>
                        <a:t>17.1% </a:t>
                      </a:r>
                      <a:endParaRPr lang="en-US" sz="4000" b="0" i="0">
                        <a:effectLst/>
                        <a:latin typeface="+mj-lt"/>
                      </a:endParaRPr>
                    </a:p>
                  </a:txBody>
                  <a:tcPr marL="45720" marR="4572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ase"/>
                      <a:r>
                        <a:rPr lang="en-US" sz="1600" b="0" i="0">
                          <a:effectLst/>
                          <a:latin typeface="+mj-lt"/>
                        </a:rPr>
                        <a:t>5.0% </a:t>
                      </a:r>
                      <a:endParaRPr lang="en-US" sz="4000" b="0" i="0">
                        <a:effectLst/>
                        <a:latin typeface="+mj-lt"/>
                      </a:endParaRPr>
                    </a:p>
                  </a:txBody>
                  <a:tcPr marL="45720" marR="4572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50563389"/>
                  </a:ext>
                </a:extLst>
              </a:tr>
              <a:tr h="457788">
                <a:tc>
                  <a:txBody>
                    <a:bodyPr/>
                    <a:lstStyle/>
                    <a:p>
                      <a:pPr algn="l" fontAlgn="base"/>
                      <a:r>
                        <a:rPr lang="en-US" sz="1400" b="1" i="0">
                          <a:solidFill>
                            <a:schemeClr val="tx1"/>
                          </a:solidFill>
                          <a:effectLst/>
                          <a:latin typeface="+mj-lt"/>
                        </a:rPr>
                        <a:t>55+ (Seniors)</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ase"/>
                      <a:r>
                        <a:rPr lang="en-US" sz="1600" b="0" i="0">
                          <a:effectLst/>
                          <a:latin typeface="+mj-lt"/>
                        </a:rPr>
                        <a:t>32.9% </a:t>
                      </a:r>
                      <a:endParaRPr lang="en-US" sz="4000" b="0" i="0">
                        <a:effectLst/>
                        <a:latin typeface="+mj-lt"/>
                      </a:endParaRPr>
                    </a:p>
                  </a:txBody>
                  <a:tcPr marL="45720" marR="4572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ase"/>
                      <a:r>
                        <a:rPr lang="en-US" sz="1600" b="0" i="0">
                          <a:effectLst/>
                          <a:latin typeface="+mj-lt"/>
                        </a:rPr>
                        <a:t>0.9% </a:t>
                      </a:r>
                      <a:endParaRPr lang="en-US" sz="4000" b="0" i="0">
                        <a:effectLst/>
                        <a:latin typeface="+mj-lt"/>
                      </a:endParaRPr>
                    </a:p>
                  </a:txBody>
                  <a:tcPr marL="45720" marR="4572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12416200"/>
                  </a:ext>
                </a:extLst>
              </a:tr>
            </a:tbl>
          </a:graphicData>
        </a:graphic>
      </p:graphicFrame>
      <p:sp>
        <p:nvSpPr>
          <p:cNvPr id="3" name="Rectangle 2">
            <a:extLst>
              <a:ext uri="{FF2B5EF4-FFF2-40B4-BE49-F238E27FC236}">
                <a16:creationId xmlns:a16="http://schemas.microsoft.com/office/drawing/2014/main" id="{0165BAA9-F934-4ECF-8C58-2B1A4CB709B1}"/>
              </a:ext>
            </a:extLst>
          </p:cNvPr>
          <p:cNvSpPr/>
          <p:nvPr/>
        </p:nvSpPr>
        <p:spPr>
          <a:xfrm>
            <a:off x="5811951" y="5549653"/>
            <a:ext cx="6096000" cy="420628"/>
          </a:xfrm>
          <a:prstGeom prst="rect">
            <a:avLst/>
          </a:prstGeom>
        </p:spPr>
        <p:txBody>
          <a:bodyPr>
            <a:spAutoFit/>
          </a:bodyPr>
          <a:lstStyle/>
          <a:p>
            <a:r>
              <a:rPr lang="en-US" sz="1600" i="1" baseline="30000">
                <a:ea typeface="Franklin Gothic Book" panose="020B0503020102020204" pitchFamily="34" charset="0"/>
              </a:rPr>
              <a:t>The above table includes just the designated heads of households for families to denote the number of families in the </a:t>
            </a:r>
            <a:r>
              <a:rPr lang="en-US" sz="1600" i="1" baseline="30000" err="1">
                <a:ea typeface="Franklin Gothic Book" panose="020B0503020102020204" pitchFamily="34" charset="0"/>
              </a:rPr>
              <a:t>CoC</a:t>
            </a:r>
            <a:r>
              <a:rPr lang="en-US" sz="1600" i="1" baseline="30000">
                <a:ea typeface="Franklin Gothic Book" panose="020B0503020102020204" pitchFamily="34" charset="0"/>
              </a:rPr>
              <a:t> where the family would be eligible for youth specific resource.</a:t>
            </a:r>
            <a:endParaRPr lang="en-US" sz="1600" i="1" baseline="30000">
              <a:ea typeface="Times New Roman" panose="02020603050405020304" pitchFamily="18" charset="0"/>
            </a:endParaRPr>
          </a:p>
        </p:txBody>
      </p:sp>
    </p:spTree>
    <p:extLst>
      <p:ext uri="{BB962C8B-B14F-4D97-AF65-F5344CB8AC3E}">
        <p14:creationId xmlns:p14="http://schemas.microsoft.com/office/powerpoint/2010/main" val="1575388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chemeClr val="tx1"/>
                </a:solidFill>
              </a:rPr>
              <a:t>Gender</a:t>
            </a:r>
          </a:p>
        </p:txBody>
      </p:sp>
      <p:sp>
        <p:nvSpPr>
          <p:cNvPr id="4" name="Date Placeholder 3"/>
          <p:cNvSpPr>
            <a:spLocks noGrp="1"/>
          </p:cNvSpPr>
          <p:nvPr>
            <p:ph type="dt" sz="half" idx="10"/>
          </p:nvPr>
        </p:nvSpPr>
        <p:spPr/>
        <p:txBody>
          <a:bodyPr/>
          <a:lstStyle/>
          <a:p>
            <a:fld id="{D79FC9B4-2CA5-4596-8368-48673526FE4C}" type="datetime1">
              <a:rPr lang="en-US" smtClean="0"/>
              <a:t>6/7/2024</a:t>
            </a:fld>
            <a:endParaRPr lang="en-US"/>
          </a:p>
        </p:txBody>
      </p:sp>
      <p:sp>
        <p:nvSpPr>
          <p:cNvPr id="5" name="Footer Placeholder 4"/>
          <p:cNvSpPr>
            <a:spLocks noGrp="1"/>
          </p:cNvSpPr>
          <p:nvPr>
            <p:ph type="ftr" sz="quarter" idx="11"/>
          </p:nvPr>
        </p:nvSpPr>
        <p:spPr/>
        <p:txBody>
          <a:bodyPr/>
          <a:lstStyle/>
          <a:p>
            <a:r>
              <a:rPr lang="en-US">
                <a:hlinkClick r:id="rId3">
                  <a:extLst>
                    <a:ext uri="{A12FA001-AC4F-418D-AE19-62706E023703}">
                      <ahyp:hlinkClr xmlns:ahyp="http://schemas.microsoft.com/office/drawing/2018/hyperlinkcolor" val="tx"/>
                    </a:ext>
                  </a:extLst>
                </a:hlinkClick>
              </a:rPr>
              <a:t>www.community-partnership.org </a:t>
            </a:r>
            <a:endParaRPr lang="en-US"/>
          </a:p>
        </p:txBody>
      </p:sp>
      <p:sp>
        <p:nvSpPr>
          <p:cNvPr id="6" name="Slide Number Placeholder 5"/>
          <p:cNvSpPr>
            <a:spLocks noGrp="1"/>
          </p:cNvSpPr>
          <p:nvPr>
            <p:ph type="sldNum" sz="quarter" idx="12"/>
          </p:nvPr>
        </p:nvSpPr>
        <p:spPr/>
        <p:txBody>
          <a:bodyPr/>
          <a:lstStyle/>
          <a:p>
            <a:fld id="{2D3E5E9E-24F7-472D-9BEB-6666E7887FA8}" type="slidenum">
              <a:rPr lang="en-US" smtClean="0"/>
              <a:t>13</a:t>
            </a:fld>
            <a:endParaRPr lang="en-US"/>
          </a:p>
        </p:txBody>
      </p:sp>
      <p:sp>
        <p:nvSpPr>
          <p:cNvPr id="11" name="Content Placeholder 2">
            <a:extLst>
              <a:ext uri="{FF2B5EF4-FFF2-40B4-BE49-F238E27FC236}">
                <a16:creationId xmlns:a16="http://schemas.microsoft.com/office/drawing/2014/main" id="{9D310148-EBDA-4E9F-8971-ACC87DB2B921}"/>
              </a:ext>
            </a:extLst>
          </p:cNvPr>
          <p:cNvSpPr txBox="1">
            <a:spLocks/>
          </p:cNvSpPr>
          <p:nvPr/>
        </p:nvSpPr>
        <p:spPr>
          <a:xfrm>
            <a:off x="1196063" y="1847850"/>
            <a:ext cx="4576856" cy="4428663"/>
          </a:xfrm>
          <a:prstGeom prst="rect">
            <a:avLst/>
          </a:prstGeom>
        </p:spPr>
        <p:txBody>
          <a:bodyPr vert="horz" lIns="100584" tIns="50292" rIns="100584" bIns="5029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005840">
              <a:spcBef>
                <a:spcPts val="1100"/>
              </a:spcBef>
              <a:buClr>
                <a:schemeClr val="accent1"/>
              </a:buClr>
            </a:pPr>
            <a:r>
              <a:rPr lang="en-US" sz="1800">
                <a:solidFill>
                  <a:prstClr val="black"/>
                </a:solidFill>
              </a:rPr>
              <a:t>From year to year, the difference in the gender makeup of unaccompanied adults compared to that of adults in families stayed relatively consistent. </a:t>
            </a:r>
          </a:p>
          <a:p>
            <a:pPr defTabSz="1005840">
              <a:spcBef>
                <a:spcPts val="1100"/>
              </a:spcBef>
              <a:buClr>
                <a:schemeClr val="accent1"/>
              </a:buClr>
            </a:pPr>
            <a:r>
              <a:rPr lang="en-US" sz="1800">
                <a:solidFill>
                  <a:prstClr val="black"/>
                </a:solidFill>
              </a:rPr>
              <a:t>Women make up 86 percent of adults in families, whereas those who identify as a man make up 70 percent of the unaccompanied individuals subsystem.</a:t>
            </a:r>
          </a:p>
          <a:p>
            <a:pPr defTabSz="1005840">
              <a:spcBef>
                <a:spcPts val="1100"/>
              </a:spcBef>
              <a:buClr>
                <a:schemeClr val="accent1"/>
              </a:buClr>
            </a:pPr>
            <a:r>
              <a:rPr lang="en-US" sz="1800">
                <a:solidFill>
                  <a:prstClr val="black"/>
                </a:solidFill>
              </a:rPr>
              <a:t>In general, unaccompanied adults report more variation in gender identity with around two (2) percent of all unaccompanied adults (92 persons) identifying as a gender other than singularly a man or a woman, contrasted to only six (6) adults in families.</a:t>
            </a:r>
          </a:p>
          <a:p>
            <a:pPr marL="0" indent="0" defTabSz="1005840">
              <a:spcBef>
                <a:spcPts val="1100"/>
              </a:spcBef>
              <a:buNone/>
            </a:pPr>
            <a:endParaRPr lang="en-US" sz="1760" b="1">
              <a:solidFill>
                <a:prstClr val="black"/>
              </a:solidFill>
              <a:latin typeface="Calibri" panose="020F0502020204030204"/>
            </a:endParaRPr>
          </a:p>
        </p:txBody>
      </p:sp>
      <p:graphicFrame>
        <p:nvGraphicFramePr>
          <p:cNvPr id="8" name="Chart 7">
            <a:extLst>
              <a:ext uri="{FF2B5EF4-FFF2-40B4-BE49-F238E27FC236}">
                <a16:creationId xmlns:a16="http://schemas.microsoft.com/office/drawing/2014/main" id="{E03ACAA7-83E3-E201-F520-32BDE2ACC0DC}"/>
              </a:ext>
              <a:ext uri="{147F2762-F138-4A5C-976F-8EAC2B608ADB}">
                <a16:predDERef xmlns:a16="http://schemas.microsoft.com/office/drawing/2014/main" pred="{50A6EE6A-2390-46DA-29C2-75FDF10400F9}"/>
              </a:ext>
            </a:extLst>
          </p:cNvPr>
          <p:cNvGraphicFramePr>
            <a:graphicFrameLocks/>
          </p:cNvGraphicFramePr>
          <p:nvPr>
            <p:extLst>
              <p:ext uri="{D42A27DB-BD31-4B8C-83A1-F6EECF244321}">
                <p14:modId xmlns:p14="http://schemas.microsoft.com/office/powerpoint/2010/main" val="3694944653"/>
              </p:ext>
            </p:extLst>
          </p:nvPr>
        </p:nvGraphicFramePr>
        <p:xfrm>
          <a:off x="6096000" y="1847850"/>
          <a:ext cx="5734050" cy="4200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22694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chemeClr val="tx1"/>
                </a:solidFill>
              </a:rPr>
              <a:t>Veterans</a:t>
            </a:r>
            <a:endParaRPr lang="en-US" b="1" i="1">
              <a:solidFill>
                <a:schemeClr val="tx1"/>
              </a:solidFill>
            </a:endParaRPr>
          </a:p>
        </p:txBody>
      </p:sp>
      <p:sp>
        <p:nvSpPr>
          <p:cNvPr id="4" name="Date Placeholder 3"/>
          <p:cNvSpPr>
            <a:spLocks noGrp="1"/>
          </p:cNvSpPr>
          <p:nvPr>
            <p:ph type="dt" sz="half" idx="10"/>
          </p:nvPr>
        </p:nvSpPr>
        <p:spPr/>
        <p:txBody>
          <a:bodyPr/>
          <a:lstStyle/>
          <a:p>
            <a:fld id="{5BF65403-08D1-4BCE-8C83-C0AE91D49FC1}" type="datetime1">
              <a:rPr lang="en-US" smtClean="0"/>
              <a:t>6/7/2024</a:t>
            </a:fld>
            <a:endParaRPr lang="en-US"/>
          </a:p>
        </p:txBody>
      </p:sp>
      <p:sp>
        <p:nvSpPr>
          <p:cNvPr id="5" name="Footer Placeholder 4"/>
          <p:cNvSpPr>
            <a:spLocks noGrp="1"/>
          </p:cNvSpPr>
          <p:nvPr>
            <p:ph type="ftr" sz="quarter" idx="11"/>
          </p:nvPr>
        </p:nvSpPr>
        <p:spPr/>
        <p:txBody>
          <a:bodyPr/>
          <a:lstStyle/>
          <a:p>
            <a:r>
              <a:rPr lang="en-US">
                <a:hlinkClick r:id="rId3">
                  <a:extLst>
                    <a:ext uri="{A12FA001-AC4F-418D-AE19-62706E023703}">
                      <ahyp:hlinkClr xmlns:ahyp="http://schemas.microsoft.com/office/drawing/2018/hyperlinkcolor" val="tx"/>
                    </a:ext>
                  </a:extLst>
                </a:hlinkClick>
              </a:rPr>
              <a:t>www.community-partnership.org </a:t>
            </a:r>
            <a:endParaRPr lang="en-US"/>
          </a:p>
        </p:txBody>
      </p:sp>
      <p:sp>
        <p:nvSpPr>
          <p:cNvPr id="6" name="Slide Number Placeholder 5"/>
          <p:cNvSpPr>
            <a:spLocks noGrp="1"/>
          </p:cNvSpPr>
          <p:nvPr>
            <p:ph type="sldNum" sz="quarter" idx="12"/>
          </p:nvPr>
        </p:nvSpPr>
        <p:spPr/>
        <p:txBody>
          <a:bodyPr/>
          <a:lstStyle/>
          <a:p>
            <a:fld id="{2D3E5E9E-24F7-472D-9BEB-6666E7887FA8}" type="slidenum">
              <a:rPr lang="en-US" smtClean="0"/>
              <a:t>14</a:t>
            </a:fld>
            <a:endParaRPr lang="en-US"/>
          </a:p>
        </p:txBody>
      </p:sp>
      <p:sp>
        <p:nvSpPr>
          <p:cNvPr id="9" name="Content Placeholder 2"/>
          <p:cNvSpPr>
            <a:spLocks noGrp="1"/>
          </p:cNvSpPr>
          <p:nvPr>
            <p:ph idx="1"/>
          </p:nvPr>
        </p:nvSpPr>
        <p:spPr>
          <a:xfrm>
            <a:off x="981774" y="2464462"/>
            <a:ext cx="4998721" cy="2595654"/>
          </a:xfrm>
        </p:spPr>
        <p:txBody>
          <a:bodyPr vert="horz" lIns="0" tIns="45720" rIns="0" bIns="45720" rtlCol="0" anchor="t">
            <a:noAutofit/>
          </a:bodyPr>
          <a:lstStyle/>
          <a:p>
            <a:pPr marL="228600" indent="-228600" defTabSz="1005840">
              <a:spcBef>
                <a:spcPts val="1100"/>
              </a:spcBef>
            </a:pPr>
            <a:r>
              <a:rPr lang="en-US" sz="1800">
                <a:solidFill>
                  <a:prstClr val="black"/>
                </a:solidFill>
              </a:rPr>
              <a:t>The PIT Count of veterans was down by five (5) persons in 2024 and down 96 persons, or -45%, since 2020.  </a:t>
            </a:r>
          </a:p>
          <a:p>
            <a:pPr marL="228600" indent="-228600" defTabSz="1005840">
              <a:spcBef>
                <a:spcPts val="1100"/>
              </a:spcBef>
            </a:pPr>
            <a:r>
              <a:rPr lang="en-US" sz="1800">
                <a:solidFill>
                  <a:prstClr val="black"/>
                </a:solidFill>
              </a:rPr>
              <a:t>In FY23, the </a:t>
            </a:r>
            <a:r>
              <a:rPr lang="en-US" sz="1800" err="1">
                <a:solidFill>
                  <a:prstClr val="black"/>
                </a:solidFill>
              </a:rPr>
              <a:t>CoC</a:t>
            </a:r>
            <a:r>
              <a:rPr lang="en-US" sz="1800">
                <a:solidFill>
                  <a:prstClr val="black"/>
                </a:solidFill>
              </a:rPr>
              <a:t> helped house 335 veterans – a 33 percent increase from FY22.</a:t>
            </a:r>
          </a:p>
          <a:p>
            <a:pPr marL="228600" indent="-228600" defTabSz="1005840">
              <a:spcBef>
                <a:spcPts val="1100"/>
              </a:spcBef>
            </a:pPr>
            <a:r>
              <a:rPr lang="en-US" sz="1800">
                <a:solidFill>
                  <a:prstClr val="black"/>
                </a:solidFill>
              </a:rPr>
              <a:t>The majority of veterans were single adults and only four (4) were served by the family subsystem. </a:t>
            </a:r>
          </a:p>
        </p:txBody>
      </p:sp>
      <p:graphicFrame>
        <p:nvGraphicFramePr>
          <p:cNvPr id="8" name="Chart 7">
            <a:extLst>
              <a:ext uri="{FF2B5EF4-FFF2-40B4-BE49-F238E27FC236}">
                <a16:creationId xmlns:a16="http://schemas.microsoft.com/office/drawing/2014/main" id="{EBD2E7EF-2324-EE3B-0402-C0ECAD67B2C6}"/>
              </a:ext>
              <a:ext uri="{147F2762-F138-4A5C-976F-8EAC2B608ADB}">
                <a16:predDERef xmlns:a16="http://schemas.microsoft.com/office/drawing/2014/main" pred="{A78E7343-C47F-D5CF-5944-4FFB445FC03D}"/>
              </a:ext>
            </a:extLst>
          </p:cNvPr>
          <p:cNvGraphicFramePr>
            <a:graphicFrameLocks/>
          </p:cNvGraphicFramePr>
          <p:nvPr>
            <p:extLst>
              <p:ext uri="{D42A27DB-BD31-4B8C-83A1-F6EECF244321}">
                <p14:modId xmlns:p14="http://schemas.microsoft.com/office/powerpoint/2010/main" val="759343930"/>
              </p:ext>
            </p:extLst>
          </p:nvPr>
        </p:nvGraphicFramePr>
        <p:xfrm>
          <a:off x="6211506" y="2187771"/>
          <a:ext cx="5181600" cy="31490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1319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chemeClr val="tx1"/>
                </a:solidFill>
              </a:rPr>
              <a:t>Life Experiences</a:t>
            </a:r>
            <a:endParaRPr lang="en-US" b="1" i="1">
              <a:solidFill>
                <a:schemeClr val="tx1"/>
              </a:solidFill>
            </a:endParaRPr>
          </a:p>
        </p:txBody>
      </p:sp>
      <p:sp>
        <p:nvSpPr>
          <p:cNvPr id="4" name="Date Placeholder 3"/>
          <p:cNvSpPr>
            <a:spLocks noGrp="1"/>
          </p:cNvSpPr>
          <p:nvPr>
            <p:ph type="dt" sz="half" idx="10"/>
          </p:nvPr>
        </p:nvSpPr>
        <p:spPr/>
        <p:txBody>
          <a:bodyPr/>
          <a:lstStyle/>
          <a:p>
            <a:fld id="{5BF65403-08D1-4BCE-8C83-C0AE91D49FC1}" type="datetime1">
              <a:rPr lang="en-US" smtClean="0"/>
              <a:t>6/7/2024</a:t>
            </a:fld>
            <a:endParaRPr lang="en-US"/>
          </a:p>
        </p:txBody>
      </p:sp>
      <p:sp>
        <p:nvSpPr>
          <p:cNvPr id="5" name="Footer Placeholder 4"/>
          <p:cNvSpPr>
            <a:spLocks noGrp="1"/>
          </p:cNvSpPr>
          <p:nvPr>
            <p:ph type="ftr" sz="quarter" idx="11"/>
          </p:nvPr>
        </p:nvSpPr>
        <p:spPr/>
        <p:txBody>
          <a:bodyPr/>
          <a:lstStyle/>
          <a:p>
            <a:r>
              <a:rPr lang="en-US">
                <a:hlinkClick r:id="rId3">
                  <a:extLst>
                    <a:ext uri="{A12FA001-AC4F-418D-AE19-62706E023703}">
                      <ahyp:hlinkClr xmlns:ahyp="http://schemas.microsoft.com/office/drawing/2018/hyperlinkcolor" val="tx"/>
                    </a:ext>
                  </a:extLst>
                </a:hlinkClick>
              </a:rPr>
              <a:t>www.community-partnership.org </a:t>
            </a:r>
            <a:endParaRPr lang="en-US"/>
          </a:p>
        </p:txBody>
      </p:sp>
      <p:sp>
        <p:nvSpPr>
          <p:cNvPr id="6" name="Slide Number Placeholder 5"/>
          <p:cNvSpPr>
            <a:spLocks noGrp="1"/>
          </p:cNvSpPr>
          <p:nvPr>
            <p:ph type="sldNum" sz="quarter" idx="12"/>
          </p:nvPr>
        </p:nvSpPr>
        <p:spPr/>
        <p:txBody>
          <a:bodyPr/>
          <a:lstStyle/>
          <a:p>
            <a:fld id="{2D3E5E9E-24F7-472D-9BEB-6666E7887FA8}" type="slidenum">
              <a:rPr lang="en-US" smtClean="0"/>
              <a:t>15</a:t>
            </a:fld>
            <a:endParaRPr lang="en-US"/>
          </a:p>
        </p:txBody>
      </p:sp>
      <p:sp>
        <p:nvSpPr>
          <p:cNvPr id="9" name="Content Placeholder 2"/>
          <p:cNvSpPr>
            <a:spLocks noGrp="1"/>
          </p:cNvSpPr>
          <p:nvPr>
            <p:ph idx="1"/>
          </p:nvPr>
        </p:nvSpPr>
        <p:spPr>
          <a:xfrm>
            <a:off x="981775" y="2360726"/>
            <a:ext cx="4998721" cy="3475693"/>
          </a:xfrm>
        </p:spPr>
        <p:txBody>
          <a:bodyPr vert="horz" lIns="0" tIns="45720" rIns="0" bIns="45720" rtlCol="0" anchor="t">
            <a:noAutofit/>
          </a:bodyPr>
          <a:lstStyle/>
          <a:p>
            <a:pPr marL="251460" indent="-251460" defTabSz="1005840">
              <a:spcBef>
                <a:spcPts val="1100"/>
              </a:spcBef>
            </a:pPr>
            <a:r>
              <a:rPr lang="en-US" sz="1800">
                <a:solidFill>
                  <a:schemeClr val="tx1"/>
                </a:solidFill>
              </a:rPr>
              <a:t>As has been the case for several years in the District’s PIT Count, surviving domestic or intimate partner violence is the most reported life experience among adults in families.</a:t>
            </a:r>
          </a:p>
          <a:p>
            <a:pPr marL="251460" indent="-251460" defTabSz="1005840">
              <a:spcBef>
                <a:spcPts val="1100"/>
              </a:spcBef>
            </a:pPr>
            <a:r>
              <a:rPr lang="en-US" sz="1800">
                <a:solidFill>
                  <a:schemeClr val="tx1"/>
                </a:solidFill>
              </a:rPr>
              <a:t>While this was reported by 24% of unaccompanied individuals, when breaking the individuals’ subsystem down by gender, domestic violence was reported at a rate of almost 50% for unaccompanied women as opposed to 14% for men.</a:t>
            </a:r>
            <a:endParaRPr lang="en-US">
              <a:solidFill>
                <a:schemeClr val="tx1"/>
              </a:solidFill>
            </a:endParaRPr>
          </a:p>
        </p:txBody>
      </p:sp>
      <p:graphicFrame>
        <p:nvGraphicFramePr>
          <p:cNvPr id="8" name="Content Placeholder 8">
            <a:extLst>
              <a:ext uri="{FF2B5EF4-FFF2-40B4-BE49-F238E27FC236}">
                <a16:creationId xmlns:a16="http://schemas.microsoft.com/office/drawing/2014/main" id="{D96C1654-EF44-4463-AD3A-958FACB5CD02}"/>
              </a:ext>
            </a:extLst>
          </p:cNvPr>
          <p:cNvGraphicFramePr>
            <a:graphicFrameLocks/>
          </p:cNvGraphicFramePr>
          <p:nvPr>
            <p:extLst>
              <p:ext uri="{D42A27DB-BD31-4B8C-83A1-F6EECF244321}">
                <p14:modId xmlns:p14="http://schemas.microsoft.com/office/powerpoint/2010/main" val="1410287695"/>
              </p:ext>
            </p:extLst>
          </p:nvPr>
        </p:nvGraphicFramePr>
        <p:xfrm>
          <a:off x="6136340" y="2132009"/>
          <a:ext cx="5479654" cy="2554801"/>
        </p:xfrm>
        <a:graphic>
          <a:graphicData uri="http://schemas.openxmlformats.org/drawingml/2006/table">
            <a:tbl>
              <a:tblPr/>
              <a:tblGrid>
                <a:gridCol w="2339422">
                  <a:extLst>
                    <a:ext uri="{9D8B030D-6E8A-4147-A177-3AD203B41FA5}">
                      <a16:colId xmlns:a16="http://schemas.microsoft.com/office/drawing/2014/main" val="2932116487"/>
                    </a:ext>
                  </a:extLst>
                </a:gridCol>
                <a:gridCol w="1570116">
                  <a:extLst>
                    <a:ext uri="{9D8B030D-6E8A-4147-A177-3AD203B41FA5}">
                      <a16:colId xmlns:a16="http://schemas.microsoft.com/office/drawing/2014/main" val="2920495989"/>
                    </a:ext>
                  </a:extLst>
                </a:gridCol>
                <a:gridCol w="1570116">
                  <a:extLst>
                    <a:ext uri="{9D8B030D-6E8A-4147-A177-3AD203B41FA5}">
                      <a16:colId xmlns:a16="http://schemas.microsoft.com/office/drawing/2014/main" val="4094409724"/>
                    </a:ext>
                  </a:extLst>
                </a:gridCol>
              </a:tblGrid>
              <a:tr h="542533">
                <a:tc>
                  <a:txBody>
                    <a:bodyPr/>
                    <a:lstStyle/>
                    <a:p>
                      <a:pPr algn="ctr" fontAlgn="base"/>
                      <a:endParaRPr lang="en-US" b="0" i="0">
                        <a:solidFill>
                          <a:srgbClr val="002060"/>
                        </a:solidFill>
                        <a:effectLst/>
                        <a:latin typeface="+mj-l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noFill/>
                  </a:tcPr>
                </a:tc>
                <a:tc>
                  <a:txBody>
                    <a:bodyPr/>
                    <a:lstStyle/>
                    <a:p>
                      <a:pPr algn="ctr" fontAlgn="base"/>
                      <a:r>
                        <a:rPr lang="en-US" sz="1400" b="1" i="0" u="none" strike="noStrike">
                          <a:solidFill>
                            <a:srgbClr val="FFFFFF"/>
                          </a:solidFill>
                          <a:effectLst/>
                          <a:latin typeface="+mj-lt"/>
                        </a:rPr>
                        <a:t>Unaccompanied Adults</a:t>
                      </a:r>
                      <a:endParaRPr lang="en-US" sz="1600" b="0" i="0">
                        <a:solidFill>
                          <a:srgbClr val="002060"/>
                        </a:solidFill>
                        <a:effectLst/>
                        <a:latin typeface="+mj-lt"/>
                      </a:endParaRPr>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2"/>
                    </a:solidFill>
                  </a:tcPr>
                </a:tc>
                <a:tc>
                  <a:txBody>
                    <a:bodyPr/>
                    <a:lstStyle/>
                    <a:p>
                      <a:pPr algn="ctr" fontAlgn="base"/>
                      <a:r>
                        <a:rPr lang="en-US" sz="1400" b="1" i="0" u="none" strike="noStrike">
                          <a:solidFill>
                            <a:srgbClr val="FFFFFF"/>
                          </a:solidFill>
                          <a:effectLst/>
                          <a:latin typeface="+mj-lt"/>
                        </a:rPr>
                        <a:t>Adults in Families</a:t>
                      </a:r>
                      <a:endParaRPr lang="en-US" sz="1600" b="0" i="0">
                        <a:solidFill>
                          <a:srgbClr val="002060"/>
                        </a:solidFill>
                        <a:effectLst/>
                        <a:latin typeface="+mj-lt"/>
                      </a:endParaRPr>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2"/>
                    </a:solidFill>
                  </a:tcPr>
                </a:tc>
                <a:extLst>
                  <a:ext uri="{0D108BD9-81ED-4DB2-BD59-A6C34878D82A}">
                    <a16:rowId xmlns:a16="http://schemas.microsoft.com/office/drawing/2014/main" val="3850031535"/>
                  </a:ext>
                </a:extLst>
              </a:tr>
              <a:tr h="513549">
                <a:tc>
                  <a:txBody>
                    <a:bodyPr/>
                    <a:lstStyle/>
                    <a:p>
                      <a:pPr algn="l" rtl="0" fontAlgn="base"/>
                      <a:r>
                        <a:rPr lang="en-US" sz="1400" b="0" i="0">
                          <a:effectLst/>
                          <a:latin typeface="Avenir Next LT Pro"/>
                        </a:rPr>
                        <a:t>Survivor of Domestic Violence  </a:t>
                      </a:r>
                      <a:endParaRPr lang="en-US" sz="3600" b="0" i="0">
                        <a:effectLst/>
                        <a:latin typeface="Avenir Next LT Pro"/>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ase"/>
                      <a:r>
                        <a:rPr lang="en-US" sz="1600" b="0" i="0">
                          <a:effectLst/>
                          <a:latin typeface="+mn-lt"/>
                        </a:rPr>
                        <a:t>25.7% </a:t>
                      </a:r>
                      <a:endParaRPr lang="en-US" sz="4000" b="0" i="0">
                        <a:effectLst/>
                        <a:latin typeface="+mn-l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ase"/>
                      <a:r>
                        <a:rPr lang="en-US" sz="1600" b="0" i="0">
                          <a:effectLst/>
                          <a:latin typeface="+mn-lt"/>
                        </a:rPr>
                        <a:t>50.5%  </a:t>
                      </a:r>
                      <a:endParaRPr lang="en-US" sz="4000" b="0" i="0">
                        <a:effectLst/>
                        <a:latin typeface="+mn-l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83261610"/>
                  </a:ext>
                </a:extLst>
              </a:tr>
              <a:tr h="457788">
                <a:tc>
                  <a:txBody>
                    <a:bodyPr/>
                    <a:lstStyle/>
                    <a:p>
                      <a:pPr algn="l" rtl="0" fontAlgn="base"/>
                      <a:r>
                        <a:rPr lang="en-US" sz="1400" b="0" i="0">
                          <a:effectLst/>
                          <a:latin typeface="Avenir Next LT Pro"/>
                        </a:rPr>
                        <a:t>Limited/No English Proficiency  </a:t>
                      </a:r>
                      <a:endParaRPr lang="en-US" sz="3600" b="0" i="0">
                        <a:effectLst/>
                        <a:latin typeface="Avenir Next LT Pro"/>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ase"/>
                      <a:r>
                        <a:rPr lang="en-US" sz="1600" b="0" i="0">
                          <a:effectLst/>
                          <a:latin typeface="+mn-lt"/>
                        </a:rPr>
                        <a:t>10.9% </a:t>
                      </a:r>
                      <a:endParaRPr lang="en-US" sz="4000" b="0" i="0">
                        <a:effectLst/>
                        <a:latin typeface="+mn-l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ase"/>
                      <a:r>
                        <a:rPr lang="en-US" sz="1600" b="0" i="0">
                          <a:effectLst/>
                          <a:latin typeface="+mn-lt"/>
                        </a:rPr>
                        <a:t>4.0%  </a:t>
                      </a:r>
                      <a:endParaRPr lang="en-US" sz="4000" b="0" i="0">
                        <a:effectLst/>
                        <a:latin typeface="+mn-l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60646318"/>
                  </a:ext>
                </a:extLst>
              </a:tr>
              <a:tr h="457788">
                <a:tc>
                  <a:txBody>
                    <a:bodyPr/>
                    <a:lstStyle/>
                    <a:p>
                      <a:pPr algn="l" rtl="0" fontAlgn="base"/>
                      <a:r>
                        <a:rPr lang="en-US" sz="1400" b="0" i="0">
                          <a:effectLst/>
                          <a:latin typeface="Avenir Next LT Pro"/>
                        </a:rPr>
                        <a:t>Formerly in Foster Care  </a:t>
                      </a:r>
                      <a:endParaRPr lang="en-US" sz="3600" b="0" i="0">
                        <a:effectLst/>
                        <a:latin typeface="Avenir Next LT Pro"/>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ase"/>
                      <a:r>
                        <a:rPr lang="en-US" sz="1600" b="0" i="0">
                          <a:effectLst/>
                          <a:latin typeface="+mn-lt"/>
                        </a:rPr>
                        <a:t>10.3% </a:t>
                      </a:r>
                      <a:endParaRPr lang="en-US" sz="4000" b="0" i="0">
                        <a:effectLst/>
                        <a:latin typeface="+mn-l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ase"/>
                      <a:r>
                        <a:rPr lang="en-US" sz="1600" b="0" i="0">
                          <a:effectLst/>
                          <a:latin typeface="+mn-lt"/>
                        </a:rPr>
                        <a:t>10.6%  </a:t>
                      </a:r>
                      <a:endParaRPr lang="en-US" sz="4000" b="0" i="0">
                        <a:effectLst/>
                        <a:latin typeface="+mn-l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53196657"/>
                  </a:ext>
                </a:extLst>
              </a:tr>
              <a:tr h="457788">
                <a:tc>
                  <a:txBody>
                    <a:bodyPr/>
                    <a:lstStyle/>
                    <a:p>
                      <a:pPr algn="l" rtl="0" fontAlgn="base"/>
                      <a:r>
                        <a:rPr lang="en-US" sz="1400" b="0" i="0">
                          <a:effectLst/>
                          <a:latin typeface="Avenir Next LT Pro"/>
                        </a:rPr>
                        <a:t>Resided in an Institutional Setting  </a:t>
                      </a:r>
                      <a:endParaRPr lang="en-US" sz="3600" b="0" i="0">
                        <a:effectLst/>
                        <a:latin typeface="Avenir Next LT Pro"/>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ase"/>
                      <a:r>
                        <a:rPr lang="en-US" sz="1600" b="0" i="0">
                          <a:effectLst/>
                          <a:latin typeface="+mn-lt"/>
                        </a:rPr>
                        <a:t>37.5% </a:t>
                      </a:r>
                      <a:endParaRPr lang="en-US" sz="4000" b="0" i="0">
                        <a:effectLst/>
                        <a:latin typeface="+mn-l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ase"/>
                      <a:r>
                        <a:rPr lang="en-US" sz="1600" b="0" i="0">
                          <a:effectLst/>
                          <a:latin typeface="+mn-lt"/>
                        </a:rPr>
                        <a:t>10.8%  </a:t>
                      </a:r>
                      <a:endParaRPr lang="en-US" sz="4000" b="0" i="0">
                        <a:effectLst/>
                        <a:latin typeface="+mn-l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43631048"/>
                  </a:ext>
                </a:extLst>
              </a:tr>
            </a:tbl>
          </a:graphicData>
        </a:graphic>
      </p:graphicFrame>
    </p:spTree>
    <p:extLst>
      <p:ext uri="{BB962C8B-B14F-4D97-AF65-F5344CB8AC3E}">
        <p14:creationId xmlns:p14="http://schemas.microsoft.com/office/powerpoint/2010/main" val="3384643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chemeClr val="tx1"/>
                </a:solidFill>
              </a:rPr>
              <a:t>Disabling Conditions and Chronic Homelessness</a:t>
            </a:r>
            <a:endParaRPr lang="en-US" b="1" i="1">
              <a:solidFill>
                <a:schemeClr val="tx1"/>
              </a:solidFill>
            </a:endParaRPr>
          </a:p>
        </p:txBody>
      </p:sp>
      <p:sp>
        <p:nvSpPr>
          <p:cNvPr id="4" name="Date Placeholder 3"/>
          <p:cNvSpPr>
            <a:spLocks noGrp="1"/>
          </p:cNvSpPr>
          <p:nvPr>
            <p:ph type="dt" sz="half" idx="10"/>
          </p:nvPr>
        </p:nvSpPr>
        <p:spPr/>
        <p:txBody>
          <a:bodyPr/>
          <a:lstStyle/>
          <a:p>
            <a:fld id="{44239546-83EB-4E5D-8D1C-BAEEE17C6409}" type="datetime1">
              <a:rPr lang="en-US" smtClean="0"/>
              <a:t>6/7/2024</a:t>
            </a:fld>
            <a:endParaRPr lang="en-US"/>
          </a:p>
        </p:txBody>
      </p:sp>
      <p:sp>
        <p:nvSpPr>
          <p:cNvPr id="5" name="Footer Placeholder 4"/>
          <p:cNvSpPr>
            <a:spLocks noGrp="1"/>
          </p:cNvSpPr>
          <p:nvPr>
            <p:ph type="ftr" sz="quarter" idx="11"/>
          </p:nvPr>
        </p:nvSpPr>
        <p:spPr/>
        <p:txBody>
          <a:bodyPr/>
          <a:lstStyle/>
          <a:p>
            <a:r>
              <a:rPr lang="en-US">
                <a:hlinkClick r:id="rId3">
                  <a:extLst>
                    <a:ext uri="{A12FA001-AC4F-418D-AE19-62706E023703}">
                      <ahyp:hlinkClr xmlns:ahyp="http://schemas.microsoft.com/office/drawing/2018/hyperlinkcolor" val="tx"/>
                    </a:ext>
                  </a:extLst>
                </a:hlinkClick>
              </a:rPr>
              <a:t>www.community-partnership.org </a:t>
            </a:r>
            <a:endParaRPr lang="en-US"/>
          </a:p>
        </p:txBody>
      </p:sp>
      <p:sp>
        <p:nvSpPr>
          <p:cNvPr id="6" name="Slide Number Placeholder 5"/>
          <p:cNvSpPr>
            <a:spLocks noGrp="1"/>
          </p:cNvSpPr>
          <p:nvPr>
            <p:ph type="sldNum" sz="quarter" idx="12"/>
          </p:nvPr>
        </p:nvSpPr>
        <p:spPr/>
        <p:txBody>
          <a:bodyPr/>
          <a:lstStyle/>
          <a:p>
            <a:fld id="{2D3E5E9E-24F7-472D-9BEB-6666E7887FA8}" type="slidenum">
              <a:rPr lang="en-US" smtClean="0"/>
              <a:t>16</a:t>
            </a:fld>
            <a:endParaRPr lang="en-US"/>
          </a:p>
        </p:txBody>
      </p:sp>
      <p:sp>
        <p:nvSpPr>
          <p:cNvPr id="9" name="Content Placeholder 2"/>
          <p:cNvSpPr>
            <a:spLocks noGrp="1"/>
          </p:cNvSpPr>
          <p:nvPr>
            <p:ph idx="1"/>
          </p:nvPr>
        </p:nvSpPr>
        <p:spPr>
          <a:xfrm>
            <a:off x="1097280" y="2122545"/>
            <a:ext cx="3889390" cy="3684077"/>
          </a:xfrm>
        </p:spPr>
        <p:txBody>
          <a:bodyPr vert="horz" lIns="0" tIns="45720" rIns="0" bIns="45720" rtlCol="0" anchor="t">
            <a:noAutofit/>
          </a:bodyPr>
          <a:lstStyle/>
          <a:p>
            <a:pPr marL="251460" indent="-251460" defTabSz="1005840">
              <a:spcBef>
                <a:spcPts val="1100"/>
              </a:spcBef>
            </a:pPr>
            <a:r>
              <a:rPr lang="en-US" sz="1700">
                <a:solidFill>
                  <a:schemeClr val="tx1"/>
                </a:solidFill>
              </a:rPr>
              <a:t>As has been the case in previous years, the disabling conditions tracked at PIT have been more prevalent among unaccompanied adults than adults in families.</a:t>
            </a:r>
          </a:p>
          <a:p>
            <a:pPr marL="251460" indent="-251460" defTabSz="1005840">
              <a:spcBef>
                <a:spcPts val="1100"/>
              </a:spcBef>
            </a:pPr>
            <a:r>
              <a:rPr lang="en-US" sz="1700">
                <a:solidFill>
                  <a:schemeClr val="tx1"/>
                </a:solidFill>
              </a:rPr>
              <a:t>The lower prevalence of disabling conditions among adults in families coupled with the efforts to exit families from shelter to housing quickly have translated to a markedly low rate of chronic homelessness among families in the District.</a:t>
            </a:r>
            <a:endParaRPr lang="en-US" sz="1700">
              <a:solidFill>
                <a:schemeClr val="tx1"/>
              </a:solidFill>
              <a:cs typeface="Calibri"/>
            </a:endParaRPr>
          </a:p>
        </p:txBody>
      </p:sp>
      <p:sp>
        <p:nvSpPr>
          <p:cNvPr id="7" name="TextBox 6">
            <a:extLst>
              <a:ext uri="{FF2B5EF4-FFF2-40B4-BE49-F238E27FC236}">
                <a16:creationId xmlns:a16="http://schemas.microsoft.com/office/drawing/2014/main" id="{C66DCE21-069F-446D-9490-B999D4DC1D2A}"/>
              </a:ext>
            </a:extLst>
          </p:cNvPr>
          <p:cNvSpPr txBox="1"/>
          <p:nvPr/>
        </p:nvSpPr>
        <p:spPr>
          <a:xfrm>
            <a:off x="749937" y="5717799"/>
            <a:ext cx="10914434"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rgbClr val="000000"/>
                </a:solidFill>
                <a:effectLst/>
                <a:ea typeface="Times New Roman" panose="02020603050405020304" pitchFamily="18" charset="0"/>
                <a:cs typeface="Times New Roman" panose="02020603050405020304" pitchFamily="18" charset="0"/>
              </a:rPr>
              <a:t>Chronic homelessness is experienced, as defined by HUD, when an adult person has been unsheltered or in emergency shelter for a year or more or has had four or more episodes of homelessness in three years (which total at least 12 months), and who is living with a disabling condition. </a:t>
            </a:r>
            <a:r>
              <a:rPr lang="en-US" sz="1000" i="1"/>
              <a:t>Rates of chronicity are calculated out of adults in emergency shelter, safe havens, or those who are unsheltered and do not include adults residing in transitional housing programs.</a:t>
            </a:r>
            <a:endParaRPr lang="en-US" sz="1000"/>
          </a:p>
        </p:txBody>
      </p:sp>
      <p:graphicFrame>
        <p:nvGraphicFramePr>
          <p:cNvPr id="11" name="Content Placeholder 8">
            <a:extLst>
              <a:ext uri="{FF2B5EF4-FFF2-40B4-BE49-F238E27FC236}">
                <a16:creationId xmlns:a16="http://schemas.microsoft.com/office/drawing/2014/main" id="{76793EED-DD9C-4C49-97B0-958B35043943}"/>
              </a:ext>
            </a:extLst>
          </p:cNvPr>
          <p:cNvGraphicFramePr>
            <a:graphicFrameLocks/>
          </p:cNvGraphicFramePr>
          <p:nvPr>
            <p:extLst>
              <p:ext uri="{D42A27DB-BD31-4B8C-83A1-F6EECF244321}">
                <p14:modId xmlns:p14="http://schemas.microsoft.com/office/powerpoint/2010/main" val="2301958344"/>
              </p:ext>
            </p:extLst>
          </p:nvPr>
        </p:nvGraphicFramePr>
        <p:xfrm>
          <a:off x="5108874" y="2057895"/>
          <a:ext cx="6560744" cy="3108960"/>
        </p:xfrm>
        <a:graphic>
          <a:graphicData uri="http://schemas.openxmlformats.org/drawingml/2006/table">
            <a:tbl>
              <a:tblPr/>
              <a:tblGrid>
                <a:gridCol w="2800970">
                  <a:extLst>
                    <a:ext uri="{9D8B030D-6E8A-4147-A177-3AD203B41FA5}">
                      <a16:colId xmlns:a16="http://schemas.microsoft.com/office/drawing/2014/main" val="2932116487"/>
                    </a:ext>
                  </a:extLst>
                </a:gridCol>
                <a:gridCol w="1879887">
                  <a:extLst>
                    <a:ext uri="{9D8B030D-6E8A-4147-A177-3AD203B41FA5}">
                      <a16:colId xmlns:a16="http://schemas.microsoft.com/office/drawing/2014/main" val="2920495989"/>
                    </a:ext>
                  </a:extLst>
                </a:gridCol>
                <a:gridCol w="1879887">
                  <a:extLst>
                    <a:ext uri="{9D8B030D-6E8A-4147-A177-3AD203B41FA5}">
                      <a16:colId xmlns:a16="http://schemas.microsoft.com/office/drawing/2014/main" val="4094409724"/>
                    </a:ext>
                  </a:extLst>
                </a:gridCol>
              </a:tblGrid>
              <a:tr h="415192">
                <a:tc>
                  <a:txBody>
                    <a:bodyPr/>
                    <a:lstStyle/>
                    <a:p>
                      <a:pPr algn="ctr" fontAlgn="base"/>
                      <a:endParaRPr lang="en-US" b="0" i="0">
                        <a:solidFill>
                          <a:srgbClr val="002060"/>
                        </a:solidFill>
                        <a:effectLst/>
                        <a:latin typeface="+mj-l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noFill/>
                  </a:tcPr>
                </a:tc>
                <a:tc>
                  <a:txBody>
                    <a:bodyPr/>
                    <a:lstStyle/>
                    <a:p>
                      <a:pPr algn="ctr" fontAlgn="base"/>
                      <a:r>
                        <a:rPr lang="en-US" sz="1400" b="1" i="0" u="none" strike="noStrike">
                          <a:solidFill>
                            <a:srgbClr val="FFFFFF"/>
                          </a:solidFill>
                          <a:effectLst/>
                          <a:latin typeface="+mj-lt"/>
                        </a:rPr>
                        <a:t>Unaccompanied Adults</a:t>
                      </a:r>
                      <a:endParaRPr lang="en-US" sz="1600" b="0" i="0">
                        <a:solidFill>
                          <a:srgbClr val="002060"/>
                        </a:solidFill>
                        <a:effectLst/>
                        <a:latin typeface="+mj-lt"/>
                      </a:endParaRPr>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2"/>
                    </a:solidFill>
                  </a:tcPr>
                </a:tc>
                <a:tc>
                  <a:txBody>
                    <a:bodyPr/>
                    <a:lstStyle/>
                    <a:p>
                      <a:pPr algn="ctr" fontAlgn="base"/>
                      <a:r>
                        <a:rPr lang="en-US" sz="1400" b="1" i="0" u="none" strike="noStrike">
                          <a:solidFill>
                            <a:srgbClr val="FFFFFF"/>
                          </a:solidFill>
                          <a:effectLst/>
                          <a:latin typeface="+mj-lt"/>
                        </a:rPr>
                        <a:t>Adults in Families</a:t>
                      </a:r>
                      <a:endParaRPr lang="en-US" sz="1600" b="0" i="0">
                        <a:solidFill>
                          <a:srgbClr val="002060"/>
                        </a:solidFill>
                        <a:effectLst/>
                        <a:latin typeface="+mj-lt"/>
                      </a:endParaRPr>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2"/>
                    </a:solidFill>
                  </a:tcPr>
                </a:tc>
                <a:extLst>
                  <a:ext uri="{0D108BD9-81ED-4DB2-BD59-A6C34878D82A}">
                    <a16:rowId xmlns:a16="http://schemas.microsoft.com/office/drawing/2014/main" val="3850031535"/>
                  </a:ext>
                </a:extLst>
              </a:tr>
              <a:tr h="163663">
                <a:tc>
                  <a:txBody>
                    <a:bodyPr/>
                    <a:lstStyle/>
                    <a:p>
                      <a:pPr algn="l" rtl="0" fontAlgn="base"/>
                      <a:r>
                        <a:rPr lang="en-US" sz="1200" b="0" i="0">
                          <a:solidFill>
                            <a:srgbClr val="000000"/>
                          </a:solidFill>
                          <a:effectLst/>
                          <a:latin typeface="+mn-lt"/>
                        </a:rPr>
                        <a:t>Substance Abuse (SA) History </a:t>
                      </a:r>
                      <a:endParaRPr lang="en-US" sz="1200" b="0" i="0">
                        <a:effectLst/>
                        <a:latin typeface="+mn-l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ase"/>
                      <a:r>
                        <a:rPr lang="en-US" sz="1600" b="0" i="0">
                          <a:solidFill>
                            <a:srgbClr val="000000"/>
                          </a:solidFill>
                          <a:effectLst/>
                          <a:latin typeface="+mn-lt"/>
                        </a:rPr>
                        <a:t>20.3% </a:t>
                      </a:r>
                      <a:endParaRPr lang="en-US" sz="4000" b="0" i="0">
                        <a:effectLst/>
                        <a:latin typeface="+mn-l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ase"/>
                      <a:r>
                        <a:rPr lang="en-US" sz="1600" b="0" i="0">
                          <a:solidFill>
                            <a:srgbClr val="000000"/>
                          </a:solidFill>
                          <a:effectLst/>
                          <a:latin typeface="+mn-lt"/>
                        </a:rPr>
                        <a:t>0.2%</a:t>
                      </a:r>
                      <a:endParaRPr lang="en-US" sz="4000" b="0" i="0">
                        <a:effectLst/>
                        <a:latin typeface="+mn-l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83261610"/>
                  </a:ext>
                </a:extLst>
              </a:tr>
              <a:tr h="163663">
                <a:tc>
                  <a:txBody>
                    <a:bodyPr/>
                    <a:lstStyle/>
                    <a:p>
                      <a:pPr algn="l" rtl="0" fontAlgn="base"/>
                      <a:r>
                        <a:rPr lang="en-US" sz="1200" b="0" i="0">
                          <a:solidFill>
                            <a:srgbClr val="000000"/>
                          </a:solidFill>
                          <a:effectLst/>
                          <a:latin typeface="+mn-lt"/>
                        </a:rPr>
                        <a:t>History of Mental Illness (MI)  </a:t>
                      </a:r>
                      <a:endParaRPr lang="en-US" sz="1200" b="0" i="0">
                        <a:effectLst/>
                        <a:latin typeface="+mn-l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ase"/>
                      <a:r>
                        <a:rPr lang="en-US" sz="1600" b="0" i="0">
                          <a:solidFill>
                            <a:srgbClr val="000000"/>
                          </a:solidFill>
                          <a:effectLst/>
                          <a:latin typeface="+mn-lt"/>
                        </a:rPr>
                        <a:t>34.1% </a:t>
                      </a:r>
                      <a:endParaRPr lang="en-US" sz="4000" b="0" i="0">
                        <a:effectLst/>
                        <a:latin typeface="+mn-l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ase"/>
                      <a:r>
                        <a:rPr lang="en-US" sz="1600" b="0" i="0">
                          <a:solidFill>
                            <a:srgbClr val="000000"/>
                          </a:solidFill>
                          <a:effectLst/>
                          <a:latin typeface="+mn-lt"/>
                        </a:rPr>
                        <a:t>9.5% </a:t>
                      </a:r>
                      <a:endParaRPr lang="en-US" sz="4000" b="0" i="0">
                        <a:effectLst/>
                        <a:latin typeface="+mn-l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60646318"/>
                  </a:ext>
                </a:extLst>
              </a:tr>
              <a:tr h="163663">
                <a:tc>
                  <a:txBody>
                    <a:bodyPr/>
                    <a:lstStyle/>
                    <a:p>
                      <a:pPr algn="l" rtl="0" fontAlgn="base"/>
                      <a:r>
                        <a:rPr lang="en-US" sz="1200" b="0" i="0">
                          <a:solidFill>
                            <a:srgbClr val="000000"/>
                          </a:solidFill>
                          <a:effectLst/>
                          <a:latin typeface="+mn-lt"/>
                        </a:rPr>
                        <a:t>Dual Diagnosis (SA &amp; MI) </a:t>
                      </a:r>
                      <a:endParaRPr lang="en-US" sz="1200" b="0" i="0">
                        <a:effectLst/>
                        <a:latin typeface="+mn-l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ase"/>
                      <a:r>
                        <a:rPr lang="en-US" sz="1600" b="0" i="0">
                          <a:solidFill>
                            <a:srgbClr val="000000"/>
                          </a:solidFill>
                          <a:effectLst/>
                          <a:latin typeface="+mn-lt"/>
                        </a:rPr>
                        <a:t>12.2% </a:t>
                      </a:r>
                      <a:endParaRPr lang="en-US" sz="4000" b="0" i="0">
                        <a:effectLst/>
                        <a:latin typeface="+mn-l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ase"/>
                      <a:r>
                        <a:rPr lang="en-US" sz="1600" b="0" i="0">
                          <a:solidFill>
                            <a:srgbClr val="000000"/>
                          </a:solidFill>
                          <a:effectLst/>
                          <a:latin typeface="+mn-lt"/>
                        </a:rPr>
                        <a:t>0.2% </a:t>
                      </a:r>
                      <a:endParaRPr lang="en-US" sz="4000" b="0" i="0">
                        <a:effectLst/>
                        <a:latin typeface="+mn-l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53196657"/>
                  </a:ext>
                </a:extLst>
              </a:tr>
              <a:tr h="163663">
                <a:tc>
                  <a:txBody>
                    <a:bodyPr/>
                    <a:lstStyle/>
                    <a:p>
                      <a:pPr algn="l" rtl="0" fontAlgn="base"/>
                      <a:r>
                        <a:rPr lang="en-US" sz="1200" b="0" i="0">
                          <a:solidFill>
                            <a:srgbClr val="000000"/>
                          </a:solidFill>
                          <a:effectLst/>
                          <a:latin typeface="+mn-lt"/>
                        </a:rPr>
                        <a:t>Chronic Health Problem </a:t>
                      </a:r>
                      <a:endParaRPr lang="en-US" sz="1200" b="0" i="0">
                        <a:effectLst/>
                        <a:latin typeface="+mn-l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ase"/>
                      <a:r>
                        <a:rPr lang="en-US" sz="1600" b="0" i="0">
                          <a:solidFill>
                            <a:srgbClr val="000000"/>
                          </a:solidFill>
                          <a:effectLst/>
                          <a:latin typeface="+mn-lt"/>
                        </a:rPr>
                        <a:t>19.8% </a:t>
                      </a:r>
                      <a:endParaRPr lang="en-US" sz="4000" b="0" i="0">
                        <a:effectLst/>
                        <a:latin typeface="+mn-l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ase"/>
                      <a:r>
                        <a:rPr lang="en-US" sz="1600" b="0" i="0">
                          <a:solidFill>
                            <a:srgbClr val="000000"/>
                          </a:solidFill>
                          <a:effectLst/>
                          <a:latin typeface="+mn-lt"/>
                        </a:rPr>
                        <a:t>2.3% </a:t>
                      </a:r>
                      <a:endParaRPr lang="en-US" sz="4000" b="0" i="0">
                        <a:effectLst/>
                        <a:latin typeface="+mn-l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43631048"/>
                  </a:ext>
                </a:extLst>
              </a:tr>
              <a:tr h="163663">
                <a:tc>
                  <a:txBody>
                    <a:bodyPr/>
                    <a:lstStyle/>
                    <a:p>
                      <a:pPr algn="l" rtl="0" fontAlgn="base"/>
                      <a:r>
                        <a:rPr lang="en-US" sz="1200" b="0" i="0">
                          <a:effectLst/>
                          <a:latin typeface="+mn-lt"/>
                        </a:rPr>
                        <a:t>Developmental Disability</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ase"/>
                      <a:r>
                        <a:rPr lang="en-US" sz="1600" b="0" i="0">
                          <a:solidFill>
                            <a:srgbClr val="000000"/>
                          </a:solidFill>
                          <a:effectLst/>
                          <a:latin typeface="+mn-lt"/>
                        </a:rPr>
                        <a:t>5.4% </a:t>
                      </a:r>
                      <a:endParaRPr lang="en-US" sz="4000" b="0" i="0">
                        <a:effectLst/>
                        <a:latin typeface="+mn-l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ase"/>
                      <a:r>
                        <a:rPr lang="en-US" sz="1600" b="0" i="0">
                          <a:solidFill>
                            <a:srgbClr val="000000"/>
                          </a:solidFill>
                          <a:effectLst/>
                          <a:latin typeface="+mn-lt"/>
                        </a:rPr>
                        <a:t>0.0% </a:t>
                      </a:r>
                      <a:endParaRPr lang="en-US" sz="4000" b="0" i="0">
                        <a:effectLst/>
                        <a:latin typeface="+mn-l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29555961"/>
                  </a:ext>
                </a:extLst>
              </a:tr>
              <a:tr h="163663">
                <a:tc>
                  <a:txBody>
                    <a:bodyPr/>
                    <a:lstStyle/>
                    <a:p>
                      <a:pPr algn="l" rtl="0" fontAlgn="base"/>
                      <a:r>
                        <a:rPr lang="en-US" sz="1200" b="0" i="0">
                          <a:effectLst/>
                          <a:latin typeface="+mn-lt"/>
                        </a:rPr>
                        <a:t>Living with HIV/AIDS</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ase"/>
                      <a:r>
                        <a:rPr lang="en-US" sz="1600" b="0" i="0">
                          <a:solidFill>
                            <a:srgbClr val="000000"/>
                          </a:solidFill>
                          <a:effectLst/>
                          <a:latin typeface="+mn-lt"/>
                        </a:rPr>
                        <a:t>3.4% </a:t>
                      </a:r>
                      <a:endParaRPr lang="en-US" sz="4000" b="0" i="0">
                        <a:effectLst/>
                        <a:latin typeface="+mn-l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ase"/>
                      <a:r>
                        <a:rPr lang="en-US" sz="1600" b="0" i="0">
                          <a:solidFill>
                            <a:srgbClr val="000000"/>
                          </a:solidFill>
                          <a:effectLst/>
                          <a:latin typeface="+mn-lt"/>
                        </a:rPr>
                        <a:t>0.2% </a:t>
                      </a:r>
                      <a:endParaRPr lang="en-US" sz="4000" b="0" i="0">
                        <a:effectLst/>
                        <a:latin typeface="+mn-l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0238781"/>
                  </a:ext>
                </a:extLst>
              </a:tr>
              <a:tr h="163663">
                <a:tc>
                  <a:txBody>
                    <a:bodyPr/>
                    <a:lstStyle/>
                    <a:p>
                      <a:pPr algn="l" rtl="0" fontAlgn="base"/>
                      <a:r>
                        <a:rPr lang="en-US" sz="1200" b="0" i="0">
                          <a:effectLst/>
                          <a:latin typeface="+mn-lt"/>
                        </a:rPr>
                        <a:t>Physical Disability</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ase"/>
                      <a:r>
                        <a:rPr lang="en-US" sz="1600" b="0" i="0">
                          <a:solidFill>
                            <a:srgbClr val="000000"/>
                          </a:solidFill>
                          <a:effectLst/>
                          <a:latin typeface="+mn-lt"/>
                        </a:rPr>
                        <a:t>17.0%  </a:t>
                      </a:r>
                      <a:endParaRPr lang="en-US" sz="4000" b="0" i="0">
                        <a:effectLst/>
                        <a:latin typeface="+mn-l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ase"/>
                      <a:r>
                        <a:rPr lang="en-US" sz="1600" b="0" i="0">
                          <a:solidFill>
                            <a:srgbClr val="000000"/>
                          </a:solidFill>
                          <a:effectLst/>
                          <a:latin typeface="+mn-lt"/>
                        </a:rPr>
                        <a:t>2.6%  </a:t>
                      </a:r>
                      <a:endParaRPr lang="en-US" sz="4000" b="0" i="0">
                        <a:effectLst/>
                        <a:latin typeface="+mn-l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43510855"/>
                  </a:ext>
                </a:extLst>
              </a:tr>
              <a:tr h="269563">
                <a:tc>
                  <a:txBody>
                    <a:bodyPr/>
                    <a:lstStyle/>
                    <a:p>
                      <a:pPr algn="l" rtl="0" fontAlgn="base"/>
                      <a:r>
                        <a:rPr lang="en-US" sz="1200" b="0" i="0">
                          <a:effectLst/>
                          <a:latin typeface="+mn-lt"/>
                        </a:rPr>
                        <a:t>Experiencing Chronic Homelessness</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ase"/>
                      <a:r>
                        <a:rPr lang="en-US" sz="1600" b="0" i="0">
                          <a:solidFill>
                            <a:srgbClr val="000000"/>
                          </a:solidFill>
                          <a:effectLst/>
                          <a:latin typeface="+mn-lt"/>
                        </a:rPr>
                        <a:t>43.2%  </a:t>
                      </a:r>
                      <a:endParaRPr lang="en-US" sz="4000" b="0" i="0">
                        <a:effectLst/>
                        <a:latin typeface="+mn-l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ase"/>
                      <a:r>
                        <a:rPr lang="en-US" sz="1600" b="0" i="0">
                          <a:solidFill>
                            <a:srgbClr val="000000"/>
                          </a:solidFill>
                          <a:effectLst/>
                          <a:latin typeface="+mn-lt"/>
                        </a:rPr>
                        <a:t>3.5% </a:t>
                      </a:r>
                      <a:endParaRPr lang="en-US" sz="4000" b="0" i="0">
                        <a:effectLst/>
                        <a:latin typeface="+mn-l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51351378"/>
                  </a:ext>
                </a:extLst>
              </a:tr>
            </a:tbl>
          </a:graphicData>
        </a:graphic>
      </p:graphicFrame>
    </p:spTree>
    <p:extLst>
      <p:ext uri="{BB962C8B-B14F-4D97-AF65-F5344CB8AC3E}">
        <p14:creationId xmlns:p14="http://schemas.microsoft.com/office/powerpoint/2010/main" val="1550956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chemeClr val="tx1"/>
                </a:solidFill>
              </a:rPr>
              <a:t>Income and Employment</a:t>
            </a:r>
            <a:endParaRPr lang="en-US" b="1" i="1">
              <a:solidFill>
                <a:schemeClr val="tx1"/>
              </a:solidFill>
            </a:endParaRPr>
          </a:p>
        </p:txBody>
      </p:sp>
      <p:sp>
        <p:nvSpPr>
          <p:cNvPr id="4" name="Date Placeholder 3"/>
          <p:cNvSpPr>
            <a:spLocks noGrp="1"/>
          </p:cNvSpPr>
          <p:nvPr>
            <p:ph type="dt" sz="half" idx="10"/>
          </p:nvPr>
        </p:nvSpPr>
        <p:spPr/>
        <p:txBody>
          <a:bodyPr/>
          <a:lstStyle/>
          <a:p>
            <a:fld id="{44239546-83EB-4E5D-8D1C-BAEEE17C6409}" type="datetime1">
              <a:rPr lang="en-US" smtClean="0"/>
              <a:t>6/7/2024</a:t>
            </a:fld>
            <a:endParaRPr lang="en-US"/>
          </a:p>
        </p:txBody>
      </p:sp>
      <p:sp>
        <p:nvSpPr>
          <p:cNvPr id="5" name="Footer Placeholder 4"/>
          <p:cNvSpPr>
            <a:spLocks noGrp="1"/>
          </p:cNvSpPr>
          <p:nvPr>
            <p:ph type="ftr" sz="quarter" idx="11"/>
          </p:nvPr>
        </p:nvSpPr>
        <p:spPr/>
        <p:txBody>
          <a:bodyPr/>
          <a:lstStyle/>
          <a:p>
            <a:r>
              <a:rPr lang="en-US">
                <a:hlinkClick r:id="rId3">
                  <a:extLst>
                    <a:ext uri="{A12FA001-AC4F-418D-AE19-62706E023703}">
                      <ahyp:hlinkClr xmlns:ahyp="http://schemas.microsoft.com/office/drawing/2018/hyperlinkcolor" val="tx"/>
                    </a:ext>
                  </a:extLst>
                </a:hlinkClick>
              </a:rPr>
              <a:t>www.community-partnership.org </a:t>
            </a:r>
            <a:endParaRPr lang="en-US"/>
          </a:p>
        </p:txBody>
      </p:sp>
      <p:sp>
        <p:nvSpPr>
          <p:cNvPr id="6" name="Slide Number Placeholder 5"/>
          <p:cNvSpPr>
            <a:spLocks noGrp="1"/>
          </p:cNvSpPr>
          <p:nvPr>
            <p:ph type="sldNum" sz="quarter" idx="12"/>
          </p:nvPr>
        </p:nvSpPr>
        <p:spPr/>
        <p:txBody>
          <a:bodyPr/>
          <a:lstStyle/>
          <a:p>
            <a:fld id="{2D3E5E9E-24F7-472D-9BEB-6666E7887FA8}" type="slidenum">
              <a:rPr lang="en-US" smtClean="0"/>
              <a:t>17</a:t>
            </a:fld>
            <a:endParaRPr lang="en-US"/>
          </a:p>
        </p:txBody>
      </p:sp>
      <p:sp>
        <p:nvSpPr>
          <p:cNvPr id="9" name="Content Placeholder 2"/>
          <p:cNvSpPr>
            <a:spLocks noGrp="1"/>
          </p:cNvSpPr>
          <p:nvPr>
            <p:ph idx="1"/>
          </p:nvPr>
        </p:nvSpPr>
        <p:spPr>
          <a:xfrm>
            <a:off x="1097280" y="2122545"/>
            <a:ext cx="3889390" cy="3684077"/>
          </a:xfrm>
        </p:spPr>
        <p:txBody>
          <a:bodyPr vert="horz" lIns="0" tIns="45720" rIns="0" bIns="45720" rtlCol="0" anchor="t">
            <a:noAutofit/>
          </a:bodyPr>
          <a:lstStyle/>
          <a:p>
            <a:pPr marL="251460" indent="-251460" defTabSz="1005840">
              <a:spcBef>
                <a:spcPts val="1100"/>
              </a:spcBef>
            </a:pPr>
            <a:r>
              <a:rPr lang="en-US" sz="1700">
                <a:solidFill>
                  <a:schemeClr val="tx1"/>
                </a:solidFill>
              </a:rPr>
              <a:t>Typically, adults in families report higher rates of income and employment compared to their counterparts in the unaccompanied individuals’ subsystem. This difference between household types is likely due to factors such as fewer disabling conditions and a younger average age among adults in families.</a:t>
            </a:r>
          </a:p>
          <a:p>
            <a:pPr marL="251460" indent="-251460" defTabSz="1005840">
              <a:spcBef>
                <a:spcPts val="1100"/>
              </a:spcBef>
            </a:pPr>
            <a:r>
              <a:rPr lang="en-US" sz="1700">
                <a:solidFill>
                  <a:schemeClr val="tx1"/>
                </a:solidFill>
              </a:rPr>
              <a:t>For those with income in both subsystems, however, a small majority report that a benefit is their primary (greatest) source as opposed to income from employment. </a:t>
            </a:r>
          </a:p>
        </p:txBody>
      </p:sp>
      <p:graphicFrame>
        <p:nvGraphicFramePr>
          <p:cNvPr id="11" name="Content Placeholder 8">
            <a:extLst>
              <a:ext uri="{FF2B5EF4-FFF2-40B4-BE49-F238E27FC236}">
                <a16:creationId xmlns:a16="http://schemas.microsoft.com/office/drawing/2014/main" id="{76793EED-DD9C-4C49-97B0-958B35043943}"/>
              </a:ext>
            </a:extLst>
          </p:cNvPr>
          <p:cNvGraphicFramePr>
            <a:graphicFrameLocks/>
          </p:cNvGraphicFramePr>
          <p:nvPr>
            <p:extLst>
              <p:ext uri="{D42A27DB-BD31-4B8C-83A1-F6EECF244321}">
                <p14:modId xmlns:p14="http://schemas.microsoft.com/office/powerpoint/2010/main" val="3263376749"/>
              </p:ext>
            </p:extLst>
          </p:nvPr>
        </p:nvGraphicFramePr>
        <p:xfrm>
          <a:off x="5228617" y="2390523"/>
          <a:ext cx="6560744" cy="2773680"/>
        </p:xfrm>
        <a:graphic>
          <a:graphicData uri="http://schemas.openxmlformats.org/drawingml/2006/table">
            <a:tbl>
              <a:tblPr/>
              <a:tblGrid>
                <a:gridCol w="2800970">
                  <a:extLst>
                    <a:ext uri="{9D8B030D-6E8A-4147-A177-3AD203B41FA5}">
                      <a16:colId xmlns:a16="http://schemas.microsoft.com/office/drawing/2014/main" val="2932116487"/>
                    </a:ext>
                  </a:extLst>
                </a:gridCol>
                <a:gridCol w="1879887">
                  <a:extLst>
                    <a:ext uri="{9D8B030D-6E8A-4147-A177-3AD203B41FA5}">
                      <a16:colId xmlns:a16="http://schemas.microsoft.com/office/drawing/2014/main" val="2920495989"/>
                    </a:ext>
                  </a:extLst>
                </a:gridCol>
                <a:gridCol w="1879887">
                  <a:extLst>
                    <a:ext uri="{9D8B030D-6E8A-4147-A177-3AD203B41FA5}">
                      <a16:colId xmlns:a16="http://schemas.microsoft.com/office/drawing/2014/main" val="4094409724"/>
                    </a:ext>
                  </a:extLst>
                </a:gridCol>
              </a:tblGrid>
              <a:tr h="269563">
                <a:tc>
                  <a:txBody>
                    <a:bodyPr/>
                    <a:lstStyle/>
                    <a:p>
                      <a:pPr algn="ctr" fontAlgn="base"/>
                      <a:endParaRPr lang="en-US" b="0" i="0">
                        <a:solidFill>
                          <a:srgbClr val="002060"/>
                        </a:solidFill>
                        <a:effectLst/>
                        <a:latin typeface="+mj-l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noFill/>
                  </a:tcPr>
                </a:tc>
                <a:tc>
                  <a:txBody>
                    <a:bodyPr/>
                    <a:lstStyle/>
                    <a:p>
                      <a:pPr algn="ctr" fontAlgn="base"/>
                      <a:r>
                        <a:rPr lang="en-US" sz="1400" b="1" i="0" u="none" strike="noStrike" dirty="0">
                          <a:solidFill>
                            <a:srgbClr val="FFFFFF"/>
                          </a:solidFill>
                          <a:effectLst/>
                          <a:latin typeface="+mj-lt"/>
                        </a:rPr>
                        <a:t>Unaccompanied Adults</a:t>
                      </a:r>
                      <a:endParaRPr lang="en-US" sz="1600" b="0" i="0" dirty="0">
                        <a:solidFill>
                          <a:srgbClr val="002060"/>
                        </a:solidFill>
                        <a:effectLst/>
                        <a:latin typeface="+mj-lt"/>
                      </a:endParaRPr>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2"/>
                    </a:solidFill>
                  </a:tcPr>
                </a:tc>
                <a:tc>
                  <a:txBody>
                    <a:bodyPr/>
                    <a:lstStyle/>
                    <a:p>
                      <a:pPr algn="ctr" fontAlgn="base"/>
                      <a:r>
                        <a:rPr lang="en-US" sz="1400" b="1" i="0" u="none" strike="noStrike" dirty="0">
                          <a:solidFill>
                            <a:srgbClr val="FFFFFF"/>
                          </a:solidFill>
                          <a:effectLst/>
                          <a:latin typeface="+mj-lt"/>
                        </a:rPr>
                        <a:t>Adults in Families</a:t>
                      </a:r>
                      <a:endParaRPr lang="en-US" sz="1600" b="0" i="0" dirty="0">
                        <a:solidFill>
                          <a:srgbClr val="002060"/>
                        </a:solidFill>
                        <a:effectLst/>
                        <a:latin typeface="+mj-lt"/>
                      </a:endParaRPr>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2"/>
                    </a:solidFill>
                  </a:tcPr>
                </a:tc>
                <a:extLst>
                  <a:ext uri="{0D108BD9-81ED-4DB2-BD59-A6C34878D82A}">
                    <a16:rowId xmlns:a16="http://schemas.microsoft.com/office/drawing/2014/main" val="3850031535"/>
                  </a:ext>
                </a:extLst>
              </a:tr>
              <a:tr h="163663">
                <a:tc>
                  <a:txBody>
                    <a:bodyPr/>
                    <a:lstStyle/>
                    <a:p>
                      <a:pPr algn="l" rtl="0" fontAlgn="base"/>
                      <a:r>
                        <a:rPr lang="en-US" sz="1400" b="0" i="0" dirty="0">
                          <a:solidFill>
                            <a:srgbClr val="000000"/>
                          </a:solidFill>
                          <a:effectLst/>
                          <a:latin typeface="+mn-lt"/>
                        </a:rPr>
                        <a:t>Employed</a:t>
                      </a:r>
                      <a:endParaRPr lang="en-US" sz="1400" b="0" i="0" dirty="0">
                        <a:effectLst/>
                        <a:latin typeface="+mn-l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marL="0" algn="ctr" defTabSz="914400" rtl="0" eaLnBrk="1" fontAlgn="base" latinLnBrk="0" hangingPunct="1"/>
                      <a:r>
                        <a:rPr lang="en-US" sz="1600" b="0" i="0" kern="1200" dirty="0">
                          <a:solidFill>
                            <a:srgbClr val="000000"/>
                          </a:solidFill>
                          <a:effectLst/>
                          <a:latin typeface="+mn-lt"/>
                          <a:ea typeface="+mn-ea"/>
                          <a:cs typeface="+mn-cs"/>
                        </a:rPr>
                        <a:t>10.1% </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marL="0" algn="ctr" defTabSz="914400" rtl="0" eaLnBrk="1" fontAlgn="base" latinLnBrk="0" hangingPunct="1"/>
                      <a:r>
                        <a:rPr lang="en-US" sz="1600" b="0" i="0" kern="1200" dirty="0">
                          <a:solidFill>
                            <a:srgbClr val="000000"/>
                          </a:solidFill>
                          <a:effectLst/>
                          <a:latin typeface="+mn-lt"/>
                          <a:ea typeface="+mn-ea"/>
                          <a:cs typeface="+mn-cs"/>
                        </a:rPr>
                        <a:t>29.4% </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81125189"/>
                  </a:ext>
                </a:extLst>
              </a:tr>
              <a:tr h="163663">
                <a:tc>
                  <a:txBody>
                    <a:bodyPr/>
                    <a:lstStyle/>
                    <a:p>
                      <a:pPr algn="l" rtl="0" fontAlgn="base"/>
                      <a:r>
                        <a:rPr lang="en-US" sz="1400" b="0" i="0" dirty="0">
                          <a:solidFill>
                            <a:srgbClr val="000000"/>
                          </a:solidFill>
                          <a:effectLst/>
                          <a:latin typeface="+mn-lt"/>
                        </a:rPr>
                        <a:t>Receiving Income</a:t>
                      </a:r>
                      <a:endParaRPr lang="en-US" sz="1400" b="0" i="0" dirty="0">
                        <a:effectLst/>
                        <a:latin typeface="+mn-l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marL="0" algn="ctr" defTabSz="914400" rtl="0" eaLnBrk="1" fontAlgn="base" latinLnBrk="0" hangingPunct="1"/>
                      <a:r>
                        <a:rPr lang="en-US" sz="1600" b="0" i="0" kern="1200" dirty="0">
                          <a:solidFill>
                            <a:srgbClr val="000000"/>
                          </a:solidFill>
                          <a:effectLst/>
                          <a:latin typeface="+mn-lt"/>
                          <a:ea typeface="+mn-ea"/>
                          <a:cs typeface="+mn-cs"/>
                        </a:rPr>
                        <a:t>40.5% </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marL="0" algn="ctr" defTabSz="914400" rtl="0" eaLnBrk="1" fontAlgn="base" latinLnBrk="0" hangingPunct="1"/>
                      <a:r>
                        <a:rPr lang="en-US" sz="1600" b="0" i="0" kern="1200" dirty="0">
                          <a:solidFill>
                            <a:srgbClr val="000000"/>
                          </a:solidFill>
                          <a:effectLst/>
                          <a:latin typeface="+mn-lt"/>
                          <a:ea typeface="+mn-ea"/>
                          <a:cs typeface="+mn-cs"/>
                        </a:rPr>
                        <a:t>66.7% </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83261610"/>
                  </a:ext>
                </a:extLst>
              </a:tr>
              <a:tr h="163663">
                <a:tc>
                  <a:txBody>
                    <a:bodyPr/>
                    <a:lstStyle/>
                    <a:p>
                      <a:pPr marL="0" algn="r" defTabSz="914400" rtl="0" eaLnBrk="1" fontAlgn="base" latinLnBrk="0" hangingPunct="1"/>
                      <a:r>
                        <a:rPr lang="en-US" sz="1400" b="0" i="1" kern="1200" dirty="0">
                          <a:solidFill>
                            <a:srgbClr val="000000"/>
                          </a:solidFill>
                          <a:effectLst/>
                          <a:latin typeface="+mn-lt"/>
                          <a:ea typeface="+mn-ea"/>
                          <a:cs typeface="+mn-cs"/>
                        </a:rPr>
                        <a:t>Employment </a:t>
                      </a:r>
                    </a:p>
                  </a:txBody>
                  <a:tcPr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marL="0" algn="ctr" defTabSz="914400" rtl="0" eaLnBrk="1" fontAlgn="base" latinLnBrk="0" hangingPunct="1"/>
                      <a:r>
                        <a:rPr lang="en-US" sz="1600" b="0" i="0" kern="1200" dirty="0">
                          <a:solidFill>
                            <a:srgbClr val="000000"/>
                          </a:solidFill>
                          <a:effectLst/>
                          <a:latin typeface="+mn-lt"/>
                          <a:ea typeface="+mn-ea"/>
                          <a:cs typeface="+mn-cs"/>
                        </a:rPr>
                        <a:t>23.8% </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marL="0" algn="ctr" defTabSz="914400" rtl="0" eaLnBrk="1" fontAlgn="base" latinLnBrk="0" hangingPunct="1"/>
                      <a:r>
                        <a:rPr lang="en-US" sz="1600" b="0" i="0" kern="1200" dirty="0">
                          <a:solidFill>
                            <a:srgbClr val="000000"/>
                          </a:solidFill>
                          <a:effectLst/>
                          <a:latin typeface="+mn-lt"/>
                          <a:ea typeface="+mn-ea"/>
                          <a:cs typeface="+mn-cs"/>
                        </a:rPr>
                        <a:t>24.8% </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43631048"/>
                  </a:ext>
                </a:extLst>
              </a:tr>
              <a:tr h="163663">
                <a:tc>
                  <a:txBody>
                    <a:bodyPr/>
                    <a:lstStyle/>
                    <a:p>
                      <a:pPr marL="0" algn="r" defTabSz="914400" rtl="0" eaLnBrk="1" fontAlgn="base" latinLnBrk="0" hangingPunct="1"/>
                      <a:r>
                        <a:rPr lang="en-US" sz="1400" b="0" i="1" kern="1200" dirty="0">
                          <a:solidFill>
                            <a:srgbClr val="000000"/>
                          </a:solidFill>
                          <a:effectLst/>
                          <a:latin typeface="+mn-lt"/>
                          <a:ea typeface="+mn-ea"/>
                          <a:cs typeface="+mn-cs"/>
                        </a:rPr>
                        <a:t>Social Security/Retirement </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marL="0" algn="ctr" defTabSz="914400" rtl="0" eaLnBrk="1" fontAlgn="base" latinLnBrk="0" hangingPunct="1"/>
                      <a:r>
                        <a:rPr lang="en-US" sz="1600" b="0" i="0" kern="1200" dirty="0">
                          <a:solidFill>
                            <a:srgbClr val="000000"/>
                          </a:solidFill>
                          <a:effectLst/>
                          <a:latin typeface="+mn-lt"/>
                          <a:ea typeface="+mn-ea"/>
                          <a:cs typeface="+mn-cs"/>
                        </a:rPr>
                        <a:t>4.8% </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marL="0" algn="ctr" defTabSz="914400" rtl="0" eaLnBrk="1" fontAlgn="base" latinLnBrk="0" hangingPunct="1"/>
                      <a:r>
                        <a:rPr lang="en-US" sz="1600" b="0" i="0" kern="1200" dirty="0">
                          <a:solidFill>
                            <a:srgbClr val="000000"/>
                          </a:solidFill>
                          <a:effectLst/>
                          <a:latin typeface="+mn-lt"/>
                          <a:ea typeface="+mn-ea"/>
                          <a:cs typeface="+mn-cs"/>
                        </a:rPr>
                        <a:t>0.0% </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29555961"/>
                  </a:ext>
                </a:extLst>
              </a:tr>
              <a:tr h="163663">
                <a:tc>
                  <a:txBody>
                    <a:bodyPr/>
                    <a:lstStyle/>
                    <a:p>
                      <a:pPr marL="0" algn="r" defTabSz="914400" rtl="0" eaLnBrk="1" fontAlgn="base" latinLnBrk="0" hangingPunct="1"/>
                      <a:r>
                        <a:rPr lang="en-US" sz="1400" b="0" i="1" kern="1200" dirty="0">
                          <a:solidFill>
                            <a:srgbClr val="000000"/>
                          </a:solidFill>
                          <a:effectLst/>
                          <a:latin typeface="+mn-lt"/>
                          <a:ea typeface="+mn-ea"/>
                          <a:cs typeface="+mn-cs"/>
                        </a:rPr>
                        <a:t>SSI/SSDI (Disability Income) </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marL="0" algn="ctr" defTabSz="914400" rtl="0" eaLnBrk="1" fontAlgn="base" latinLnBrk="0" hangingPunct="1"/>
                      <a:r>
                        <a:rPr lang="en-US" sz="1600" b="0" i="0" kern="1200" dirty="0">
                          <a:solidFill>
                            <a:srgbClr val="000000"/>
                          </a:solidFill>
                          <a:effectLst/>
                          <a:latin typeface="+mn-lt"/>
                          <a:ea typeface="+mn-ea"/>
                          <a:cs typeface="+mn-cs"/>
                        </a:rPr>
                        <a:t>54.2% </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marL="0" algn="ctr" defTabSz="914400" rtl="0" eaLnBrk="1" fontAlgn="base" latinLnBrk="0" hangingPunct="1"/>
                      <a:r>
                        <a:rPr lang="en-US" sz="1600" b="0" i="0" kern="1200" dirty="0">
                          <a:solidFill>
                            <a:srgbClr val="000000"/>
                          </a:solidFill>
                          <a:effectLst/>
                          <a:latin typeface="+mn-lt"/>
                          <a:ea typeface="+mn-ea"/>
                          <a:cs typeface="+mn-cs"/>
                        </a:rPr>
                        <a:t>13.7% </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0238781"/>
                  </a:ext>
                </a:extLst>
              </a:tr>
              <a:tr h="163663">
                <a:tc>
                  <a:txBody>
                    <a:bodyPr/>
                    <a:lstStyle/>
                    <a:p>
                      <a:pPr marL="0" algn="r" defTabSz="914400" rtl="0" eaLnBrk="1" fontAlgn="base" latinLnBrk="0" hangingPunct="1"/>
                      <a:r>
                        <a:rPr lang="en-US" sz="1400" b="0" i="1" kern="1200" dirty="0">
                          <a:solidFill>
                            <a:srgbClr val="000000"/>
                          </a:solidFill>
                          <a:effectLst/>
                          <a:latin typeface="+mn-lt"/>
                          <a:ea typeface="+mn-ea"/>
                          <a:cs typeface="+mn-cs"/>
                        </a:rPr>
                        <a:t>TANF/Public Assistance </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marL="0" algn="ctr" defTabSz="914400" rtl="0" eaLnBrk="1" fontAlgn="base" latinLnBrk="0" hangingPunct="1"/>
                      <a:r>
                        <a:rPr lang="en-US" sz="1600" b="0" i="0" kern="1200" dirty="0">
                          <a:solidFill>
                            <a:srgbClr val="000000"/>
                          </a:solidFill>
                          <a:effectLst/>
                          <a:latin typeface="+mn-lt"/>
                          <a:ea typeface="+mn-ea"/>
                          <a:cs typeface="+mn-cs"/>
                        </a:rPr>
                        <a:t>9.1% </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marL="0" algn="ctr" defTabSz="914400" rtl="0" eaLnBrk="1" fontAlgn="base" latinLnBrk="0" hangingPunct="1"/>
                      <a:r>
                        <a:rPr lang="en-US" sz="1600" b="0" i="0" kern="1200" dirty="0">
                          <a:solidFill>
                            <a:srgbClr val="000000"/>
                          </a:solidFill>
                          <a:effectLst/>
                          <a:latin typeface="+mn-lt"/>
                          <a:ea typeface="+mn-ea"/>
                          <a:cs typeface="+mn-cs"/>
                        </a:rPr>
                        <a:t>56.9% </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43510855"/>
                  </a:ext>
                </a:extLst>
              </a:tr>
              <a:tr h="269563">
                <a:tc>
                  <a:txBody>
                    <a:bodyPr/>
                    <a:lstStyle/>
                    <a:p>
                      <a:pPr marL="0" algn="r" defTabSz="914400" rtl="0" eaLnBrk="1" fontAlgn="base" latinLnBrk="0" hangingPunct="1"/>
                      <a:r>
                        <a:rPr lang="en-US" sz="1400" b="0" i="1" kern="1200" dirty="0">
                          <a:solidFill>
                            <a:srgbClr val="000000"/>
                          </a:solidFill>
                          <a:effectLst/>
                          <a:latin typeface="+mn-lt"/>
                          <a:ea typeface="+mn-ea"/>
                          <a:cs typeface="+mn-cs"/>
                        </a:rPr>
                        <a:t>Other </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marL="0" algn="ctr" defTabSz="914400" rtl="0" eaLnBrk="1" fontAlgn="base" latinLnBrk="0" hangingPunct="1"/>
                      <a:r>
                        <a:rPr lang="en-US" sz="1600" b="0" i="0" kern="1200" dirty="0">
                          <a:solidFill>
                            <a:srgbClr val="000000"/>
                          </a:solidFill>
                          <a:effectLst/>
                          <a:latin typeface="+mn-lt"/>
                          <a:ea typeface="+mn-ea"/>
                          <a:cs typeface="+mn-cs"/>
                        </a:rPr>
                        <a:t>8.1%  </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marL="0" algn="ctr" defTabSz="914400" rtl="0" eaLnBrk="1" fontAlgn="base" latinLnBrk="0" hangingPunct="1"/>
                      <a:r>
                        <a:rPr lang="en-US" sz="1600" b="0" i="0" kern="1200" dirty="0">
                          <a:solidFill>
                            <a:srgbClr val="000000"/>
                          </a:solidFill>
                          <a:effectLst/>
                          <a:latin typeface="+mn-lt"/>
                          <a:ea typeface="+mn-ea"/>
                          <a:cs typeface="+mn-cs"/>
                        </a:rPr>
                        <a:t>4.6% </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51351378"/>
                  </a:ext>
                </a:extLst>
              </a:tr>
            </a:tbl>
          </a:graphicData>
        </a:graphic>
      </p:graphicFrame>
      <p:sp>
        <p:nvSpPr>
          <p:cNvPr id="3" name="TextBox 2">
            <a:extLst>
              <a:ext uri="{FF2B5EF4-FFF2-40B4-BE49-F238E27FC236}">
                <a16:creationId xmlns:a16="http://schemas.microsoft.com/office/drawing/2014/main" id="{EDB5856A-B708-9AC6-74E3-DD9B8ECEE163}"/>
              </a:ext>
            </a:extLst>
          </p:cNvPr>
          <p:cNvSpPr txBox="1"/>
          <p:nvPr/>
        </p:nvSpPr>
        <p:spPr>
          <a:xfrm>
            <a:off x="5224333" y="5196531"/>
            <a:ext cx="6391275" cy="24622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000" i="1" dirty="0"/>
              <a:t>Due to a calculation error, the above table was corrected on 5/23/2024 and differs from initial reports. </a:t>
            </a:r>
          </a:p>
        </p:txBody>
      </p:sp>
    </p:spTree>
    <p:extLst>
      <p:ext uri="{BB962C8B-B14F-4D97-AF65-F5344CB8AC3E}">
        <p14:creationId xmlns:p14="http://schemas.microsoft.com/office/powerpoint/2010/main" val="1707681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B3B4C-0373-653E-2923-1FD9C6E95B50}"/>
              </a:ext>
            </a:extLst>
          </p:cNvPr>
          <p:cNvSpPr>
            <a:spLocks noGrp="1"/>
          </p:cNvSpPr>
          <p:nvPr>
            <p:ph type="title"/>
          </p:nvPr>
        </p:nvSpPr>
        <p:spPr/>
        <p:txBody>
          <a:bodyPr/>
          <a:lstStyle/>
          <a:p>
            <a:r>
              <a:rPr lang="en-US" b="1">
                <a:solidFill>
                  <a:schemeClr val="tx1"/>
                </a:solidFill>
              </a:rPr>
              <a:t>2024 PIT Count Results</a:t>
            </a:r>
          </a:p>
        </p:txBody>
      </p:sp>
      <p:sp>
        <p:nvSpPr>
          <p:cNvPr id="3" name="Content Placeholder 2">
            <a:extLst>
              <a:ext uri="{FF2B5EF4-FFF2-40B4-BE49-F238E27FC236}">
                <a16:creationId xmlns:a16="http://schemas.microsoft.com/office/drawing/2014/main" id="{72417A53-5385-F9E5-3873-52DB8433CA64}"/>
              </a:ext>
            </a:extLst>
          </p:cNvPr>
          <p:cNvSpPr>
            <a:spLocks noGrp="1"/>
          </p:cNvSpPr>
          <p:nvPr>
            <p:ph idx="1"/>
          </p:nvPr>
        </p:nvSpPr>
        <p:spPr>
          <a:xfrm>
            <a:off x="1515881" y="2901572"/>
            <a:ext cx="5200616" cy="1920021"/>
          </a:xfrm>
        </p:spPr>
        <p:txBody>
          <a:bodyPr vert="horz" lIns="0" tIns="45720" rIns="0" bIns="45720" rtlCol="0" anchor="t">
            <a:normAutofit/>
          </a:bodyPr>
          <a:lstStyle/>
          <a:p>
            <a:pPr marL="0" indent="0">
              <a:buNone/>
            </a:pPr>
            <a:r>
              <a:rPr lang="en-US" sz="2600">
                <a:solidFill>
                  <a:schemeClr val="tx1"/>
                </a:solidFill>
              </a:rPr>
              <a:t>For complete 2024 Point-in-Time Count results, visit The Community Partnership’s </a:t>
            </a:r>
            <a:r>
              <a:rPr lang="en-US" sz="2600">
                <a:solidFill>
                  <a:schemeClr val="accent2"/>
                </a:solidFill>
                <a:hlinkClick r:id="rId2">
                  <a:extLst>
                    <a:ext uri="{A12FA001-AC4F-418D-AE19-62706E023703}">
                      <ahyp:hlinkClr xmlns:ahyp="http://schemas.microsoft.com/office/drawing/2018/hyperlinkcolor" val="tx"/>
                    </a:ext>
                  </a:extLst>
                </a:hlinkClick>
              </a:rPr>
              <a:t>website</a:t>
            </a:r>
            <a:r>
              <a:rPr lang="en-US" sz="2600">
                <a:solidFill>
                  <a:schemeClr val="accent2"/>
                </a:solidFill>
              </a:rPr>
              <a:t> </a:t>
            </a:r>
            <a:r>
              <a:rPr lang="en-US" sz="2600">
                <a:solidFill>
                  <a:schemeClr val="tx1"/>
                </a:solidFill>
              </a:rPr>
              <a:t>to view the PIT Count dashboard.</a:t>
            </a:r>
          </a:p>
          <a:p>
            <a:endParaRPr lang="en-US"/>
          </a:p>
          <a:p>
            <a:pPr marL="0" indent="0">
              <a:buNone/>
            </a:pPr>
            <a:endParaRPr lang="en-US"/>
          </a:p>
        </p:txBody>
      </p:sp>
      <p:sp>
        <p:nvSpPr>
          <p:cNvPr id="4" name="Date Placeholder 3">
            <a:extLst>
              <a:ext uri="{FF2B5EF4-FFF2-40B4-BE49-F238E27FC236}">
                <a16:creationId xmlns:a16="http://schemas.microsoft.com/office/drawing/2014/main" id="{CA3298AA-C671-2469-81C1-8D05A375B89A}"/>
              </a:ext>
            </a:extLst>
          </p:cNvPr>
          <p:cNvSpPr>
            <a:spLocks noGrp="1"/>
          </p:cNvSpPr>
          <p:nvPr>
            <p:ph type="dt" sz="half" idx="10"/>
          </p:nvPr>
        </p:nvSpPr>
        <p:spPr/>
        <p:txBody>
          <a:bodyPr/>
          <a:lstStyle/>
          <a:p>
            <a:fld id="{4A26C541-A5F9-4B54-A4F8-33024A7AF18A}" type="datetime1">
              <a:rPr lang="en-US" smtClean="0"/>
              <a:t>6/7/2024</a:t>
            </a:fld>
            <a:endParaRPr lang="en-US"/>
          </a:p>
        </p:txBody>
      </p:sp>
      <p:sp>
        <p:nvSpPr>
          <p:cNvPr id="5" name="Footer Placeholder 4">
            <a:extLst>
              <a:ext uri="{FF2B5EF4-FFF2-40B4-BE49-F238E27FC236}">
                <a16:creationId xmlns:a16="http://schemas.microsoft.com/office/drawing/2014/main" id="{73B08F88-B574-02C8-1118-72AC3319588A}"/>
              </a:ext>
            </a:extLst>
          </p:cNvPr>
          <p:cNvSpPr>
            <a:spLocks noGrp="1"/>
          </p:cNvSpPr>
          <p:nvPr>
            <p:ph type="ftr" sz="quarter" idx="11"/>
          </p:nvPr>
        </p:nvSpPr>
        <p:spPr/>
        <p:txBody>
          <a:bodyPr/>
          <a:lstStyle/>
          <a:p>
            <a:r>
              <a:rPr lang="en-US">
                <a:hlinkClick r:id="rId3">
                  <a:extLst>
                    <a:ext uri="{A12FA001-AC4F-418D-AE19-62706E023703}">
                      <ahyp:hlinkClr xmlns:ahyp="http://schemas.microsoft.com/office/drawing/2018/hyperlinkcolor" val="tx"/>
                    </a:ext>
                  </a:extLst>
                </a:hlinkClick>
              </a:rPr>
              <a:t>www.community-partnership.org </a:t>
            </a:r>
            <a:endParaRPr lang="en-US"/>
          </a:p>
        </p:txBody>
      </p:sp>
      <p:sp>
        <p:nvSpPr>
          <p:cNvPr id="6" name="Slide Number Placeholder 5">
            <a:extLst>
              <a:ext uri="{FF2B5EF4-FFF2-40B4-BE49-F238E27FC236}">
                <a16:creationId xmlns:a16="http://schemas.microsoft.com/office/drawing/2014/main" id="{3E0F92E9-402D-C14C-A7BE-1FAB59E636EE}"/>
              </a:ext>
            </a:extLst>
          </p:cNvPr>
          <p:cNvSpPr>
            <a:spLocks noGrp="1"/>
          </p:cNvSpPr>
          <p:nvPr>
            <p:ph type="sldNum" sz="quarter" idx="12"/>
          </p:nvPr>
        </p:nvSpPr>
        <p:spPr/>
        <p:txBody>
          <a:bodyPr/>
          <a:lstStyle/>
          <a:p>
            <a:fld id="{2D3E5E9E-24F7-472D-9BEB-6666E7887FA8}" type="slidenum">
              <a:rPr lang="en-US" smtClean="0"/>
              <a:t>18</a:t>
            </a:fld>
            <a:endParaRPr lang="en-US"/>
          </a:p>
        </p:txBody>
      </p:sp>
      <p:pic>
        <p:nvPicPr>
          <p:cNvPr id="9" name="Picture 8">
            <a:extLst>
              <a:ext uri="{FF2B5EF4-FFF2-40B4-BE49-F238E27FC236}">
                <a16:creationId xmlns:a16="http://schemas.microsoft.com/office/drawing/2014/main" id="{94A66108-04BC-47A9-B760-4589A9FDF9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6879669" y="2369261"/>
            <a:ext cx="4336495" cy="3252371"/>
          </a:xfrm>
          <a:prstGeom prst="rect">
            <a:avLst/>
          </a:prstGeom>
        </p:spPr>
      </p:pic>
    </p:spTree>
    <p:extLst>
      <p:ext uri="{BB962C8B-B14F-4D97-AF65-F5344CB8AC3E}">
        <p14:creationId xmlns:p14="http://schemas.microsoft.com/office/powerpoint/2010/main" val="4010807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chemeClr val="tx1"/>
                </a:solidFill>
              </a:rPr>
              <a:t>2023 PIT Count Results</a:t>
            </a:r>
          </a:p>
        </p:txBody>
      </p:sp>
      <p:sp>
        <p:nvSpPr>
          <p:cNvPr id="4" name="Date Placeholder 3"/>
          <p:cNvSpPr>
            <a:spLocks noGrp="1"/>
          </p:cNvSpPr>
          <p:nvPr>
            <p:ph type="dt" sz="half" idx="10"/>
          </p:nvPr>
        </p:nvSpPr>
        <p:spPr/>
        <p:txBody>
          <a:bodyPr/>
          <a:lstStyle/>
          <a:p>
            <a:fld id="{44239546-83EB-4E5D-8D1C-BAEEE17C6409}" type="datetime1">
              <a:rPr lang="en-US" smtClean="0"/>
              <a:t>6/7/2024</a:t>
            </a:fld>
            <a:endParaRPr lang="en-US"/>
          </a:p>
        </p:txBody>
      </p:sp>
      <p:sp>
        <p:nvSpPr>
          <p:cNvPr id="5" name="Footer Placeholder 4"/>
          <p:cNvSpPr>
            <a:spLocks noGrp="1"/>
          </p:cNvSpPr>
          <p:nvPr>
            <p:ph type="ftr" sz="quarter" idx="11"/>
          </p:nvPr>
        </p:nvSpPr>
        <p:spPr/>
        <p:txBody>
          <a:bodyPr/>
          <a:lstStyle/>
          <a:p>
            <a:r>
              <a:rPr lang="en-US">
                <a:hlinkClick r:id="rId3">
                  <a:extLst>
                    <a:ext uri="{A12FA001-AC4F-418D-AE19-62706E023703}">
                      <ahyp:hlinkClr xmlns:ahyp="http://schemas.microsoft.com/office/drawing/2018/hyperlinkcolor" val="tx"/>
                    </a:ext>
                  </a:extLst>
                </a:hlinkClick>
              </a:rPr>
              <a:t>www.community-partnership.org </a:t>
            </a:r>
            <a:endParaRPr lang="en-US"/>
          </a:p>
        </p:txBody>
      </p:sp>
      <p:sp>
        <p:nvSpPr>
          <p:cNvPr id="6" name="Slide Number Placeholder 5"/>
          <p:cNvSpPr>
            <a:spLocks noGrp="1"/>
          </p:cNvSpPr>
          <p:nvPr>
            <p:ph type="sldNum" sz="quarter" idx="12"/>
          </p:nvPr>
        </p:nvSpPr>
        <p:spPr/>
        <p:txBody>
          <a:bodyPr/>
          <a:lstStyle/>
          <a:p>
            <a:fld id="{2D3E5E9E-24F7-472D-9BEB-6666E7887FA8}" type="slidenum">
              <a:rPr lang="en-US" smtClean="0"/>
              <a:t>19</a:t>
            </a:fld>
            <a:endParaRPr lang="en-US"/>
          </a:p>
        </p:txBody>
      </p:sp>
      <p:sp>
        <p:nvSpPr>
          <p:cNvPr id="9" name="Content Placeholder 2"/>
          <p:cNvSpPr>
            <a:spLocks noGrp="1"/>
          </p:cNvSpPr>
          <p:nvPr>
            <p:ph idx="1"/>
          </p:nvPr>
        </p:nvSpPr>
        <p:spPr>
          <a:xfrm>
            <a:off x="3684597" y="2730637"/>
            <a:ext cx="4822805" cy="1840004"/>
          </a:xfrm>
        </p:spPr>
        <p:txBody>
          <a:bodyPr vert="horz" lIns="0" tIns="45720" rIns="0" bIns="45720" rtlCol="0" anchor="t">
            <a:noAutofit/>
          </a:bodyPr>
          <a:lstStyle/>
          <a:p>
            <a:pPr marL="251460" indent="-251460" defTabSz="1005840">
              <a:spcBef>
                <a:spcPts val="1100"/>
              </a:spcBef>
            </a:pPr>
            <a:endParaRPr lang="en-US">
              <a:solidFill>
                <a:schemeClr val="tx1"/>
              </a:solidFill>
              <a:cs typeface="Calibri"/>
            </a:endParaRPr>
          </a:p>
          <a:p>
            <a:pPr marL="0" indent="0" defTabSz="1005840">
              <a:spcBef>
                <a:spcPts val="1100"/>
              </a:spcBef>
              <a:buNone/>
            </a:pPr>
            <a:r>
              <a:rPr lang="en-US" sz="7200">
                <a:solidFill>
                  <a:srgbClr val="000000"/>
                </a:solidFill>
                <a:cs typeface="Calibri"/>
              </a:rPr>
              <a:t>Questions? </a:t>
            </a:r>
          </a:p>
        </p:txBody>
      </p:sp>
    </p:spTree>
    <p:extLst>
      <p:ext uri="{BB962C8B-B14F-4D97-AF65-F5344CB8AC3E}">
        <p14:creationId xmlns:p14="http://schemas.microsoft.com/office/powerpoint/2010/main" val="3123861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08F34-2A1C-4087-AE5C-2FF5EF0B41F5}"/>
              </a:ext>
            </a:extLst>
          </p:cNvPr>
          <p:cNvSpPr>
            <a:spLocks noGrp="1"/>
          </p:cNvSpPr>
          <p:nvPr>
            <p:ph type="title"/>
          </p:nvPr>
        </p:nvSpPr>
        <p:spPr>
          <a:xfrm>
            <a:off x="1097280" y="487012"/>
            <a:ext cx="10058400" cy="1237397"/>
          </a:xfrm>
        </p:spPr>
        <p:txBody>
          <a:bodyPr/>
          <a:lstStyle/>
          <a:p>
            <a:r>
              <a:rPr lang="en-US" b="1">
                <a:solidFill>
                  <a:schemeClr val="tx1"/>
                </a:solidFill>
                <a:latin typeface="Avenir Next"/>
              </a:rPr>
              <a:t>What is the PIT Count?</a:t>
            </a:r>
          </a:p>
        </p:txBody>
      </p:sp>
      <p:sp>
        <p:nvSpPr>
          <p:cNvPr id="6" name="Date Placeholder 5"/>
          <p:cNvSpPr>
            <a:spLocks noGrp="1"/>
          </p:cNvSpPr>
          <p:nvPr>
            <p:ph type="dt" sz="half" idx="10"/>
          </p:nvPr>
        </p:nvSpPr>
        <p:spPr/>
        <p:txBody>
          <a:bodyPr/>
          <a:lstStyle/>
          <a:p>
            <a:fld id="{345F294C-4880-4D88-B48E-297B8818B163}" type="datetime1">
              <a:rPr lang="en-US" smtClean="0"/>
              <a:t>6/7/2024</a:t>
            </a:fld>
            <a:endParaRPr lang="en-US"/>
          </a:p>
        </p:txBody>
      </p:sp>
      <p:sp>
        <p:nvSpPr>
          <p:cNvPr id="7" name="Slide Number Placeholder 6"/>
          <p:cNvSpPr>
            <a:spLocks noGrp="1"/>
          </p:cNvSpPr>
          <p:nvPr>
            <p:ph type="sldNum" sz="quarter" idx="12"/>
          </p:nvPr>
        </p:nvSpPr>
        <p:spPr/>
        <p:txBody>
          <a:bodyPr/>
          <a:lstStyle/>
          <a:p>
            <a:fld id="{2D3E5E9E-24F7-472D-9BEB-6666E7887FA8}" type="slidenum">
              <a:rPr lang="en-US" smtClean="0"/>
              <a:t>2</a:t>
            </a:fld>
            <a:endParaRPr lang="en-US"/>
          </a:p>
        </p:txBody>
      </p:sp>
      <p:sp>
        <p:nvSpPr>
          <p:cNvPr id="15" name="Content Placeholder 2">
            <a:extLst>
              <a:ext uri="{FF2B5EF4-FFF2-40B4-BE49-F238E27FC236}">
                <a16:creationId xmlns:a16="http://schemas.microsoft.com/office/drawing/2014/main" id="{CC49F440-BBD7-4B86-81E1-93D23326647E}"/>
              </a:ext>
            </a:extLst>
          </p:cNvPr>
          <p:cNvSpPr txBox="1">
            <a:spLocks/>
          </p:cNvSpPr>
          <p:nvPr/>
        </p:nvSpPr>
        <p:spPr>
          <a:xfrm>
            <a:off x="1357006" y="1829622"/>
            <a:ext cx="7005944" cy="4361628"/>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a:solidFill>
                  <a:schemeClr val="tx1"/>
                </a:solidFill>
              </a:rPr>
              <a:t>The Point-in-Time Count or “PIT Count” creates a snapshot of the </a:t>
            </a:r>
            <a:r>
              <a:rPr lang="en-US" sz="1600" b="1">
                <a:solidFill>
                  <a:schemeClr val="tx1"/>
                </a:solidFill>
              </a:rPr>
              <a:t>scope and scale of homelessness in the District </a:t>
            </a:r>
            <a:r>
              <a:rPr lang="en-US" sz="1600">
                <a:solidFill>
                  <a:schemeClr val="tx1"/>
                </a:solidFill>
              </a:rPr>
              <a:t>at a single point in time. </a:t>
            </a:r>
          </a:p>
          <a:p>
            <a:r>
              <a:rPr lang="en-US" sz="1600" b="1">
                <a:solidFill>
                  <a:schemeClr val="tx1"/>
                </a:solidFill>
              </a:rPr>
              <a:t>Required of every community that receives federal homelessness assistance funds </a:t>
            </a:r>
            <a:r>
              <a:rPr lang="en-US" sz="1600">
                <a:solidFill>
                  <a:schemeClr val="tx1"/>
                </a:solidFill>
              </a:rPr>
              <a:t>from the U.S. Dept. of Housing and Urban Development (HUD). </a:t>
            </a:r>
          </a:p>
          <a:p>
            <a:r>
              <a:rPr lang="en-US" sz="1600" b="1">
                <a:solidFill>
                  <a:schemeClr val="tx1"/>
                </a:solidFill>
              </a:rPr>
              <a:t>The Community Partnership (TCP) has coordinated and conducted the count </a:t>
            </a:r>
            <a:r>
              <a:rPr lang="en-US" sz="1600">
                <a:solidFill>
                  <a:schemeClr val="tx1"/>
                </a:solidFill>
              </a:rPr>
              <a:t>on behalf of the District of Columbia Continuum of Care since 2001.</a:t>
            </a:r>
          </a:p>
          <a:p>
            <a:r>
              <a:rPr lang="en-US" sz="1600" b="1">
                <a:solidFill>
                  <a:schemeClr val="tx1"/>
                </a:solidFill>
              </a:rPr>
              <a:t>PIT data is used locally </a:t>
            </a:r>
            <a:r>
              <a:rPr lang="en-US" sz="1600">
                <a:solidFill>
                  <a:schemeClr val="tx1"/>
                </a:solidFill>
              </a:rPr>
              <a:t>to plan programming and to track progress made toward goals outlined in </a:t>
            </a:r>
            <a:r>
              <a:rPr lang="en-US" sz="1600" i="1">
                <a:solidFill>
                  <a:schemeClr val="tx1"/>
                </a:solidFill>
              </a:rPr>
              <a:t>Homeward DC</a:t>
            </a:r>
            <a:endParaRPr lang="en-US" sz="1600">
              <a:solidFill>
                <a:schemeClr val="tx1"/>
              </a:solidFill>
            </a:endParaRPr>
          </a:p>
          <a:p>
            <a:r>
              <a:rPr lang="en-US" sz="1600">
                <a:solidFill>
                  <a:schemeClr val="tx1"/>
                </a:solidFill>
              </a:rPr>
              <a:t>This year’s PIT was held on</a:t>
            </a:r>
            <a:r>
              <a:rPr lang="en-US" sz="1600" b="1">
                <a:solidFill>
                  <a:schemeClr val="tx1"/>
                </a:solidFill>
              </a:rPr>
              <a:t> Wednesday, January 24</a:t>
            </a:r>
            <a:r>
              <a:rPr lang="en-US" sz="1600" b="1" baseline="30000">
                <a:solidFill>
                  <a:schemeClr val="tx1"/>
                </a:solidFill>
              </a:rPr>
              <a:t>th</a:t>
            </a:r>
            <a:r>
              <a:rPr lang="en-US" sz="1600">
                <a:solidFill>
                  <a:schemeClr val="tx1"/>
                </a:solidFill>
              </a:rPr>
              <a:t>.</a:t>
            </a:r>
          </a:p>
          <a:p>
            <a:r>
              <a:rPr lang="en-US" sz="1600" b="1">
                <a:solidFill>
                  <a:schemeClr val="tx1"/>
                </a:solidFill>
              </a:rPr>
              <a:t>PIT is comprised of data from the </a:t>
            </a:r>
            <a:r>
              <a:rPr lang="en-US" sz="1600" b="1" err="1">
                <a:solidFill>
                  <a:schemeClr val="tx1"/>
                </a:solidFill>
              </a:rPr>
              <a:t>CoC’s</a:t>
            </a:r>
            <a:r>
              <a:rPr lang="en-US" sz="1600" b="1">
                <a:solidFill>
                  <a:schemeClr val="tx1"/>
                </a:solidFill>
              </a:rPr>
              <a:t> Homeless Management Information System (HMIS) and direct counts/surveys with people who are experiencing homeless in non-HMIS programs</a:t>
            </a:r>
            <a:r>
              <a:rPr lang="en-US" sz="1600">
                <a:solidFill>
                  <a:schemeClr val="tx1"/>
                </a:solidFill>
              </a:rPr>
              <a:t>, including DV, and those who were sleeping in an unsheltered location on the night of PIT.</a:t>
            </a:r>
          </a:p>
        </p:txBody>
      </p:sp>
      <p:pic>
        <p:nvPicPr>
          <p:cNvPr id="5" name="Picture 4">
            <a:extLst>
              <a:ext uri="{FF2B5EF4-FFF2-40B4-BE49-F238E27FC236}">
                <a16:creationId xmlns:a16="http://schemas.microsoft.com/office/drawing/2014/main" id="{CE620BF1-4BA0-4127-B520-FAF4B542A4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4976" y="3319337"/>
            <a:ext cx="2450722" cy="980289"/>
          </a:xfrm>
          <a:prstGeom prst="rect">
            <a:avLst/>
          </a:prstGeom>
          <a:ln>
            <a:solidFill>
              <a:schemeClr val="tx1"/>
            </a:solidFill>
          </a:ln>
        </p:spPr>
      </p:pic>
      <p:sp>
        <p:nvSpPr>
          <p:cNvPr id="22" name="Footer Placeholder 3">
            <a:extLst>
              <a:ext uri="{FF2B5EF4-FFF2-40B4-BE49-F238E27FC236}">
                <a16:creationId xmlns:a16="http://schemas.microsoft.com/office/drawing/2014/main" id="{247FD206-885A-4204-A0DE-2E3793E49463}"/>
              </a:ext>
            </a:extLst>
          </p:cNvPr>
          <p:cNvSpPr>
            <a:spLocks noGrp="1"/>
          </p:cNvSpPr>
          <p:nvPr>
            <p:ph type="ftr" sz="quarter" idx="11"/>
          </p:nvPr>
        </p:nvSpPr>
        <p:spPr>
          <a:xfrm>
            <a:off x="3686185" y="6459785"/>
            <a:ext cx="4822804" cy="365125"/>
          </a:xfrm>
        </p:spPr>
        <p:txBody>
          <a:bodyPr/>
          <a:lstStyle/>
          <a:p>
            <a:r>
              <a:rPr lang="en-US">
                <a:hlinkClick r:id="rId4">
                  <a:extLst>
                    <a:ext uri="{A12FA001-AC4F-418D-AE19-62706E023703}">
                      <ahyp:hlinkClr xmlns:ahyp="http://schemas.microsoft.com/office/drawing/2018/hyperlinkcolor" val="tx"/>
                    </a:ext>
                  </a:extLst>
                </a:hlinkClick>
              </a:rPr>
              <a:t>www.community-partnership.org </a:t>
            </a:r>
            <a:endParaRPr lang="en-US"/>
          </a:p>
        </p:txBody>
      </p:sp>
    </p:spTree>
    <p:extLst>
      <p:ext uri="{BB962C8B-B14F-4D97-AF65-F5344CB8AC3E}">
        <p14:creationId xmlns:p14="http://schemas.microsoft.com/office/powerpoint/2010/main" val="1053066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chemeClr val="tx1"/>
                </a:solidFill>
              </a:rPr>
              <a:t>TCP Contacts</a:t>
            </a:r>
            <a:endParaRPr lang="en-US" b="1" i="1">
              <a:solidFill>
                <a:schemeClr val="tx1"/>
              </a:solidFill>
            </a:endParaRPr>
          </a:p>
        </p:txBody>
      </p:sp>
      <p:sp>
        <p:nvSpPr>
          <p:cNvPr id="4" name="Date Placeholder 3"/>
          <p:cNvSpPr>
            <a:spLocks noGrp="1"/>
          </p:cNvSpPr>
          <p:nvPr>
            <p:ph type="dt" sz="half" idx="10"/>
          </p:nvPr>
        </p:nvSpPr>
        <p:spPr/>
        <p:txBody>
          <a:bodyPr/>
          <a:lstStyle/>
          <a:p>
            <a:fld id="{B71E8EA1-16BE-42DC-8F28-60F493AA64D7}" type="datetime1">
              <a:rPr lang="en-US" smtClean="0"/>
              <a:t>6/7/2024</a:t>
            </a:fld>
            <a:endParaRPr lang="en-US"/>
          </a:p>
        </p:txBody>
      </p:sp>
      <p:sp>
        <p:nvSpPr>
          <p:cNvPr id="5" name="Footer Placeholder 4"/>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www.community-partnership.org </a:t>
            </a:r>
            <a:endParaRPr lang="en-US"/>
          </a:p>
        </p:txBody>
      </p:sp>
      <p:sp>
        <p:nvSpPr>
          <p:cNvPr id="6" name="Slide Number Placeholder 5"/>
          <p:cNvSpPr>
            <a:spLocks noGrp="1"/>
          </p:cNvSpPr>
          <p:nvPr>
            <p:ph type="sldNum" sz="quarter" idx="12"/>
          </p:nvPr>
        </p:nvSpPr>
        <p:spPr/>
        <p:txBody>
          <a:bodyPr/>
          <a:lstStyle/>
          <a:p>
            <a:fld id="{2D3E5E9E-24F7-472D-9BEB-6666E7887FA8}" type="slidenum">
              <a:rPr lang="en-US" smtClean="0"/>
              <a:t>20</a:t>
            </a:fld>
            <a:endParaRPr lang="en-US"/>
          </a:p>
        </p:txBody>
      </p:sp>
      <p:sp>
        <p:nvSpPr>
          <p:cNvPr id="8" name="Content Placeholder 2"/>
          <p:cNvSpPr>
            <a:spLocks noGrp="1"/>
          </p:cNvSpPr>
          <p:nvPr>
            <p:ph sz="half" idx="1"/>
          </p:nvPr>
        </p:nvSpPr>
        <p:spPr>
          <a:xfrm>
            <a:off x="1097280" y="1891225"/>
            <a:ext cx="10058400" cy="4328199"/>
          </a:xfrm>
        </p:spPr>
        <p:txBody>
          <a:bodyPr vert="horz" lIns="0" tIns="45720" rIns="0" bIns="45720" rtlCol="0" anchor="t">
            <a:normAutofit/>
          </a:bodyPr>
          <a:lstStyle/>
          <a:p>
            <a:pPr marL="0" indent="0">
              <a:buNone/>
            </a:pPr>
            <a:r>
              <a:rPr lang="en-US" sz="2600" b="1"/>
              <a:t>Tom Fredericksen</a:t>
            </a:r>
            <a:r>
              <a:rPr lang="en-US" sz="2600"/>
              <a:t> | Chief of Policy &amp; Programs</a:t>
            </a:r>
          </a:p>
          <a:p>
            <a:pPr marL="200660" lvl="1" indent="0">
              <a:buNone/>
            </a:pPr>
            <a:r>
              <a:rPr lang="en-US" sz="2600" i="1">
                <a:solidFill>
                  <a:schemeClr val="accent2"/>
                </a:solidFill>
              </a:rPr>
              <a:t>tfredericksen@community-partnership.org</a:t>
            </a:r>
            <a:r>
              <a:rPr lang="en-US" sz="2600">
                <a:solidFill>
                  <a:schemeClr val="accent2"/>
                </a:solidFill>
              </a:rPr>
              <a:t> </a:t>
            </a:r>
          </a:p>
          <a:p>
            <a:pPr marL="0" indent="0">
              <a:buNone/>
            </a:pPr>
            <a:r>
              <a:rPr lang="en-US" sz="2600" b="1"/>
              <a:t>Elisabeth Young </a:t>
            </a:r>
            <a:r>
              <a:rPr lang="en-US" sz="2600"/>
              <a:t>| Deputy Chief of Policy and Programs</a:t>
            </a:r>
          </a:p>
          <a:p>
            <a:pPr marL="200660" lvl="1" indent="0">
              <a:buNone/>
            </a:pPr>
            <a:r>
              <a:rPr lang="en-US" sz="2600" i="1">
                <a:solidFill>
                  <a:schemeClr val="accent2"/>
                </a:solidFill>
              </a:rPr>
              <a:t>eyoung@community-partnership.org</a:t>
            </a:r>
          </a:p>
          <a:p>
            <a:pPr marL="0" indent="0">
              <a:buNone/>
            </a:pPr>
            <a:r>
              <a:rPr lang="en-US" sz="2600" b="1"/>
              <a:t>Tyrell McQueen </a:t>
            </a:r>
            <a:r>
              <a:rPr lang="en-US" sz="2600"/>
              <a:t>| Analyst</a:t>
            </a:r>
          </a:p>
          <a:p>
            <a:pPr marL="200660" lvl="1" indent="0">
              <a:buNone/>
            </a:pPr>
            <a:r>
              <a:rPr lang="en-US" sz="2600" i="1">
                <a:solidFill>
                  <a:schemeClr val="accent2"/>
                </a:solidFill>
              </a:rPr>
              <a:t>tmcqueen@community-partnership.org</a:t>
            </a:r>
          </a:p>
          <a:p>
            <a:pPr marL="0" indent="0">
              <a:buNone/>
            </a:pPr>
            <a:r>
              <a:rPr lang="en-US" sz="2600" b="1">
                <a:ea typeface="+mn-lt"/>
                <a:cs typeface="+mn-lt"/>
              </a:rPr>
              <a:t>Harish Sundararaman </a:t>
            </a:r>
            <a:r>
              <a:rPr lang="en-US" sz="2600">
                <a:ea typeface="+mn-lt"/>
                <a:cs typeface="+mn-lt"/>
              </a:rPr>
              <a:t>| Analyst</a:t>
            </a:r>
          </a:p>
          <a:p>
            <a:pPr marL="200660" lvl="1" indent="0">
              <a:buNone/>
            </a:pPr>
            <a:r>
              <a:rPr lang="en-US" sz="2600" i="1">
                <a:solidFill>
                  <a:schemeClr val="accent2"/>
                </a:solidFill>
              </a:rPr>
              <a:t>hsundararaman@community-partnership.org</a:t>
            </a:r>
          </a:p>
        </p:txBody>
      </p:sp>
    </p:spTree>
    <p:extLst>
      <p:ext uri="{BB962C8B-B14F-4D97-AF65-F5344CB8AC3E}">
        <p14:creationId xmlns:p14="http://schemas.microsoft.com/office/powerpoint/2010/main" val="820893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08F34-2A1C-4087-AE5C-2FF5EF0B41F5}"/>
              </a:ext>
            </a:extLst>
          </p:cNvPr>
          <p:cNvSpPr>
            <a:spLocks noGrp="1"/>
          </p:cNvSpPr>
          <p:nvPr>
            <p:ph type="title"/>
          </p:nvPr>
        </p:nvSpPr>
        <p:spPr/>
        <p:txBody>
          <a:bodyPr/>
          <a:lstStyle/>
          <a:p>
            <a:r>
              <a:rPr lang="en-US" b="1">
                <a:solidFill>
                  <a:schemeClr val="tx1"/>
                </a:solidFill>
              </a:rPr>
              <a:t>PIT Count Results - Totals</a:t>
            </a:r>
          </a:p>
        </p:txBody>
      </p:sp>
      <p:sp>
        <p:nvSpPr>
          <p:cNvPr id="4" name="Footer Placeholder 3"/>
          <p:cNvSpPr>
            <a:spLocks noGrp="1"/>
          </p:cNvSpPr>
          <p:nvPr>
            <p:ph type="ftr" sz="quarter" idx="11"/>
          </p:nvPr>
        </p:nvSpPr>
        <p:spPr/>
        <p:txBody>
          <a:bodyPr/>
          <a:lstStyle/>
          <a:p>
            <a:r>
              <a:rPr lang="en-US">
                <a:hlinkClick r:id="rId3">
                  <a:extLst>
                    <a:ext uri="{A12FA001-AC4F-418D-AE19-62706E023703}">
                      <ahyp:hlinkClr xmlns:ahyp="http://schemas.microsoft.com/office/drawing/2018/hyperlinkcolor" val="tx"/>
                    </a:ext>
                  </a:extLst>
                </a:hlinkClick>
              </a:rPr>
              <a:t>www.community-partnership.org </a:t>
            </a:r>
            <a:endParaRPr lang="en-US"/>
          </a:p>
        </p:txBody>
      </p:sp>
      <p:sp>
        <p:nvSpPr>
          <p:cNvPr id="6" name="Date Placeholder 5"/>
          <p:cNvSpPr>
            <a:spLocks noGrp="1"/>
          </p:cNvSpPr>
          <p:nvPr>
            <p:ph type="dt" sz="half" idx="10"/>
          </p:nvPr>
        </p:nvSpPr>
        <p:spPr/>
        <p:txBody>
          <a:bodyPr/>
          <a:lstStyle/>
          <a:p>
            <a:fld id="{011C9341-7F4C-45EC-9DD8-319F7447FB24}" type="datetime1">
              <a:rPr lang="en-US" smtClean="0"/>
              <a:t>6/7/2024</a:t>
            </a:fld>
            <a:endParaRPr lang="en-US"/>
          </a:p>
        </p:txBody>
      </p:sp>
      <p:sp>
        <p:nvSpPr>
          <p:cNvPr id="7" name="Slide Number Placeholder 6"/>
          <p:cNvSpPr>
            <a:spLocks noGrp="1"/>
          </p:cNvSpPr>
          <p:nvPr>
            <p:ph type="sldNum" sz="quarter" idx="12"/>
          </p:nvPr>
        </p:nvSpPr>
        <p:spPr/>
        <p:txBody>
          <a:bodyPr/>
          <a:lstStyle/>
          <a:p>
            <a:fld id="{2D3E5E9E-24F7-472D-9BEB-6666E7887FA8}" type="slidenum">
              <a:rPr lang="en-US" smtClean="0"/>
              <a:t>3</a:t>
            </a:fld>
            <a:endParaRPr lang="en-US"/>
          </a:p>
        </p:txBody>
      </p:sp>
      <p:graphicFrame>
        <p:nvGraphicFramePr>
          <p:cNvPr id="9" name="Content Placeholder 8">
            <a:extLst>
              <a:ext uri="{FF2B5EF4-FFF2-40B4-BE49-F238E27FC236}">
                <a16:creationId xmlns:a16="http://schemas.microsoft.com/office/drawing/2014/main" id="{45A5A0CB-CAD5-4F3E-991A-FB5F3F3A5BD9}"/>
              </a:ext>
            </a:extLst>
          </p:cNvPr>
          <p:cNvGraphicFramePr>
            <a:graphicFrameLocks noGrp="1"/>
          </p:cNvGraphicFramePr>
          <p:nvPr>
            <p:ph idx="1"/>
            <p:extLst>
              <p:ext uri="{D42A27DB-BD31-4B8C-83A1-F6EECF244321}">
                <p14:modId xmlns:p14="http://schemas.microsoft.com/office/powerpoint/2010/main" val="135946358"/>
              </p:ext>
            </p:extLst>
          </p:nvPr>
        </p:nvGraphicFramePr>
        <p:xfrm>
          <a:off x="5496128" y="2289726"/>
          <a:ext cx="5946560" cy="2359811"/>
        </p:xfrm>
        <a:graphic>
          <a:graphicData uri="http://schemas.openxmlformats.org/drawingml/2006/table">
            <a:tbl>
              <a:tblPr/>
              <a:tblGrid>
                <a:gridCol w="2340128">
                  <a:extLst>
                    <a:ext uri="{9D8B030D-6E8A-4147-A177-3AD203B41FA5}">
                      <a16:colId xmlns:a16="http://schemas.microsoft.com/office/drawing/2014/main" val="2932116487"/>
                    </a:ext>
                  </a:extLst>
                </a:gridCol>
                <a:gridCol w="901608">
                  <a:extLst>
                    <a:ext uri="{9D8B030D-6E8A-4147-A177-3AD203B41FA5}">
                      <a16:colId xmlns:a16="http://schemas.microsoft.com/office/drawing/2014/main" val="2920495989"/>
                    </a:ext>
                  </a:extLst>
                </a:gridCol>
                <a:gridCol w="901608">
                  <a:extLst>
                    <a:ext uri="{9D8B030D-6E8A-4147-A177-3AD203B41FA5}">
                      <a16:colId xmlns:a16="http://schemas.microsoft.com/office/drawing/2014/main" val="4094409724"/>
                    </a:ext>
                  </a:extLst>
                </a:gridCol>
                <a:gridCol w="901608">
                  <a:extLst>
                    <a:ext uri="{9D8B030D-6E8A-4147-A177-3AD203B41FA5}">
                      <a16:colId xmlns:a16="http://schemas.microsoft.com/office/drawing/2014/main" val="879635474"/>
                    </a:ext>
                  </a:extLst>
                </a:gridCol>
                <a:gridCol w="901608">
                  <a:extLst>
                    <a:ext uri="{9D8B030D-6E8A-4147-A177-3AD203B41FA5}">
                      <a16:colId xmlns:a16="http://schemas.microsoft.com/office/drawing/2014/main" val="4273509222"/>
                    </a:ext>
                  </a:extLst>
                </a:gridCol>
              </a:tblGrid>
              <a:tr h="537416">
                <a:tc>
                  <a:txBody>
                    <a:bodyPr/>
                    <a:lstStyle/>
                    <a:p>
                      <a:pPr algn="ctr" fontAlgn="base"/>
                      <a:endParaRPr lang="en-US" b="0" i="0">
                        <a:solidFill>
                          <a:srgbClr val="002060"/>
                        </a:solidFill>
                        <a:effectLst/>
                        <a:latin typeface="+mj-l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noFill/>
                  </a:tcPr>
                </a:tc>
                <a:tc>
                  <a:txBody>
                    <a:bodyPr/>
                    <a:lstStyle/>
                    <a:p>
                      <a:pPr algn="ctr" fontAlgn="base"/>
                      <a:r>
                        <a:rPr lang="en-US" sz="1000" b="1" i="0" u="none" strike="noStrike">
                          <a:solidFill>
                            <a:srgbClr val="FFFFFF"/>
                          </a:solidFill>
                          <a:effectLst/>
                          <a:latin typeface="+mj-lt"/>
                        </a:rPr>
                        <a:t>Emergency Shelter</a:t>
                      </a:r>
                      <a:endParaRPr lang="en-US" sz="1000" b="0" i="0">
                        <a:solidFill>
                          <a:srgbClr val="002060"/>
                        </a:solidFill>
                        <a:effectLst/>
                        <a:latin typeface="+mj-l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2"/>
                    </a:solidFill>
                  </a:tcPr>
                </a:tc>
                <a:tc>
                  <a:txBody>
                    <a:bodyPr/>
                    <a:lstStyle/>
                    <a:p>
                      <a:pPr algn="ctr" fontAlgn="base"/>
                      <a:r>
                        <a:rPr lang="en-US" sz="1000" b="1" i="0" u="none" strike="noStrike">
                          <a:solidFill>
                            <a:srgbClr val="FFFFFF"/>
                          </a:solidFill>
                          <a:effectLst/>
                          <a:latin typeface="+mj-lt"/>
                        </a:rPr>
                        <a:t>Transitional Housing</a:t>
                      </a:r>
                      <a:endParaRPr lang="en-US" sz="1000" b="0" i="0">
                        <a:solidFill>
                          <a:srgbClr val="002060"/>
                        </a:solidFill>
                        <a:effectLst/>
                        <a:latin typeface="+mj-l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2"/>
                    </a:solidFill>
                  </a:tcPr>
                </a:tc>
                <a:tc>
                  <a:txBody>
                    <a:bodyPr/>
                    <a:lstStyle/>
                    <a:p>
                      <a:pPr algn="ctr" fontAlgn="base"/>
                      <a:r>
                        <a:rPr lang="en-US" sz="900" b="1" i="0" u="none" strike="noStrike">
                          <a:solidFill>
                            <a:srgbClr val="FFFFFF"/>
                          </a:solidFill>
                          <a:effectLst/>
                          <a:latin typeface="+mj-lt"/>
                        </a:rPr>
                        <a:t>Unsheltered</a:t>
                      </a:r>
                      <a:endParaRPr lang="en-US" sz="900" b="0" i="0">
                        <a:solidFill>
                          <a:srgbClr val="002060"/>
                        </a:solidFill>
                        <a:effectLst/>
                        <a:latin typeface="+mj-l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2"/>
                    </a:solidFill>
                  </a:tcPr>
                </a:tc>
                <a:tc>
                  <a:txBody>
                    <a:bodyPr/>
                    <a:lstStyle/>
                    <a:p>
                      <a:pPr algn="ctr" fontAlgn="base"/>
                      <a:r>
                        <a:rPr lang="en-US" sz="1000" b="1" i="0" u="none" strike="noStrike">
                          <a:solidFill>
                            <a:srgbClr val="FFFFFF"/>
                          </a:solidFill>
                          <a:effectLst/>
                          <a:latin typeface="+mj-lt"/>
                        </a:rPr>
                        <a:t>Total</a:t>
                      </a:r>
                      <a:endParaRPr lang="en-US" sz="1000" b="0" i="0">
                        <a:solidFill>
                          <a:srgbClr val="002060"/>
                        </a:solidFill>
                        <a:effectLst/>
                        <a:latin typeface="+mj-l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2"/>
                    </a:solidFill>
                  </a:tcPr>
                </a:tc>
                <a:extLst>
                  <a:ext uri="{0D108BD9-81ED-4DB2-BD59-A6C34878D82A}">
                    <a16:rowId xmlns:a16="http://schemas.microsoft.com/office/drawing/2014/main" val="3850031535"/>
                  </a:ext>
                </a:extLst>
              </a:tr>
              <a:tr h="434745">
                <a:tc>
                  <a:txBody>
                    <a:bodyPr/>
                    <a:lstStyle/>
                    <a:p>
                      <a:pPr algn="l" fontAlgn="base"/>
                      <a:r>
                        <a:rPr lang="en-US" sz="1400" b="0" i="1" u="none" strike="noStrike">
                          <a:solidFill>
                            <a:schemeClr val="tx1"/>
                          </a:solidFill>
                          <a:effectLst/>
                          <a:latin typeface="Avenir Next LT Pro"/>
                        </a:rPr>
                        <a:t>Family Households</a:t>
                      </a:r>
                      <a:endParaRPr lang="en-US" sz="1600" b="0" i="1">
                        <a:solidFill>
                          <a:schemeClr val="tx1"/>
                        </a:solidFill>
                        <a:effectLst/>
                        <a:latin typeface="Avenir Next LT Pro"/>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ase"/>
                      <a:r>
                        <a:rPr lang="en-US" sz="1400" b="0" i="1">
                          <a:solidFill>
                            <a:schemeClr val="tx1"/>
                          </a:solidFill>
                          <a:effectLst/>
                          <a:latin typeface="Avenir Next LT Pro"/>
                        </a:rPr>
                        <a:t>289</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marL="0" algn="ctr" defTabSz="914400" rtl="0" eaLnBrk="1" fontAlgn="base" latinLnBrk="0" hangingPunct="1"/>
                      <a:r>
                        <a:rPr lang="en-US" sz="1400" b="0" i="1" u="none" strike="noStrike" kern="1200">
                          <a:solidFill>
                            <a:schemeClr val="tx1"/>
                          </a:solidFill>
                          <a:effectLst/>
                          <a:latin typeface="Avenir Next LT Pro"/>
                          <a:ea typeface="+mn-ea"/>
                          <a:cs typeface="+mn-cs"/>
                        </a:rPr>
                        <a:t>245</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ase"/>
                      <a:r>
                        <a:rPr lang="en-US" sz="1400" b="0" i="1">
                          <a:solidFill>
                            <a:schemeClr val="tx1"/>
                          </a:solidFill>
                          <a:effectLst/>
                          <a:latin typeface="Avenir Next LT Pro"/>
                        </a:rPr>
                        <a:t>5</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marL="0" algn="ctr" defTabSz="914400" rtl="0" eaLnBrk="1" fontAlgn="base" latinLnBrk="0" hangingPunct="1"/>
                      <a:r>
                        <a:rPr lang="en-US" sz="1400" b="0" i="1" u="none" strike="noStrike" kern="1200">
                          <a:solidFill>
                            <a:schemeClr val="tx1"/>
                          </a:solidFill>
                          <a:effectLst/>
                          <a:latin typeface="Avenir Next LT Pro"/>
                          <a:ea typeface="+mn-ea"/>
                          <a:cs typeface="+mn-cs"/>
                        </a:rPr>
                        <a:t>539</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83261610"/>
                  </a:ext>
                </a:extLst>
              </a:tr>
              <a:tr h="434745">
                <a:tc>
                  <a:txBody>
                    <a:bodyPr/>
                    <a:lstStyle/>
                    <a:p>
                      <a:pPr algn="l" fontAlgn="base"/>
                      <a:r>
                        <a:rPr lang="en-US" sz="1400" b="1" i="0" u="none" strike="noStrike">
                          <a:solidFill>
                            <a:schemeClr val="tx1"/>
                          </a:solidFill>
                          <a:effectLst/>
                          <a:latin typeface="Avenir Next LT Pro"/>
                        </a:rPr>
                        <a:t>Persons in Families</a:t>
                      </a:r>
                      <a:endParaRPr lang="en-US" sz="1600" b="0" i="0">
                        <a:solidFill>
                          <a:schemeClr val="tx1"/>
                        </a:solidFill>
                        <a:effectLst/>
                        <a:latin typeface="Avenir Next LT Pro"/>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ase"/>
                      <a:r>
                        <a:rPr lang="en-US" sz="1400" b="1" i="0">
                          <a:solidFill>
                            <a:schemeClr val="tx1"/>
                          </a:solidFill>
                          <a:effectLst/>
                          <a:latin typeface="Avenir Next LT Pro"/>
                        </a:rPr>
                        <a:t>979</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marL="0" algn="ctr" defTabSz="914400" rtl="0" eaLnBrk="1" fontAlgn="base" latinLnBrk="0" hangingPunct="1"/>
                      <a:r>
                        <a:rPr lang="en-US" sz="1400" b="1" i="0" u="none" strike="noStrike" kern="1200">
                          <a:solidFill>
                            <a:schemeClr val="tx1"/>
                          </a:solidFill>
                          <a:effectLst/>
                          <a:latin typeface="Avenir Next LT Pro"/>
                          <a:ea typeface="+mn-ea"/>
                          <a:cs typeface="+mn-cs"/>
                        </a:rPr>
                        <a:t>665</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ase"/>
                      <a:r>
                        <a:rPr lang="en-US" sz="1400" b="1" i="0">
                          <a:solidFill>
                            <a:schemeClr val="tx1"/>
                          </a:solidFill>
                          <a:effectLst/>
                          <a:latin typeface="Avenir Next LT Pro"/>
                        </a:rPr>
                        <a:t>12</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marL="0" algn="ctr" defTabSz="914400" rtl="0" eaLnBrk="1" fontAlgn="base" latinLnBrk="0" hangingPunct="1"/>
                      <a:r>
                        <a:rPr lang="en-US" sz="1400" b="1" i="0" u="none" strike="noStrike" kern="1200">
                          <a:solidFill>
                            <a:schemeClr val="tx1"/>
                          </a:solidFill>
                          <a:effectLst/>
                          <a:latin typeface="Avenir Next LT Pro"/>
                          <a:ea typeface="+mn-ea"/>
                          <a:cs typeface="+mn-cs"/>
                        </a:rPr>
                        <a:t>1,656</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60646318"/>
                  </a:ext>
                </a:extLst>
              </a:tr>
              <a:tr h="434745">
                <a:tc>
                  <a:txBody>
                    <a:bodyPr/>
                    <a:lstStyle/>
                    <a:p>
                      <a:pPr algn="l" fontAlgn="base"/>
                      <a:r>
                        <a:rPr lang="en-US" sz="1400" b="1" i="0">
                          <a:solidFill>
                            <a:schemeClr val="tx1"/>
                          </a:solidFill>
                          <a:effectLst/>
                          <a:latin typeface="Avenir Next LT Pro"/>
                        </a:rPr>
                        <a:t>Unaccompanied Individuals</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ase"/>
                      <a:r>
                        <a:rPr lang="en-US" sz="1400" b="1" i="0">
                          <a:solidFill>
                            <a:schemeClr val="tx1"/>
                          </a:solidFill>
                          <a:effectLst/>
                          <a:latin typeface="Avenir Next LT Pro"/>
                        </a:rPr>
                        <a:t>2,329</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marL="0" algn="ctr" defTabSz="914400" rtl="0" eaLnBrk="1" fontAlgn="base" latinLnBrk="0" hangingPunct="1"/>
                      <a:r>
                        <a:rPr lang="en-US" sz="1400" b="1" i="0" u="none" strike="noStrike" kern="1200">
                          <a:solidFill>
                            <a:schemeClr val="tx1"/>
                          </a:solidFill>
                          <a:effectLst/>
                          <a:latin typeface="Avenir Next LT Pro"/>
                          <a:ea typeface="+mn-ea"/>
                          <a:cs typeface="+mn-cs"/>
                        </a:rPr>
                        <a:t>743</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ase"/>
                      <a:r>
                        <a:rPr lang="en-US" sz="1400" b="1" i="0">
                          <a:solidFill>
                            <a:schemeClr val="tx1"/>
                          </a:solidFill>
                          <a:effectLst/>
                          <a:latin typeface="Avenir Next LT Pro"/>
                        </a:rPr>
                        <a:t>888</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marL="0" algn="ctr" defTabSz="914400" rtl="0" eaLnBrk="1" fontAlgn="base" latinLnBrk="0" hangingPunct="1"/>
                      <a:r>
                        <a:rPr lang="en-US" sz="1400" b="1" i="0" u="none" strike="noStrike" kern="1200">
                          <a:solidFill>
                            <a:schemeClr val="tx1"/>
                          </a:solidFill>
                          <a:effectLst/>
                          <a:latin typeface="Avenir Next LT Pro"/>
                          <a:ea typeface="+mn-ea"/>
                          <a:cs typeface="+mn-cs"/>
                        </a:rPr>
                        <a:t>3,960</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40011728"/>
                  </a:ext>
                </a:extLst>
              </a:tr>
              <a:tr h="434745">
                <a:tc>
                  <a:txBody>
                    <a:bodyPr/>
                    <a:lstStyle/>
                    <a:p>
                      <a:pPr lvl="0" algn="r" fontAlgn="base"/>
                      <a:r>
                        <a:rPr lang="en-US" sz="1400" b="1" i="1" u="none" strike="noStrike">
                          <a:solidFill>
                            <a:schemeClr val="tx1"/>
                          </a:solidFill>
                          <a:effectLst/>
                          <a:latin typeface="Avenir Next LT Pro"/>
                        </a:rPr>
                        <a:t>Totals Persons</a:t>
                      </a:r>
                      <a:endParaRPr lang="en-US" sz="1600" b="1" i="1">
                        <a:solidFill>
                          <a:schemeClr val="tx1"/>
                        </a:solidFill>
                        <a:effectLst/>
                        <a:latin typeface="Avenir Next LT Pro"/>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ase"/>
                      <a:r>
                        <a:rPr lang="en-US" sz="1400" b="1" i="0">
                          <a:solidFill>
                            <a:schemeClr val="tx1"/>
                          </a:solidFill>
                          <a:effectLst/>
                          <a:latin typeface="Avenir Next LT Pro"/>
                        </a:rPr>
                        <a:t>3,308</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marL="0" algn="ctr" defTabSz="914400" rtl="0" eaLnBrk="1" fontAlgn="base" latinLnBrk="0" hangingPunct="1"/>
                      <a:r>
                        <a:rPr lang="en-US" sz="1400" b="1" i="0" u="none" strike="noStrike" kern="1200">
                          <a:solidFill>
                            <a:schemeClr val="tx1"/>
                          </a:solidFill>
                          <a:effectLst/>
                          <a:latin typeface="Avenir Next LT Pro"/>
                          <a:ea typeface="+mn-ea"/>
                          <a:cs typeface="+mn-cs"/>
                        </a:rPr>
                        <a:t>1,408</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ase"/>
                      <a:r>
                        <a:rPr lang="en-US" sz="1400" b="1" i="0">
                          <a:solidFill>
                            <a:schemeClr val="tx1"/>
                          </a:solidFill>
                          <a:effectLst/>
                          <a:latin typeface="Avenir Next LT Pro"/>
                        </a:rPr>
                        <a:t>900</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marL="0" algn="ctr" defTabSz="914400" rtl="0" eaLnBrk="1" fontAlgn="base" latinLnBrk="0" hangingPunct="1"/>
                      <a:r>
                        <a:rPr lang="en-US" sz="1400" b="1" i="0" u="none" strike="noStrike" kern="1200">
                          <a:solidFill>
                            <a:schemeClr val="tx1"/>
                          </a:solidFill>
                          <a:effectLst/>
                          <a:latin typeface="Avenir Next LT Pro"/>
                          <a:ea typeface="+mn-ea"/>
                          <a:cs typeface="+mn-cs"/>
                        </a:rPr>
                        <a:t>5,616</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05752027"/>
                  </a:ext>
                </a:extLst>
              </a:tr>
            </a:tbl>
          </a:graphicData>
        </a:graphic>
      </p:graphicFrame>
      <p:sp>
        <p:nvSpPr>
          <p:cNvPr id="10" name="Rectangle 1">
            <a:extLst>
              <a:ext uri="{FF2B5EF4-FFF2-40B4-BE49-F238E27FC236}">
                <a16:creationId xmlns:a16="http://schemas.microsoft.com/office/drawing/2014/main" id="{1662B49D-F255-475E-9B56-59FE30678D6D}"/>
              </a:ext>
            </a:extLst>
          </p:cNvPr>
          <p:cNvSpPr>
            <a:spLocks noChangeArrowheads="1"/>
          </p:cNvSpPr>
          <p:nvPr/>
        </p:nvSpPr>
        <p:spPr bwMode="auto">
          <a:xfrm>
            <a:off x="6096000" y="214174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Box 14">
            <a:extLst>
              <a:ext uri="{FF2B5EF4-FFF2-40B4-BE49-F238E27FC236}">
                <a16:creationId xmlns:a16="http://schemas.microsoft.com/office/drawing/2014/main" id="{24AD165D-8723-47E7-A95F-F0030EBE99F2}"/>
              </a:ext>
            </a:extLst>
          </p:cNvPr>
          <p:cNvSpPr txBox="1"/>
          <p:nvPr/>
        </p:nvSpPr>
        <p:spPr>
          <a:xfrm>
            <a:off x="5496128" y="4653527"/>
            <a:ext cx="5946560" cy="738664"/>
          </a:xfrm>
          <a:prstGeom prst="rect">
            <a:avLst/>
          </a:prstGeom>
          <a:noFill/>
        </p:spPr>
        <p:txBody>
          <a:bodyPr wrap="square" rtlCol="0">
            <a:spAutoFit/>
          </a:bodyPr>
          <a:lstStyle/>
          <a:p>
            <a:r>
              <a:rPr lang="en-US" sz="1050" i="1"/>
              <a:t>The table above includes child-only households. In 2024 there were ten (10) unaccompanied minors counted in unaccompanied individuals and no child-only family households (i.e. a pregnant or parenting minors) counted in 2024. Transitional Housing includes four (4) veterans in a “Safe Haven” program.</a:t>
            </a:r>
            <a:endParaRPr lang="en-US" sz="1050"/>
          </a:p>
        </p:txBody>
      </p:sp>
      <p:sp>
        <p:nvSpPr>
          <p:cNvPr id="16" name="Content Placeholder 2">
            <a:extLst>
              <a:ext uri="{FF2B5EF4-FFF2-40B4-BE49-F238E27FC236}">
                <a16:creationId xmlns:a16="http://schemas.microsoft.com/office/drawing/2014/main" id="{1177B4FE-F2E0-492A-9DCA-65B9738A4653}"/>
              </a:ext>
            </a:extLst>
          </p:cNvPr>
          <p:cNvSpPr txBox="1">
            <a:spLocks/>
          </p:cNvSpPr>
          <p:nvPr/>
        </p:nvSpPr>
        <p:spPr>
          <a:xfrm>
            <a:off x="1366900" y="2413617"/>
            <a:ext cx="3526155" cy="3427890"/>
          </a:xfrm>
          <a:prstGeom prst="rect">
            <a:avLst/>
          </a:prstGeom>
        </p:spPr>
        <p:txBody>
          <a:bodyPr vert="horz" lIns="0" tIns="45720" rIns="0" bIns="45720" rtlCol="0" anchor="t">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a:solidFill>
                  <a:schemeClr val="tx1"/>
                </a:solidFill>
              </a:rPr>
              <a:t>539 family households, comprised of 1,656 persons, and 3,960 unaccompanied individuals were counted in 2024 for a total of 5,616 persons. </a:t>
            </a:r>
          </a:p>
          <a:p>
            <a:r>
              <a:rPr lang="en-US" sz="1600">
                <a:solidFill>
                  <a:schemeClr val="tx1"/>
                </a:solidFill>
              </a:rPr>
              <a:t>84% of all persons were in a shelter or transitional housing program on the night of PIT. </a:t>
            </a:r>
          </a:p>
          <a:p>
            <a:r>
              <a:rPr lang="en-US" sz="1600">
                <a:solidFill>
                  <a:schemeClr val="tx1"/>
                </a:solidFill>
              </a:rPr>
              <a:t>Nearly all persons counted in an unsheltered location were counted in unaccompanied adults with only five (5) households with children counted.</a:t>
            </a:r>
          </a:p>
        </p:txBody>
      </p:sp>
    </p:spTree>
    <p:extLst>
      <p:ext uri="{BB962C8B-B14F-4D97-AF65-F5344CB8AC3E}">
        <p14:creationId xmlns:p14="http://schemas.microsoft.com/office/powerpoint/2010/main" val="901094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chemeClr val="tx1"/>
                </a:solidFill>
              </a:rPr>
              <a:t>PIT Count Results - Changes</a:t>
            </a:r>
            <a:endParaRPr lang="en-US" b="1" i="1">
              <a:solidFill>
                <a:schemeClr val="tx1"/>
              </a:solidFill>
            </a:endParaRPr>
          </a:p>
        </p:txBody>
      </p:sp>
      <p:sp>
        <p:nvSpPr>
          <p:cNvPr id="4" name="Date Placeholder 3"/>
          <p:cNvSpPr>
            <a:spLocks noGrp="1"/>
          </p:cNvSpPr>
          <p:nvPr>
            <p:ph type="dt" sz="half" idx="10"/>
          </p:nvPr>
        </p:nvSpPr>
        <p:spPr/>
        <p:txBody>
          <a:bodyPr/>
          <a:lstStyle/>
          <a:p>
            <a:fld id="{7FB09743-4ABB-4681-B912-78D8C9525EBD}" type="datetime1">
              <a:rPr lang="en-US" smtClean="0"/>
              <a:t>6/7/2024</a:t>
            </a:fld>
            <a:endParaRPr lang="en-US"/>
          </a:p>
        </p:txBody>
      </p:sp>
      <p:sp>
        <p:nvSpPr>
          <p:cNvPr id="5" name="Footer Placeholder 4"/>
          <p:cNvSpPr>
            <a:spLocks noGrp="1"/>
          </p:cNvSpPr>
          <p:nvPr>
            <p:ph type="ftr" sz="quarter" idx="11"/>
          </p:nvPr>
        </p:nvSpPr>
        <p:spPr/>
        <p:txBody>
          <a:bodyPr/>
          <a:lstStyle/>
          <a:p>
            <a:r>
              <a:rPr lang="en-US">
                <a:hlinkClick r:id="rId3">
                  <a:extLst>
                    <a:ext uri="{A12FA001-AC4F-418D-AE19-62706E023703}">
                      <ahyp:hlinkClr xmlns:ahyp="http://schemas.microsoft.com/office/drawing/2018/hyperlinkcolor" val="tx"/>
                    </a:ext>
                  </a:extLst>
                </a:hlinkClick>
              </a:rPr>
              <a:t>www.community-partnership.org </a:t>
            </a:r>
            <a:endParaRPr lang="en-US"/>
          </a:p>
        </p:txBody>
      </p:sp>
      <p:sp>
        <p:nvSpPr>
          <p:cNvPr id="6" name="Slide Number Placeholder 5"/>
          <p:cNvSpPr>
            <a:spLocks noGrp="1"/>
          </p:cNvSpPr>
          <p:nvPr>
            <p:ph type="sldNum" sz="quarter" idx="12"/>
          </p:nvPr>
        </p:nvSpPr>
        <p:spPr/>
        <p:txBody>
          <a:bodyPr/>
          <a:lstStyle/>
          <a:p>
            <a:fld id="{2D3E5E9E-24F7-472D-9BEB-6666E7887FA8}" type="slidenum">
              <a:rPr lang="en-US" smtClean="0"/>
              <a:t>4</a:t>
            </a:fld>
            <a:endParaRPr lang="en-US"/>
          </a:p>
        </p:txBody>
      </p:sp>
      <p:sp>
        <p:nvSpPr>
          <p:cNvPr id="15" name="Content Placeholder 2">
            <a:extLst>
              <a:ext uri="{FF2B5EF4-FFF2-40B4-BE49-F238E27FC236}">
                <a16:creationId xmlns:a16="http://schemas.microsoft.com/office/drawing/2014/main" id="{38458B06-A268-4724-A4F7-E90DCB554BE4}"/>
              </a:ext>
            </a:extLst>
          </p:cNvPr>
          <p:cNvSpPr>
            <a:spLocks noGrp="1"/>
          </p:cNvSpPr>
          <p:nvPr>
            <p:ph idx="1"/>
          </p:nvPr>
        </p:nvSpPr>
        <p:spPr>
          <a:xfrm>
            <a:off x="1304296" y="1842729"/>
            <a:ext cx="4522572" cy="4244965"/>
          </a:xfrm>
        </p:spPr>
        <p:txBody>
          <a:bodyPr>
            <a:noAutofit/>
          </a:bodyPr>
          <a:lstStyle/>
          <a:p>
            <a:pPr algn="l"/>
            <a:r>
              <a:rPr lang="en-US" sz="1800" b="1" i="0">
                <a:solidFill>
                  <a:schemeClr val="tx1"/>
                </a:solidFill>
                <a:effectLst/>
              </a:rPr>
              <a:t>Between the 2023 and 2024 counts, the total number of persons increased by 14.1% or 694 persons.</a:t>
            </a:r>
          </a:p>
          <a:p>
            <a:pPr lvl="1"/>
            <a:r>
              <a:rPr lang="en-US" sz="1600" i="0">
                <a:solidFill>
                  <a:schemeClr val="tx1"/>
                </a:solidFill>
                <a:effectLst/>
              </a:rPr>
              <a:t>The count of unaccompanied </a:t>
            </a:r>
            <a:r>
              <a:rPr lang="en-US" sz="1600">
                <a:solidFill>
                  <a:schemeClr val="tx1"/>
                </a:solidFill>
              </a:rPr>
              <a:t>i</a:t>
            </a:r>
            <a:r>
              <a:rPr lang="en-US" sz="1600" i="0">
                <a:solidFill>
                  <a:schemeClr val="tx1"/>
                </a:solidFill>
                <a:effectLst/>
              </a:rPr>
              <a:t>ndividuals is up 5.6%</a:t>
            </a:r>
          </a:p>
          <a:p>
            <a:pPr lvl="1"/>
            <a:r>
              <a:rPr lang="en-US" sz="1600">
                <a:solidFill>
                  <a:schemeClr val="tx1"/>
                </a:solidFill>
              </a:rPr>
              <a:t>The number of persons in families increased by 41.3%</a:t>
            </a:r>
            <a:endParaRPr lang="en-US" sz="1600" i="0">
              <a:solidFill>
                <a:schemeClr val="tx1"/>
              </a:solidFill>
              <a:effectLst/>
            </a:endParaRPr>
          </a:p>
          <a:p>
            <a:pPr algn="l"/>
            <a:r>
              <a:rPr lang="en-US" sz="1800" b="1">
                <a:solidFill>
                  <a:schemeClr val="tx1"/>
                </a:solidFill>
                <a:ea typeface="Times New Roman" panose="02020603050405020304" pitchFamily="18" charset="0"/>
                <a:cs typeface="Times New Roman" panose="02020603050405020304" pitchFamily="18" charset="0"/>
              </a:rPr>
              <a:t>The count of total persons is still lower than pre-pandemic levels, comparing the 2020 and 2024 counts, the total number is down -12.0% or 764 persons.</a:t>
            </a:r>
          </a:p>
          <a:p>
            <a:pPr lvl="1"/>
            <a:r>
              <a:rPr lang="en-US" sz="1600">
                <a:solidFill>
                  <a:schemeClr val="tx1"/>
                </a:solidFill>
                <a:ea typeface="Times New Roman" panose="02020603050405020304" pitchFamily="18" charset="0"/>
                <a:cs typeface="Times New Roman" panose="02020603050405020304" pitchFamily="18" charset="0"/>
              </a:rPr>
              <a:t>The count of u</a:t>
            </a:r>
            <a:r>
              <a:rPr lang="en-US" sz="1600">
                <a:solidFill>
                  <a:schemeClr val="tx1"/>
                </a:solidFill>
                <a:effectLst/>
                <a:ea typeface="Times New Roman" panose="02020603050405020304" pitchFamily="18" charset="0"/>
                <a:cs typeface="Times New Roman" panose="02020603050405020304" pitchFamily="18" charset="0"/>
              </a:rPr>
              <a:t>naccompanied i</a:t>
            </a:r>
            <a:r>
              <a:rPr lang="en-US" sz="1600">
                <a:solidFill>
                  <a:schemeClr val="tx1"/>
                </a:solidFill>
                <a:ea typeface="Times New Roman" panose="02020603050405020304" pitchFamily="18" charset="0"/>
                <a:cs typeface="Times New Roman" panose="02020603050405020304" pitchFamily="18" charset="0"/>
              </a:rPr>
              <a:t>ndividuals is   relatively flat with a 0.3% increase from 2020</a:t>
            </a:r>
          </a:p>
          <a:p>
            <a:pPr lvl="1"/>
            <a:r>
              <a:rPr lang="en-US" sz="1600">
                <a:solidFill>
                  <a:schemeClr val="tx1"/>
                </a:solidFill>
                <a:ea typeface="Times New Roman" panose="02020603050405020304" pitchFamily="18" charset="0"/>
                <a:cs typeface="Times New Roman" panose="02020603050405020304" pitchFamily="18" charset="0"/>
              </a:rPr>
              <a:t>The number of p</a:t>
            </a:r>
            <a:r>
              <a:rPr lang="en-US" sz="1600">
                <a:solidFill>
                  <a:schemeClr val="tx1"/>
                </a:solidFill>
                <a:effectLst/>
                <a:ea typeface="Times New Roman" panose="02020603050405020304" pitchFamily="18" charset="0"/>
                <a:cs typeface="Times New Roman" panose="02020603050405020304" pitchFamily="18" charset="0"/>
              </a:rPr>
              <a:t>ersons in families is down    -31.9% since 2020</a:t>
            </a:r>
          </a:p>
        </p:txBody>
      </p:sp>
      <p:graphicFrame>
        <p:nvGraphicFramePr>
          <p:cNvPr id="8" name="Chart 7">
            <a:extLst>
              <a:ext uri="{FF2B5EF4-FFF2-40B4-BE49-F238E27FC236}">
                <a16:creationId xmlns:a16="http://schemas.microsoft.com/office/drawing/2014/main" id="{F9575A68-6B52-2BA2-38B7-AAF610A9F2CA}"/>
              </a:ext>
              <a:ext uri="{147F2762-F138-4A5C-976F-8EAC2B608ADB}">
                <a16:predDERef xmlns:a16="http://schemas.microsoft.com/office/drawing/2014/main" pred="{A156F011-20C6-BD79-2BF9-19A60D9E9E5A}"/>
              </a:ext>
            </a:extLst>
          </p:cNvPr>
          <p:cNvGraphicFramePr>
            <a:graphicFrameLocks/>
          </p:cNvGraphicFramePr>
          <p:nvPr>
            <p:extLst>
              <p:ext uri="{D42A27DB-BD31-4B8C-83A1-F6EECF244321}">
                <p14:modId xmlns:p14="http://schemas.microsoft.com/office/powerpoint/2010/main" val="406967073"/>
              </p:ext>
            </p:extLst>
          </p:nvPr>
        </p:nvGraphicFramePr>
        <p:xfrm>
          <a:off x="6241311" y="1964960"/>
          <a:ext cx="5443869" cy="384041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74539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08F34-2A1C-4087-AE5C-2FF5EF0B41F5}"/>
              </a:ext>
            </a:extLst>
          </p:cNvPr>
          <p:cNvSpPr>
            <a:spLocks noGrp="1"/>
          </p:cNvSpPr>
          <p:nvPr>
            <p:ph type="title"/>
          </p:nvPr>
        </p:nvSpPr>
        <p:spPr>
          <a:xfrm>
            <a:off x="1097280" y="487012"/>
            <a:ext cx="10058400" cy="1237397"/>
          </a:xfrm>
        </p:spPr>
        <p:txBody>
          <a:bodyPr/>
          <a:lstStyle/>
          <a:p>
            <a:r>
              <a:rPr lang="en-US" b="1">
                <a:solidFill>
                  <a:schemeClr val="tx1"/>
                </a:solidFill>
                <a:latin typeface="Avenir Next LT Pro Demi"/>
              </a:rPr>
              <a:t>Annual System Use and Inflow </a:t>
            </a:r>
          </a:p>
        </p:txBody>
      </p:sp>
      <p:sp>
        <p:nvSpPr>
          <p:cNvPr id="4" name="Footer Placeholder 3"/>
          <p:cNvSpPr>
            <a:spLocks noGrp="1"/>
          </p:cNvSpPr>
          <p:nvPr>
            <p:ph type="ftr" sz="quarter" idx="11"/>
          </p:nvPr>
        </p:nvSpPr>
        <p:spPr/>
        <p:txBody>
          <a:bodyPr/>
          <a:lstStyle/>
          <a:p>
            <a:r>
              <a:rPr lang="en-US">
                <a:hlinkClick r:id="rId3">
                  <a:extLst>
                    <a:ext uri="{A12FA001-AC4F-418D-AE19-62706E023703}">
                      <ahyp:hlinkClr xmlns:ahyp="http://schemas.microsoft.com/office/drawing/2018/hyperlinkcolor" val="tx"/>
                    </a:ext>
                  </a:extLst>
                </a:hlinkClick>
              </a:rPr>
              <a:t>www.community-partnership.org </a:t>
            </a:r>
            <a:endParaRPr lang="en-US"/>
          </a:p>
        </p:txBody>
      </p:sp>
      <p:sp>
        <p:nvSpPr>
          <p:cNvPr id="6" name="Date Placeholder 5"/>
          <p:cNvSpPr>
            <a:spLocks noGrp="1"/>
          </p:cNvSpPr>
          <p:nvPr>
            <p:ph type="dt" sz="half" idx="10"/>
          </p:nvPr>
        </p:nvSpPr>
        <p:spPr/>
        <p:txBody>
          <a:bodyPr/>
          <a:lstStyle/>
          <a:p>
            <a:fld id="{73269C63-A212-4F11-8C88-F804731C1946}" type="datetime1">
              <a:rPr lang="en-US" smtClean="0"/>
              <a:t>6/7/2024</a:t>
            </a:fld>
            <a:endParaRPr lang="en-US"/>
          </a:p>
        </p:txBody>
      </p:sp>
      <p:sp>
        <p:nvSpPr>
          <p:cNvPr id="7" name="Slide Number Placeholder 6"/>
          <p:cNvSpPr>
            <a:spLocks noGrp="1"/>
          </p:cNvSpPr>
          <p:nvPr>
            <p:ph type="sldNum" sz="quarter" idx="12"/>
          </p:nvPr>
        </p:nvSpPr>
        <p:spPr/>
        <p:txBody>
          <a:bodyPr/>
          <a:lstStyle/>
          <a:p>
            <a:fld id="{2D3E5E9E-24F7-472D-9BEB-6666E7887FA8}" type="slidenum">
              <a:rPr lang="en-US" smtClean="0"/>
              <a:t>5</a:t>
            </a:fld>
            <a:endParaRPr lang="en-US"/>
          </a:p>
        </p:txBody>
      </p:sp>
      <p:pic>
        <p:nvPicPr>
          <p:cNvPr id="3" name="Picture 2" descr="A graph with numbers and lines&#10;&#10;Description automatically generated">
            <a:extLst>
              <a:ext uri="{FF2B5EF4-FFF2-40B4-BE49-F238E27FC236}">
                <a16:creationId xmlns:a16="http://schemas.microsoft.com/office/drawing/2014/main" id="{1762F907-557C-2AB4-6D44-1B25EE936D81}"/>
              </a:ext>
            </a:extLst>
          </p:cNvPr>
          <p:cNvPicPr>
            <a:picLocks noChangeAspect="1"/>
          </p:cNvPicPr>
          <p:nvPr/>
        </p:nvPicPr>
        <p:blipFill>
          <a:blip r:embed="rId4"/>
          <a:stretch>
            <a:fillRect/>
          </a:stretch>
        </p:blipFill>
        <p:spPr>
          <a:xfrm>
            <a:off x="0" y="1724632"/>
            <a:ext cx="12192000" cy="4581044"/>
          </a:xfrm>
          <a:prstGeom prst="rect">
            <a:avLst/>
          </a:prstGeom>
        </p:spPr>
      </p:pic>
    </p:spTree>
    <p:extLst>
      <p:ext uri="{BB962C8B-B14F-4D97-AF65-F5344CB8AC3E}">
        <p14:creationId xmlns:p14="http://schemas.microsoft.com/office/powerpoint/2010/main" val="2201603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08F34-2A1C-4087-AE5C-2FF5EF0B41F5}"/>
              </a:ext>
            </a:extLst>
          </p:cNvPr>
          <p:cNvSpPr>
            <a:spLocks noGrp="1"/>
          </p:cNvSpPr>
          <p:nvPr>
            <p:ph type="title"/>
          </p:nvPr>
        </p:nvSpPr>
        <p:spPr>
          <a:xfrm>
            <a:off x="1097280" y="487012"/>
            <a:ext cx="10058400" cy="1237397"/>
          </a:xfrm>
        </p:spPr>
        <p:txBody>
          <a:bodyPr/>
          <a:lstStyle/>
          <a:p>
            <a:r>
              <a:rPr lang="en-US" b="1">
                <a:solidFill>
                  <a:schemeClr val="tx1"/>
                </a:solidFill>
                <a:latin typeface="Avenir Next LT Pro Demi"/>
              </a:rPr>
              <a:t>Annual System Use and Inflow</a:t>
            </a:r>
            <a:endParaRPr lang="en-US">
              <a:solidFill>
                <a:schemeClr val="tx1"/>
              </a:solidFill>
              <a:latin typeface="Avenir Next LT Pro Demi"/>
            </a:endParaRPr>
          </a:p>
        </p:txBody>
      </p:sp>
      <p:sp>
        <p:nvSpPr>
          <p:cNvPr id="4" name="Footer Placeholder 3"/>
          <p:cNvSpPr>
            <a:spLocks noGrp="1"/>
          </p:cNvSpPr>
          <p:nvPr>
            <p:ph type="ftr" sz="quarter" idx="11"/>
          </p:nvPr>
        </p:nvSpPr>
        <p:spPr/>
        <p:txBody>
          <a:bodyPr/>
          <a:lstStyle/>
          <a:p>
            <a:r>
              <a:rPr lang="en-US">
                <a:hlinkClick r:id="rId3">
                  <a:extLst>
                    <a:ext uri="{A12FA001-AC4F-418D-AE19-62706E023703}">
                      <ahyp:hlinkClr xmlns:ahyp="http://schemas.microsoft.com/office/drawing/2018/hyperlinkcolor" val="tx"/>
                    </a:ext>
                  </a:extLst>
                </a:hlinkClick>
              </a:rPr>
              <a:t>www.community-partnership.org </a:t>
            </a:r>
            <a:endParaRPr lang="en-US"/>
          </a:p>
        </p:txBody>
      </p:sp>
      <p:sp>
        <p:nvSpPr>
          <p:cNvPr id="6" name="Date Placeholder 5"/>
          <p:cNvSpPr>
            <a:spLocks noGrp="1"/>
          </p:cNvSpPr>
          <p:nvPr>
            <p:ph type="dt" sz="half" idx="10"/>
          </p:nvPr>
        </p:nvSpPr>
        <p:spPr/>
        <p:txBody>
          <a:bodyPr/>
          <a:lstStyle/>
          <a:p>
            <a:fld id="{73269C63-A212-4F11-8C88-F804731C1946}" type="datetime1">
              <a:rPr lang="en-US" smtClean="0"/>
              <a:t>6/7/2024</a:t>
            </a:fld>
            <a:endParaRPr lang="en-US"/>
          </a:p>
        </p:txBody>
      </p:sp>
      <p:sp>
        <p:nvSpPr>
          <p:cNvPr id="7" name="Slide Number Placeholder 6"/>
          <p:cNvSpPr>
            <a:spLocks noGrp="1"/>
          </p:cNvSpPr>
          <p:nvPr>
            <p:ph type="sldNum" sz="quarter" idx="12"/>
          </p:nvPr>
        </p:nvSpPr>
        <p:spPr/>
        <p:txBody>
          <a:bodyPr/>
          <a:lstStyle/>
          <a:p>
            <a:fld id="{2D3E5E9E-24F7-472D-9BEB-6666E7887FA8}" type="slidenum">
              <a:rPr lang="en-US" smtClean="0"/>
              <a:t>6</a:t>
            </a:fld>
            <a:endParaRPr lang="en-US"/>
          </a:p>
        </p:txBody>
      </p:sp>
      <p:pic>
        <p:nvPicPr>
          <p:cNvPr id="3" name="Picture 2" descr="A graph of a number of people&#10;&#10;Description automatically generated">
            <a:extLst>
              <a:ext uri="{FF2B5EF4-FFF2-40B4-BE49-F238E27FC236}">
                <a16:creationId xmlns:a16="http://schemas.microsoft.com/office/drawing/2014/main" id="{E203A27E-D314-FB64-39EB-090A990992A8}"/>
              </a:ext>
            </a:extLst>
          </p:cNvPr>
          <p:cNvPicPr>
            <a:picLocks noChangeAspect="1"/>
          </p:cNvPicPr>
          <p:nvPr/>
        </p:nvPicPr>
        <p:blipFill>
          <a:blip r:embed="rId4"/>
          <a:stretch>
            <a:fillRect/>
          </a:stretch>
        </p:blipFill>
        <p:spPr>
          <a:xfrm>
            <a:off x="-1" y="1798129"/>
            <a:ext cx="12192002" cy="4570818"/>
          </a:xfrm>
          <a:prstGeom prst="rect">
            <a:avLst/>
          </a:prstGeom>
        </p:spPr>
      </p:pic>
    </p:spTree>
    <p:extLst>
      <p:ext uri="{BB962C8B-B14F-4D97-AF65-F5344CB8AC3E}">
        <p14:creationId xmlns:p14="http://schemas.microsoft.com/office/powerpoint/2010/main" val="2868654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08F34-2A1C-4087-AE5C-2FF5EF0B41F5}"/>
              </a:ext>
            </a:extLst>
          </p:cNvPr>
          <p:cNvSpPr>
            <a:spLocks noGrp="1"/>
          </p:cNvSpPr>
          <p:nvPr>
            <p:ph type="title"/>
          </p:nvPr>
        </p:nvSpPr>
        <p:spPr>
          <a:xfrm>
            <a:off x="1097280" y="487012"/>
            <a:ext cx="10058400" cy="1237397"/>
          </a:xfrm>
        </p:spPr>
        <p:txBody>
          <a:bodyPr/>
          <a:lstStyle/>
          <a:p>
            <a:r>
              <a:rPr lang="en-US" b="1">
                <a:solidFill>
                  <a:schemeClr val="tx1"/>
                </a:solidFill>
                <a:latin typeface="Avenir Next LT Pro Demi"/>
              </a:rPr>
              <a:t>Context for the 2024 Count</a:t>
            </a:r>
          </a:p>
        </p:txBody>
      </p:sp>
      <p:sp>
        <p:nvSpPr>
          <p:cNvPr id="4" name="Footer Placeholder 3"/>
          <p:cNvSpPr>
            <a:spLocks noGrp="1"/>
          </p:cNvSpPr>
          <p:nvPr>
            <p:ph type="ftr" sz="quarter" idx="11"/>
          </p:nvPr>
        </p:nvSpPr>
        <p:spPr/>
        <p:txBody>
          <a:bodyPr/>
          <a:lstStyle/>
          <a:p>
            <a:r>
              <a:rPr lang="en-US">
                <a:hlinkClick r:id="rId3">
                  <a:extLst>
                    <a:ext uri="{A12FA001-AC4F-418D-AE19-62706E023703}">
                      <ahyp:hlinkClr xmlns:ahyp="http://schemas.microsoft.com/office/drawing/2018/hyperlinkcolor" val="tx"/>
                    </a:ext>
                  </a:extLst>
                </a:hlinkClick>
              </a:rPr>
              <a:t>www.community-partnership.org </a:t>
            </a:r>
            <a:endParaRPr lang="en-US"/>
          </a:p>
        </p:txBody>
      </p:sp>
      <p:sp>
        <p:nvSpPr>
          <p:cNvPr id="6" name="Date Placeholder 5"/>
          <p:cNvSpPr>
            <a:spLocks noGrp="1"/>
          </p:cNvSpPr>
          <p:nvPr>
            <p:ph type="dt" sz="half" idx="10"/>
          </p:nvPr>
        </p:nvSpPr>
        <p:spPr/>
        <p:txBody>
          <a:bodyPr/>
          <a:lstStyle/>
          <a:p>
            <a:fld id="{73269C63-A212-4F11-8C88-F804731C1946}" type="datetime1">
              <a:rPr lang="en-US" smtClean="0"/>
              <a:t>6/7/2024</a:t>
            </a:fld>
            <a:endParaRPr lang="en-US"/>
          </a:p>
        </p:txBody>
      </p:sp>
      <p:sp>
        <p:nvSpPr>
          <p:cNvPr id="7" name="Slide Number Placeholder 6"/>
          <p:cNvSpPr>
            <a:spLocks noGrp="1"/>
          </p:cNvSpPr>
          <p:nvPr>
            <p:ph type="sldNum" sz="quarter" idx="12"/>
          </p:nvPr>
        </p:nvSpPr>
        <p:spPr/>
        <p:txBody>
          <a:bodyPr/>
          <a:lstStyle/>
          <a:p>
            <a:fld id="{2D3E5E9E-24F7-472D-9BEB-6666E7887FA8}" type="slidenum">
              <a:rPr lang="en-US" smtClean="0"/>
              <a:t>7</a:t>
            </a:fld>
            <a:endParaRPr lang="en-US"/>
          </a:p>
        </p:txBody>
      </p:sp>
      <p:sp>
        <p:nvSpPr>
          <p:cNvPr id="8" name="Content Placeholder 2">
            <a:extLst>
              <a:ext uri="{FF2B5EF4-FFF2-40B4-BE49-F238E27FC236}">
                <a16:creationId xmlns:a16="http://schemas.microsoft.com/office/drawing/2014/main" id="{2936423B-988F-4D62-93E3-D22E57CD5439}"/>
              </a:ext>
            </a:extLst>
          </p:cNvPr>
          <p:cNvSpPr txBox="1">
            <a:spLocks/>
          </p:cNvSpPr>
          <p:nvPr/>
        </p:nvSpPr>
        <p:spPr>
          <a:xfrm>
            <a:off x="1503045" y="1829622"/>
            <a:ext cx="9455229" cy="4361628"/>
          </a:xfrm>
          <a:prstGeom prst="rect">
            <a:avLst/>
          </a:prstGeom>
        </p:spPr>
        <p:txBody>
          <a:bodyPr vert="horz" lIns="0" tIns="45720" rIns="0" bIns="45720" rtlCol="0" anchor="t">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300">
                <a:solidFill>
                  <a:schemeClr val="tx1"/>
                </a:solidFill>
              </a:rPr>
              <a:t>The increase in the number of persons over the past two years may be a readjustment following the expiration of additional resources made available to those facing a housing crisis during the public health emergency. </a:t>
            </a:r>
            <a:endParaRPr lang="en-US">
              <a:solidFill>
                <a:schemeClr val="tx1"/>
              </a:solidFill>
            </a:endParaRPr>
          </a:p>
          <a:p>
            <a:r>
              <a:rPr lang="en-US" sz="2300">
                <a:solidFill>
                  <a:schemeClr val="tx1"/>
                </a:solidFill>
                <a:ea typeface="+mn-lt"/>
                <a:cs typeface="+mn-lt"/>
              </a:rPr>
              <a:t>In FY23, 40 percent of unaccompanied individuals served – or around 3,460 unique individuals – and 703 unique families (35 percent of families served during the fiscal year) were either new to the CoC or returned to the CoC after exiting to permanent housing at least two years prior. </a:t>
            </a:r>
            <a:endParaRPr lang="en-US" sz="2300">
              <a:solidFill>
                <a:schemeClr val="tx1"/>
              </a:solidFill>
            </a:endParaRPr>
          </a:p>
          <a:p>
            <a:r>
              <a:rPr lang="en-US" sz="2300">
                <a:solidFill>
                  <a:schemeClr val="tx1"/>
                </a:solidFill>
                <a:ea typeface="+mn-lt"/>
                <a:cs typeface="+mn-lt"/>
              </a:rPr>
              <a:t>New inflow continues to thwart the District’s efforts to reduce the number of individuals and family households experiencing homelessness.</a:t>
            </a:r>
            <a:endParaRPr lang="en-US" sz="2300">
              <a:solidFill>
                <a:schemeClr val="tx1"/>
              </a:solidFill>
            </a:endParaRPr>
          </a:p>
          <a:p>
            <a:endParaRPr lang="en-US" sz="1800">
              <a:solidFill>
                <a:schemeClr val="tx1"/>
              </a:solidFill>
            </a:endParaRPr>
          </a:p>
          <a:p>
            <a:endParaRPr lang="en-US" sz="1800">
              <a:solidFill>
                <a:schemeClr val="tx1"/>
              </a:solidFill>
            </a:endParaRPr>
          </a:p>
          <a:p>
            <a:endParaRPr lang="en-US" sz="1600">
              <a:solidFill>
                <a:schemeClr val="tx1"/>
              </a:solidFill>
            </a:endParaRPr>
          </a:p>
        </p:txBody>
      </p:sp>
    </p:spTree>
    <p:extLst>
      <p:ext uri="{BB962C8B-B14F-4D97-AF65-F5344CB8AC3E}">
        <p14:creationId xmlns:p14="http://schemas.microsoft.com/office/powerpoint/2010/main" val="2456428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08F34-2A1C-4087-AE5C-2FF5EF0B41F5}"/>
              </a:ext>
            </a:extLst>
          </p:cNvPr>
          <p:cNvSpPr>
            <a:spLocks noGrp="1"/>
          </p:cNvSpPr>
          <p:nvPr>
            <p:ph type="title"/>
          </p:nvPr>
        </p:nvSpPr>
        <p:spPr/>
        <p:txBody>
          <a:bodyPr/>
          <a:lstStyle/>
          <a:p>
            <a:r>
              <a:rPr lang="en-US" b="1">
                <a:solidFill>
                  <a:schemeClr val="tx1"/>
                </a:solidFill>
              </a:rPr>
              <a:t>Shelter &amp; Transitional Housing</a:t>
            </a:r>
            <a:br>
              <a:rPr lang="en-US" b="1">
                <a:solidFill>
                  <a:schemeClr val="tx1"/>
                </a:solidFill>
              </a:rPr>
            </a:br>
            <a:r>
              <a:rPr lang="en-US" sz="3600" b="1" i="1">
                <a:solidFill>
                  <a:schemeClr val="tx1"/>
                </a:solidFill>
              </a:rPr>
              <a:t>Unaccompanied Individuals</a:t>
            </a:r>
            <a:endParaRPr lang="en-US" b="1" i="1">
              <a:solidFill>
                <a:schemeClr val="tx1"/>
              </a:solidFill>
            </a:endParaRPr>
          </a:p>
        </p:txBody>
      </p:sp>
      <p:sp>
        <p:nvSpPr>
          <p:cNvPr id="4" name="Footer Placeholder 3"/>
          <p:cNvSpPr>
            <a:spLocks noGrp="1"/>
          </p:cNvSpPr>
          <p:nvPr>
            <p:ph type="ftr" sz="quarter" idx="11"/>
          </p:nvPr>
        </p:nvSpPr>
        <p:spPr/>
        <p:txBody>
          <a:bodyPr/>
          <a:lstStyle/>
          <a:p>
            <a:r>
              <a:rPr lang="en-US">
                <a:hlinkClick r:id="rId3">
                  <a:extLst>
                    <a:ext uri="{A12FA001-AC4F-418D-AE19-62706E023703}">
                      <ahyp:hlinkClr xmlns:ahyp="http://schemas.microsoft.com/office/drawing/2018/hyperlinkcolor" val="tx"/>
                    </a:ext>
                  </a:extLst>
                </a:hlinkClick>
              </a:rPr>
              <a:t>www.community-partnership.org </a:t>
            </a:r>
            <a:endParaRPr lang="en-US"/>
          </a:p>
        </p:txBody>
      </p:sp>
      <p:sp>
        <p:nvSpPr>
          <p:cNvPr id="6" name="Date Placeholder 5"/>
          <p:cNvSpPr>
            <a:spLocks noGrp="1"/>
          </p:cNvSpPr>
          <p:nvPr>
            <p:ph type="dt" sz="half" idx="10"/>
          </p:nvPr>
        </p:nvSpPr>
        <p:spPr/>
        <p:txBody>
          <a:bodyPr/>
          <a:lstStyle/>
          <a:p>
            <a:fld id="{011C9341-7F4C-45EC-9DD8-319F7447FB24}" type="datetime1">
              <a:rPr lang="en-US" smtClean="0"/>
              <a:t>6/7/2024</a:t>
            </a:fld>
            <a:endParaRPr lang="en-US"/>
          </a:p>
        </p:txBody>
      </p:sp>
      <p:sp>
        <p:nvSpPr>
          <p:cNvPr id="7" name="Slide Number Placeholder 6"/>
          <p:cNvSpPr>
            <a:spLocks noGrp="1"/>
          </p:cNvSpPr>
          <p:nvPr>
            <p:ph type="sldNum" sz="quarter" idx="12"/>
          </p:nvPr>
        </p:nvSpPr>
        <p:spPr/>
        <p:txBody>
          <a:bodyPr/>
          <a:lstStyle/>
          <a:p>
            <a:fld id="{2D3E5E9E-24F7-472D-9BEB-6666E7887FA8}" type="slidenum">
              <a:rPr lang="en-US" smtClean="0"/>
              <a:t>8</a:t>
            </a:fld>
            <a:endParaRPr lang="en-US"/>
          </a:p>
        </p:txBody>
      </p:sp>
      <p:sp>
        <p:nvSpPr>
          <p:cNvPr id="10" name="Rectangle 1">
            <a:extLst>
              <a:ext uri="{FF2B5EF4-FFF2-40B4-BE49-F238E27FC236}">
                <a16:creationId xmlns:a16="http://schemas.microsoft.com/office/drawing/2014/main" id="{1662B49D-F255-475E-9B56-59FE30678D6D}"/>
              </a:ext>
            </a:extLst>
          </p:cNvPr>
          <p:cNvSpPr>
            <a:spLocks noChangeArrowheads="1"/>
          </p:cNvSpPr>
          <p:nvPr/>
        </p:nvSpPr>
        <p:spPr bwMode="auto">
          <a:xfrm>
            <a:off x="6096000" y="214174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13">
            <a:extLst>
              <a:ext uri="{FF2B5EF4-FFF2-40B4-BE49-F238E27FC236}">
                <a16:creationId xmlns:a16="http://schemas.microsoft.com/office/drawing/2014/main" id="{C0D8EB1C-10DB-4FFC-B519-4558BDFFB1F8}"/>
              </a:ext>
            </a:extLst>
          </p:cNvPr>
          <p:cNvSpPr/>
          <p:nvPr/>
        </p:nvSpPr>
        <p:spPr>
          <a:xfrm>
            <a:off x="6022438" y="5556656"/>
            <a:ext cx="987962" cy="369332"/>
          </a:xfrm>
          <a:prstGeom prst="rect">
            <a:avLst/>
          </a:prstGeom>
        </p:spPr>
        <p:txBody>
          <a:bodyPr wrap="square">
            <a:spAutoFit/>
          </a:bodyPr>
          <a:lstStyle/>
          <a:p>
            <a:r>
              <a:rPr lang="en-US"/>
              <a:t> </a:t>
            </a:r>
          </a:p>
        </p:txBody>
      </p:sp>
      <p:graphicFrame>
        <p:nvGraphicFramePr>
          <p:cNvPr id="12" name="Content Placeholder 8">
            <a:extLst>
              <a:ext uri="{FF2B5EF4-FFF2-40B4-BE49-F238E27FC236}">
                <a16:creationId xmlns:a16="http://schemas.microsoft.com/office/drawing/2014/main" id="{D429FAC1-6D48-4373-833D-22D061E54857}"/>
              </a:ext>
            </a:extLst>
          </p:cNvPr>
          <p:cNvGraphicFramePr>
            <a:graphicFrameLocks noGrp="1"/>
          </p:cNvGraphicFramePr>
          <p:nvPr>
            <p:ph idx="1"/>
            <p:extLst>
              <p:ext uri="{D42A27DB-BD31-4B8C-83A1-F6EECF244321}">
                <p14:modId xmlns:p14="http://schemas.microsoft.com/office/powerpoint/2010/main" val="2335583321"/>
              </p:ext>
            </p:extLst>
          </p:nvPr>
        </p:nvGraphicFramePr>
        <p:xfrm>
          <a:off x="5739320" y="2900606"/>
          <a:ext cx="5894961" cy="1817363"/>
        </p:xfrm>
        <a:graphic>
          <a:graphicData uri="http://schemas.openxmlformats.org/drawingml/2006/table">
            <a:tbl>
              <a:tblPr/>
              <a:tblGrid>
                <a:gridCol w="1353366">
                  <a:extLst>
                    <a:ext uri="{9D8B030D-6E8A-4147-A177-3AD203B41FA5}">
                      <a16:colId xmlns:a16="http://schemas.microsoft.com/office/drawing/2014/main" val="2932116487"/>
                    </a:ext>
                  </a:extLst>
                </a:gridCol>
                <a:gridCol w="908319">
                  <a:extLst>
                    <a:ext uri="{9D8B030D-6E8A-4147-A177-3AD203B41FA5}">
                      <a16:colId xmlns:a16="http://schemas.microsoft.com/office/drawing/2014/main" val="2920495989"/>
                    </a:ext>
                  </a:extLst>
                </a:gridCol>
                <a:gridCol w="908319">
                  <a:extLst>
                    <a:ext uri="{9D8B030D-6E8A-4147-A177-3AD203B41FA5}">
                      <a16:colId xmlns:a16="http://schemas.microsoft.com/office/drawing/2014/main" val="4094409724"/>
                    </a:ext>
                  </a:extLst>
                </a:gridCol>
                <a:gridCol w="908319">
                  <a:extLst>
                    <a:ext uri="{9D8B030D-6E8A-4147-A177-3AD203B41FA5}">
                      <a16:colId xmlns:a16="http://schemas.microsoft.com/office/drawing/2014/main" val="2159246499"/>
                    </a:ext>
                  </a:extLst>
                </a:gridCol>
                <a:gridCol w="908319">
                  <a:extLst>
                    <a:ext uri="{9D8B030D-6E8A-4147-A177-3AD203B41FA5}">
                      <a16:colId xmlns:a16="http://schemas.microsoft.com/office/drawing/2014/main" val="879635474"/>
                    </a:ext>
                  </a:extLst>
                </a:gridCol>
                <a:gridCol w="908319">
                  <a:extLst>
                    <a:ext uri="{9D8B030D-6E8A-4147-A177-3AD203B41FA5}">
                      <a16:colId xmlns:a16="http://schemas.microsoft.com/office/drawing/2014/main" val="4273509222"/>
                    </a:ext>
                  </a:extLst>
                </a:gridCol>
              </a:tblGrid>
              <a:tr h="676205">
                <a:tc>
                  <a:txBody>
                    <a:bodyPr/>
                    <a:lstStyle/>
                    <a:p>
                      <a:pPr algn="ctr" fontAlgn="base"/>
                      <a:endParaRPr lang="en-US" b="0" i="0">
                        <a:solidFill>
                          <a:srgbClr val="002060"/>
                        </a:solidFill>
                        <a:effectLst/>
                        <a:latin typeface="+mj-l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noFill/>
                  </a:tcPr>
                </a:tc>
                <a:tc>
                  <a:txBody>
                    <a:bodyPr/>
                    <a:lstStyle/>
                    <a:p>
                      <a:pPr algn="ctr" fontAlgn="base"/>
                      <a:r>
                        <a:rPr lang="en-US" sz="900" b="1" i="0" u="none" strike="noStrike">
                          <a:solidFill>
                            <a:srgbClr val="FFFFFF"/>
                          </a:solidFill>
                          <a:effectLst/>
                          <a:latin typeface="+mj-lt"/>
                        </a:rPr>
                        <a:t>Unaccompanied Minors</a:t>
                      </a:r>
                      <a:endParaRPr lang="en-US" sz="900" b="0" i="0">
                        <a:solidFill>
                          <a:srgbClr val="002060"/>
                        </a:solidFill>
                        <a:effectLst/>
                        <a:latin typeface="+mj-lt"/>
                      </a:endParaRPr>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2"/>
                    </a:solidFill>
                  </a:tcPr>
                </a:tc>
                <a:tc>
                  <a:txBody>
                    <a:bodyPr/>
                    <a:lstStyle/>
                    <a:p>
                      <a:pPr algn="ctr" fontAlgn="base"/>
                      <a:r>
                        <a:rPr lang="en-US" sz="900" b="1" i="0" u="none" strike="noStrike">
                          <a:solidFill>
                            <a:srgbClr val="FFFFFF"/>
                          </a:solidFill>
                          <a:effectLst/>
                          <a:latin typeface="+mj-lt"/>
                        </a:rPr>
                        <a:t>Unaccompanied Adults</a:t>
                      </a:r>
                      <a:endParaRPr lang="en-US" sz="900" b="0" i="0">
                        <a:solidFill>
                          <a:srgbClr val="002060"/>
                        </a:solidFill>
                        <a:effectLst/>
                        <a:latin typeface="+mj-lt"/>
                      </a:endParaRPr>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2"/>
                    </a:solidFill>
                  </a:tcPr>
                </a:tc>
                <a:tc>
                  <a:txBody>
                    <a:bodyPr/>
                    <a:lstStyle/>
                    <a:p>
                      <a:pPr marL="0" algn="ctr" defTabSz="914400" rtl="0" eaLnBrk="1" fontAlgn="base" latinLnBrk="0" hangingPunct="1"/>
                      <a:r>
                        <a:rPr lang="en-US" sz="1100" b="1" i="0" u="none" strike="noStrike" kern="1200">
                          <a:solidFill>
                            <a:srgbClr val="FFFFFF"/>
                          </a:solidFill>
                          <a:effectLst/>
                          <a:latin typeface="+mj-lt"/>
                          <a:ea typeface="+mn-ea"/>
                          <a:cs typeface="+mn-cs"/>
                        </a:rPr>
                        <a:t>Total</a:t>
                      </a:r>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2"/>
                    </a:solidFill>
                  </a:tcPr>
                </a:tc>
                <a:tc>
                  <a:txBody>
                    <a:bodyPr/>
                    <a:lstStyle/>
                    <a:p>
                      <a:pPr algn="ctr" fontAlgn="base"/>
                      <a:r>
                        <a:rPr lang="en-US" sz="1100" b="1" i="0" u="none" strike="noStrike">
                          <a:solidFill>
                            <a:srgbClr val="FFFFFF"/>
                          </a:solidFill>
                          <a:effectLst/>
                          <a:latin typeface="+mj-lt"/>
                        </a:rPr>
                        <a:t>% Change </a:t>
                      </a:r>
                    </a:p>
                    <a:p>
                      <a:pPr algn="ctr" fontAlgn="base"/>
                      <a:r>
                        <a:rPr lang="en-US" sz="1100" b="1" i="0" u="none" strike="noStrike">
                          <a:solidFill>
                            <a:srgbClr val="FFFFFF"/>
                          </a:solidFill>
                          <a:effectLst/>
                          <a:latin typeface="+mj-lt"/>
                        </a:rPr>
                        <a:t>2023 – 2024</a:t>
                      </a:r>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2"/>
                    </a:solidFill>
                  </a:tcPr>
                </a:tc>
                <a:tc>
                  <a:txBody>
                    <a:bodyPr/>
                    <a:lstStyle/>
                    <a:p>
                      <a:pPr algn="ctr" fontAlgn="base"/>
                      <a:r>
                        <a:rPr lang="en-US" sz="1100" b="1" i="0" u="none" strike="noStrike">
                          <a:solidFill>
                            <a:srgbClr val="FFFFFF"/>
                          </a:solidFill>
                          <a:effectLst/>
                          <a:latin typeface="+mj-lt"/>
                        </a:rPr>
                        <a:t>% Change </a:t>
                      </a:r>
                    </a:p>
                    <a:p>
                      <a:pPr algn="ctr" fontAlgn="base"/>
                      <a:r>
                        <a:rPr lang="en-US" sz="1100" b="1" i="0" u="none" strike="noStrike">
                          <a:solidFill>
                            <a:srgbClr val="FFFFFF"/>
                          </a:solidFill>
                          <a:effectLst/>
                          <a:latin typeface="+mj-lt"/>
                        </a:rPr>
                        <a:t>2020 – 2024</a:t>
                      </a:r>
                      <a:endParaRPr lang="en-US" sz="1200" b="0" i="0">
                        <a:solidFill>
                          <a:srgbClr val="002060"/>
                        </a:solidFill>
                        <a:effectLst/>
                        <a:latin typeface="+mj-lt"/>
                      </a:endParaRPr>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2"/>
                    </a:solidFill>
                  </a:tcPr>
                </a:tc>
                <a:extLst>
                  <a:ext uri="{0D108BD9-81ED-4DB2-BD59-A6C34878D82A}">
                    <a16:rowId xmlns:a16="http://schemas.microsoft.com/office/drawing/2014/main" val="3850031535"/>
                  </a:ext>
                </a:extLst>
              </a:tr>
              <a:tr h="570579">
                <a:tc>
                  <a:txBody>
                    <a:bodyPr/>
                    <a:lstStyle/>
                    <a:p>
                      <a:pPr algn="l" fontAlgn="base"/>
                      <a:r>
                        <a:rPr lang="en-US" sz="1200" b="1" i="0" u="none" strike="noStrike">
                          <a:solidFill>
                            <a:schemeClr val="tx1"/>
                          </a:solidFill>
                          <a:effectLst/>
                          <a:latin typeface="+mj-lt"/>
                        </a:rPr>
                        <a:t>Emergency Shelter</a:t>
                      </a:r>
                      <a:endParaRPr lang="en-US" sz="1400" b="1" i="0">
                        <a:solidFill>
                          <a:schemeClr val="tx1"/>
                        </a:solidFill>
                        <a:effectLst/>
                        <a:latin typeface="+mj-l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ase"/>
                      <a:r>
                        <a:rPr lang="en-US" sz="1200" b="0" i="0">
                          <a:solidFill>
                            <a:schemeClr val="tx1"/>
                          </a:solidFill>
                          <a:effectLst/>
                          <a:latin typeface="+mn-lt"/>
                        </a:rPr>
                        <a:t>9</a:t>
                      </a:r>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ase"/>
                      <a:r>
                        <a:rPr lang="en-US" sz="1200" b="0" i="0" kern="1200">
                          <a:solidFill>
                            <a:schemeClr val="tx1"/>
                          </a:solidFill>
                          <a:effectLst/>
                          <a:latin typeface="+mn-lt"/>
                          <a:ea typeface="+mn-ea"/>
                          <a:cs typeface="+mn-cs"/>
                        </a:rPr>
                        <a:t>2,320</a:t>
                      </a:r>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ase"/>
                      <a:r>
                        <a:rPr lang="en-US" sz="1200" b="1" i="0">
                          <a:solidFill>
                            <a:schemeClr val="tx1"/>
                          </a:solidFill>
                          <a:effectLst/>
                          <a:latin typeface="+mn-lt"/>
                        </a:rPr>
                        <a:t>2,329</a:t>
                      </a:r>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ase"/>
                      <a:r>
                        <a:rPr lang="en-US" sz="1200" b="1" i="0">
                          <a:solidFill>
                            <a:schemeClr val="tx1"/>
                          </a:solidFill>
                          <a:effectLst/>
                          <a:latin typeface="+mn-lt"/>
                        </a:rPr>
                        <a:t>.6%</a:t>
                      </a:r>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marL="0" algn="ctr" defTabSz="914400" rtl="0" eaLnBrk="1" fontAlgn="base" latinLnBrk="0" hangingPunct="1"/>
                      <a:r>
                        <a:rPr lang="en-US" sz="1200" b="1" i="0" u="none" strike="noStrike" kern="1200">
                          <a:solidFill>
                            <a:schemeClr val="tx1"/>
                          </a:solidFill>
                          <a:effectLst/>
                          <a:latin typeface="+mn-lt"/>
                          <a:ea typeface="+mn-ea"/>
                          <a:cs typeface="+mn-cs"/>
                        </a:rPr>
                        <a:t>-9.7%</a:t>
                      </a:r>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83261610"/>
                  </a:ext>
                </a:extLst>
              </a:tr>
              <a:tr h="570579">
                <a:tc>
                  <a:txBody>
                    <a:bodyPr/>
                    <a:lstStyle/>
                    <a:p>
                      <a:pPr algn="l" fontAlgn="base"/>
                      <a:r>
                        <a:rPr lang="en-US" sz="1200" b="1" i="0" u="none" strike="noStrike">
                          <a:solidFill>
                            <a:schemeClr val="tx1"/>
                          </a:solidFill>
                          <a:effectLst/>
                          <a:latin typeface="+mj-lt"/>
                        </a:rPr>
                        <a:t>Transitional Housing</a:t>
                      </a:r>
                      <a:endParaRPr lang="en-US" sz="1400" b="1" i="0">
                        <a:solidFill>
                          <a:schemeClr val="tx1"/>
                        </a:solidFill>
                        <a:effectLst/>
                        <a:latin typeface="+mj-l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ase"/>
                      <a:r>
                        <a:rPr lang="en-US" sz="1200" b="0" i="0">
                          <a:solidFill>
                            <a:schemeClr val="tx1"/>
                          </a:solidFill>
                          <a:effectLst/>
                          <a:latin typeface="+mn-lt"/>
                        </a:rPr>
                        <a:t>0</a:t>
                      </a:r>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marL="0" algn="ctr" defTabSz="914400" rtl="0" eaLnBrk="1" fontAlgn="base" latinLnBrk="0" hangingPunct="1"/>
                      <a:r>
                        <a:rPr lang="en-US" sz="1200" b="0" i="0" u="none" strike="noStrike" kern="1200">
                          <a:solidFill>
                            <a:schemeClr val="tx1"/>
                          </a:solidFill>
                          <a:effectLst/>
                          <a:latin typeface="+mn-lt"/>
                          <a:ea typeface="+mn-ea"/>
                          <a:cs typeface="+mn-cs"/>
                        </a:rPr>
                        <a:t>743</a:t>
                      </a:r>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ase"/>
                      <a:r>
                        <a:rPr lang="en-US" sz="1200" b="1" i="0">
                          <a:solidFill>
                            <a:schemeClr val="tx1"/>
                          </a:solidFill>
                          <a:effectLst/>
                          <a:latin typeface="+mn-lt"/>
                        </a:rPr>
                        <a:t>743</a:t>
                      </a:r>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ase"/>
                      <a:r>
                        <a:rPr lang="en-US" sz="1200" b="1" i="0">
                          <a:solidFill>
                            <a:schemeClr val="tx1"/>
                          </a:solidFill>
                          <a:effectLst/>
                          <a:latin typeface="+mn-lt"/>
                        </a:rPr>
                        <a:t>20.8%</a:t>
                      </a:r>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marL="0" algn="ctr" defTabSz="914400" rtl="0" eaLnBrk="1" fontAlgn="base" latinLnBrk="0" hangingPunct="1"/>
                      <a:r>
                        <a:rPr lang="en-US" sz="1200" b="1" i="0" u="none" strike="noStrike" kern="1200">
                          <a:solidFill>
                            <a:schemeClr val="tx1"/>
                          </a:solidFill>
                          <a:effectLst/>
                          <a:latin typeface="+mn-lt"/>
                          <a:ea typeface="+mn-ea"/>
                          <a:cs typeface="+mn-cs"/>
                        </a:rPr>
                        <a:t>4.1%</a:t>
                      </a:r>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60646318"/>
                  </a:ext>
                </a:extLst>
              </a:tr>
            </a:tbl>
          </a:graphicData>
        </a:graphic>
      </p:graphicFrame>
      <p:sp>
        <p:nvSpPr>
          <p:cNvPr id="13" name="Content Placeholder 2">
            <a:extLst>
              <a:ext uri="{FF2B5EF4-FFF2-40B4-BE49-F238E27FC236}">
                <a16:creationId xmlns:a16="http://schemas.microsoft.com/office/drawing/2014/main" id="{CFF193DB-1AE6-4677-8D3E-029FE3B3ADEA}"/>
              </a:ext>
            </a:extLst>
          </p:cNvPr>
          <p:cNvSpPr txBox="1">
            <a:spLocks/>
          </p:cNvSpPr>
          <p:nvPr/>
        </p:nvSpPr>
        <p:spPr>
          <a:xfrm>
            <a:off x="1337675" y="2398154"/>
            <a:ext cx="4187636" cy="2822266"/>
          </a:xfrm>
          <a:prstGeom prst="rect">
            <a:avLst/>
          </a:prstGeom>
        </p:spPr>
        <p:txBody>
          <a:bodyPr vert="horz" lIns="0" tIns="45720" rIns="0" bIns="45720" rtlCol="0" anchor="t">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a:solidFill>
                  <a:schemeClr val="tx1"/>
                </a:solidFill>
              </a:rPr>
              <a:t>The number of unaccompanied individuals using emergency shelter or transitional housing increased by 5.6% between the 2023 and 2024 PIT Counts. </a:t>
            </a:r>
          </a:p>
          <a:p>
            <a:r>
              <a:rPr lang="en-US" sz="1600">
                <a:solidFill>
                  <a:schemeClr val="tx1"/>
                </a:solidFill>
              </a:rPr>
              <a:t>Since the 2020 PIT Count, the number of unaccompanied individuals is down -9.7% in emergency shelter programs and up 4.1% in transitional housing programs.  </a:t>
            </a:r>
          </a:p>
          <a:p>
            <a:r>
              <a:rPr lang="en-US" sz="1600">
                <a:solidFill>
                  <a:schemeClr val="tx1"/>
                </a:solidFill>
              </a:rPr>
              <a:t>9 unaccompanied minors were counted in a </a:t>
            </a:r>
            <a:r>
              <a:rPr lang="en-US" sz="1600" err="1">
                <a:solidFill>
                  <a:schemeClr val="tx1"/>
                </a:solidFill>
              </a:rPr>
              <a:t>CoC</a:t>
            </a:r>
            <a:r>
              <a:rPr lang="en-US" sz="1600">
                <a:solidFill>
                  <a:schemeClr val="tx1"/>
                </a:solidFill>
              </a:rPr>
              <a:t> emergency shelter program specific for that population.</a:t>
            </a:r>
          </a:p>
        </p:txBody>
      </p:sp>
      <p:sp>
        <p:nvSpPr>
          <p:cNvPr id="16" name="TextBox 15">
            <a:extLst>
              <a:ext uri="{FF2B5EF4-FFF2-40B4-BE49-F238E27FC236}">
                <a16:creationId xmlns:a16="http://schemas.microsoft.com/office/drawing/2014/main" id="{A1F8AE78-5D99-4C8A-9FED-F3BA737BB57C}"/>
              </a:ext>
            </a:extLst>
          </p:cNvPr>
          <p:cNvSpPr txBox="1"/>
          <p:nvPr/>
        </p:nvSpPr>
        <p:spPr>
          <a:xfrm>
            <a:off x="5739320" y="4817992"/>
            <a:ext cx="5946560" cy="253916"/>
          </a:xfrm>
          <a:prstGeom prst="rect">
            <a:avLst/>
          </a:prstGeom>
          <a:noFill/>
        </p:spPr>
        <p:txBody>
          <a:bodyPr wrap="square" rtlCol="0">
            <a:spAutoFit/>
          </a:bodyPr>
          <a:lstStyle/>
          <a:p>
            <a:r>
              <a:rPr lang="en-US" sz="1050" i="1"/>
              <a:t>Transitional Housing includes four (4) veterans in a “Safe Haven” program.</a:t>
            </a:r>
            <a:endParaRPr lang="en-US" sz="1050"/>
          </a:p>
        </p:txBody>
      </p:sp>
    </p:spTree>
    <p:extLst>
      <p:ext uri="{BB962C8B-B14F-4D97-AF65-F5344CB8AC3E}">
        <p14:creationId xmlns:p14="http://schemas.microsoft.com/office/powerpoint/2010/main" val="1232305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08F34-2A1C-4087-AE5C-2FF5EF0B41F5}"/>
              </a:ext>
            </a:extLst>
          </p:cNvPr>
          <p:cNvSpPr>
            <a:spLocks noGrp="1"/>
          </p:cNvSpPr>
          <p:nvPr>
            <p:ph type="title"/>
          </p:nvPr>
        </p:nvSpPr>
        <p:spPr/>
        <p:txBody>
          <a:bodyPr/>
          <a:lstStyle/>
          <a:p>
            <a:r>
              <a:rPr lang="en-US" b="1">
                <a:solidFill>
                  <a:schemeClr val="tx1"/>
                </a:solidFill>
              </a:rPr>
              <a:t>Shelter &amp; Transitional Housing</a:t>
            </a:r>
            <a:br>
              <a:rPr lang="en-US" b="1">
                <a:solidFill>
                  <a:schemeClr val="tx1"/>
                </a:solidFill>
              </a:rPr>
            </a:br>
            <a:r>
              <a:rPr lang="en-US" sz="3600" b="1" i="1">
                <a:solidFill>
                  <a:schemeClr val="tx1"/>
                </a:solidFill>
              </a:rPr>
              <a:t>Families</a:t>
            </a:r>
            <a:endParaRPr lang="en-US" b="1" i="1">
              <a:solidFill>
                <a:schemeClr val="tx1"/>
              </a:solidFill>
            </a:endParaRPr>
          </a:p>
        </p:txBody>
      </p:sp>
      <p:sp>
        <p:nvSpPr>
          <p:cNvPr id="4" name="Footer Placeholder 3"/>
          <p:cNvSpPr>
            <a:spLocks noGrp="1"/>
          </p:cNvSpPr>
          <p:nvPr>
            <p:ph type="ftr" sz="quarter" idx="11"/>
          </p:nvPr>
        </p:nvSpPr>
        <p:spPr/>
        <p:txBody>
          <a:bodyPr/>
          <a:lstStyle/>
          <a:p>
            <a:r>
              <a:rPr lang="en-US">
                <a:hlinkClick r:id="rId3">
                  <a:extLst>
                    <a:ext uri="{A12FA001-AC4F-418D-AE19-62706E023703}">
                      <ahyp:hlinkClr xmlns:ahyp="http://schemas.microsoft.com/office/drawing/2018/hyperlinkcolor" val="tx"/>
                    </a:ext>
                  </a:extLst>
                </a:hlinkClick>
              </a:rPr>
              <a:t>www.community-partnership.org </a:t>
            </a:r>
            <a:endParaRPr lang="en-US"/>
          </a:p>
        </p:txBody>
      </p:sp>
      <p:sp>
        <p:nvSpPr>
          <p:cNvPr id="6" name="Date Placeholder 5"/>
          <p:cNvSpPr>
            <a:spLocks noGrp="1"/>
          </p:cNvSpPr>
          <p:nvPr>
            <p:ph type="dt" sz="half" idx="10"/>
          </p:nvPr>
        </p:nvSpPr>
        <p:spPr/>
        <p:txBody>
          <a:bodyPr/>
          <a:lstStyle/>
          <a:p>
            <a:fld id="{011C9341-7F4C-45EC-9DD8-319F7447FB24}" type="datetime1">
              <a:rPr lang="en-US" smtClean="0"/>
              <a:t>6/7/2024</a:t>
            </a:fld>
            <a:endParaRPr lang="en-US"/>
          </a:p>
        </p:txBody>
      </p:sp>
      <p:sp>
        <p:nvSpPr>
          <p:cNvPr id="7" name="Slide Number Placeholder 6"/>
          <p:cNvSpPr>
            <a:spLocks noGrp="1"/>
          </p:cNvSpPr>
          <p:nvPr>
            <p:ph type="sldNum" sz="quarter" idx="12"/>
          </p:nvPr>
        </p:nvSpPr>
        <p:spPr/>
        <p:txBody>
          <a:bodyPr/>
          <a:lstStyle/>
          <a:p>
            <a:fld id="{2D3E5E9E-24F7-472D-9BEB-6666E7887FA8}" type="slidenum">
              <a:rPr lang="en-US" smtClean="0"/>
              <a:t>9</a:t>
            </a:fld>
            <a:endParaRPr lang="en-US"/>
          </a:p>
        </p:txBody>
      </p:sp>
      <p:sp>
        <p:nvSpPr>
          <p:cNvPr id="10" name="Rectangle 1">
            <a:extLst>
              <a:ext uri="{FF2B5EF4-FFF2-40B4-BE49-F238E27FC236}">
                <a16:creationId xmlns:a16="http://schemas.microsoft.com/office/drawing/2014/main" id="{1662B49D-F255-475E-9B56-59FE30678D6D}"/>
              </a:ext>
            </a:extLst>
          </p:cNvPr>
          <p:cNvSpPr>
            <a:spLocks noChangeArrowheads="1"/>
          </p:cNvSpPr>
          <p:nvPr/>
        </p:nvSpPr>
        <p:spPr bwMode="auto">
          <a:xfrm>
            <a:off x="6096000" y="214174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2" name="Content Placeholder 8">
            <a:extLst>
              <a:ext uri="{FF2B5EF4-FFF2-40B4-BE49-F238E27FC236}">
                <a16:creationId xmlns:a16="http://schemas.microsoft.com/office/drawing/2014/main" id="{D429FAC1-6D48-4373-833D-22D061E54857}"/>
              </a:ext>
            </a:extLst>
          </p:cNvPr>
          <p:cNvGraphicFramePr>
            <a:graphicFrameLocks noGrp="1"/>
          </p:cNvGraphicFramePr>
          <p:nvPr>
            <p:ph idx="1"/>
            <p:extLst>
              <p:ext uri="{D42A27DB-BD31-4B8C-83A1-F6EECF244321}">
                <p14:modId xmlns:p14="http://schemas.microsoft.com/office/powerpoint/2010/main" val="3399807820"/>
              </p:ext>
            </p:extLst>
          </p:nvPr>
        </p:nvGraphicFramePr>
        <p:xfrm>
          <a:off x="5739320" y="2900606"/>
          <a:ext cx="5894961" cy="1817363"/>
        </p:xfrm>
        <a:graphic>
          <a:graphicData uri="http://schemas.openxmlformats.org/drawingml/2006/table">
            <a:tbl>
              <a:tblPr/>
              <a:tblGrid>
                <a:gridCol w="1353366">
                  <a:extLst>
                    <a:ext uri="{9D8B030D-6E8A-4147-A177-3AD203B41FA5}">
                      <a16:colId xmlns:a16="http://schemas.microsoft.com/office/drawing/2014/main" val="2932116487"/>
                    </a:ext>
                  </a:extLst>
                </a:gridCol>
                <a:gridCol w="908319">
                  <a:extLst>
                    <a:ext uri="{9D8B030D-6E8A-4147-A177-3AD203B41FA5}">
                      <a16:colId xmlns:a16="http://schemas.microsoft.com/office/drawing/2014/main" val="2920495989"/>
                    </a:ext>
                  </a:extLst>
                </a:gridCol>
                <a:gridCol w="908319">
                  <a:extLst>
                    <a:ext uri="{9D8B030D-6E8A-4147-A177-3AD203B41FA5}">
                      <a16:colId xmlns:a16="http://schemas.microsoft.com/office/drawing/2014/main" val="4094409724"/>
                    </a:ext>
                  </a:extLst>
                </a:gridCol>
                <a:gridCol w="908319">
                  <a:extLst>
                    <a:ext uri="{9D8B030D-6E8A-4147-A177-3AD203B41FA5}">
                      <a16:colId xmlns:a16="http://schemas.microsoft.com/office/drawing/2014/main" val="2159246499"/>
                    </a:ext>
                  </a:extLst>
                </a:gridCol>
                <a:gridCol w="908319">
                  <a:extLst>
                    <a:ext uri="{9D8B030D-6E8A-4147-A177-3AD203B41FA5}">
                      <a16:colId xmlns:a16="http://schemas.microsoft.com/office/drawing/2014/main" val="879635474"/>
                    </a:ext>
                  </a:extLst>
                </a:gridCol>
                <a:gridCol w="908319">
                  <a:extLst>
                    <a:ext uri="{9D8B030D-6E8A-4147-A177-3AD203B41FA5}">
                      <a16:colId xmlns:a16="http://schemas.microsoft.com/office/drawing/2014/main" val="4273509222"/>
                    </a:ext>
                  </a:extLst>
                </a:gridCol>
              </a:tblGrid>
              <a:tr h="676205">
                <a:tc>
                  <a:txBody>
                    <a:bodyPr/>
                    <a:lstStyle/>
                    <a:p>
                      <a:pPr algn="ctr" fontAlgn="base"/>
                      <a:endParaRPr lang="en-US" b="0" i="0">
                        <a:solidFill>
                          <a:srgbClr val="002060"/>
                        </a:solidFill>
                        <a:effectLst/>
                        <a:latin typeface="+mj-l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noFill/>
                  </a:tcPr>
                </a:tc>
                <a:tc>
                  <a:txBody>
                    <a:bodyPr/>
                    <a:lstStyle/>
                    <a:p>
                      <a:pPr algn="ctr" fontAlgn="base"/>
                      <a:r>
                        <a:rPr lang="en-US" sz="1000" b="1" i="0" u="none" strike="noStrike">
                          <a:solidFill>
                            <a:srgbClr val="FFFFFF"/>
                          </a:solidFill>
                          <a:effectLst/>
                          <a:latin typeface="+mj-lt"/>
                        </a:rPr>
                        <a:t>Children in Families</a:t>
                      </a:r>
                      <a:endParaRPr lang="en-US" sz="1000" b="0" i="0">
                        <a:solidFill>
                          <a:srgbClr val="002060"/>
                        </a:solidFill>
                        <a:effectLst/>
                        <a:latin typeface="+mj-lt"/>
                      </a:endParaRPr>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2"/>
                    </a:solidFill>
                  </a:tcPr>
                </a:tc>
                <a:tc>
                  <a:txBody>
                    <a:bodyPr/>
                    <a:lstStyle/>
                    <a:p>
                      <a:pPr algn="ctr" fontAlgn="base"/>
                      <a:r>
                        <a:rPr lang="en-US" sz="1000" b="1" i="0" u="none" strike="noStrike">
                          <a:solidFill>
                            <a:srgbClr val="FFFFFF"/>
                          </a:solidFill>
                          <a:effectLst/>
                          <a:latin typeface="+mj-lt"/>
                        </a:rPr>
                        <a:t>Adults in </a:t>
                      </a:r>
                    </a:p>
                    <a:p>
                      <a:pPr algn="ctr" fontAlgn="base"/>
                      <a:r>
                        <a:rPr lang="en-US" sz="1000" b="1" i="0" u="none" strike="noStrike">
                          <a:solidFill>
                            <a:srgbClr val="FFFFFF"/>
                          </a:solidFill>
                          <a:effectLst/>
                          <a:latin typeface="+mj-lt"/>
                        </a:rPr>
                        <a:t>Families</a:t>
                      </a:r>
                      <a:endParaRPr lang="en-US" sz="1000" b="0" i="0">
                        <a:solidFill>
                          <a:srgbClr val="002060"/>
                        </a:solidFill>
                        <a:effectLst/>
                        <a:latin typeface="+mj-lt"/>
                      </a:endParaRPr>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2"/>
                    </a:solidFill>
                  </a:tcPr>
                </a:tc>
                <a:tc>
                  <a:txBody>
                    <a:bodyPr/>
                    <a:lstStyle/>
                    <a:p>
                      <a:pPr marL="0" algn="ctr" defTabSz="914400" rtl="0" eaLnBrk="1" fontAlgn="base" latinLnBrk="0" hangingPunct="1"/>
                      <a:r>
                        <a:rPr lang="en-US" sz="1000" b="1" i="0" u="none" strike="noStrike" kern="1200">
                          <a:solidFill>
                            <a:srgbClr val="FFFFFF"/>
                          </a:solidFill>
                          <a:effectLst/>
                          <a:latin typeface="+mj-lt"/>
                          <a:ea typeface="+mn-ea"/>
                          <a:cs typeface="+mn-cs"/>
                        </a:rPr>
                        <a:t>Family Units</a:t>
                      </a:r>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2"/>
                    </a:solidFill>
                  </a:tcPr>
                </a:tc>
                <a:tc>
                  <a:txBody>
                    <a:bodyPr/>
                    <a:lstStyle/>
                    <a:p>
                      <a:pPr algn="ctr" fontAlgn="base"/>
                      <a:r>
                        <a:rPr lang="en-US" sz="1000" b="1" i="0" u="none" strike="noStrike">
                          <a:solidFill>
                            <a:srgbClr val="FFFFFF"/>
                          </a:solidFill>
                          <a:effectLst/>
                          <a:latin typeface="+mj-lt"/>
                        </a:rPr>
                        <a:t>% Change Units </a:t>
                      </a:r>
                    </a:p>
                    <a:p>
                      <a:pPr algn="ctr" fontAlgn="base"/>
                      <a:r>
                        <a:rPr lang="en-US" sz="1000" b="1" i="0" u="none" strike="noStrike">
                          <a:solidFill>
                            <a:srgbClr val="FFFFFF"/>
                          </a:solidFill>
                          <a:effectLst/>
                          <a:latin typeface="+mj-lt"/>
                        </a:rPr>
                        <a:t>2023 – 2024</a:t>
                      </a:r>
                      <a:endParaRPr lang="en-US" sz="1000" b="0" i="0">
                        <a:solidFill>
                          <a:srgbClr val="002060"/>
                        </a:solidFill>
                        <a:effectLst/>
                        <a:latin typeface="+mj-lt"/>
                      </a:endParaRPr>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2"/>
                    </a:solidFill>
                  </a:tcPr>
                </a:tc>
                <a:tc>
                  <a:txBody>
                    <a:bodyPr/>
                    <a:lstStyle/>
                    <a:p>
                      <a:pPr algn="ctr" fontAlgn="base"/>
                      <a:r>
                        <a:rPr lang="en-US" sz="1000" b="1" i="0" u="none" strike="noStrike">
                          <a:solidFill>
                            <a:srgbClr val="FFFFFF"/>
                          </a:solidFill>
                          <a:effectLst/>
                          <a:latin typeface="+mj-lt"/>
                        </a:rPr>
                        <a:t>% Change Units</a:t>
                      </a:r>
                    </a:p>
                    <a:p>
                      <a:pPr algn="ctr" fontAlgn="base"/>
                      <a:r>
                        <a:rPr lang="en-US" sz="1000" b="1" i="0" u="none" strike="noStrike">
                          <a:solidFill>
                            <a:srgbClr val="FFFFFF"/>
                          </a:solidFill>
                          <a:effectLst/>
                          <a:latin typeface="+mj-lt"/>
                        </a:rPr>
                        <a:t>2020 – 2024</a:t>
                      </a:r>
                      <a:endParaRPr lang="en-US" sz="1000" b="0" i="0">
                        <a:solidFill>
                          <a:srgbClr val="002060"/>
                        </a:solidFill>
                        <a:effectLst/>
                        <a:latin typeface="+mj-lt"/>
                      </a:endParaRPr>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2"/>
                    </a:solidFill>
                  </a:tcPr>
                </a:tc>
                <a:extLst>
                  <a:ext uri="{0D108BD9-81ED-4DB2-BD59-A6C34878D82A}">
                    <a16:rowId xmlns:a16="http://schemas.microsoft.com/office/drawing/2014/main" val="3850031535"/>
                  </a:ext>
                </a:extLst>
              </a:tr>
              <a:tr h="570579">
                <a:tc>
                  <a:txBody>
                    <a:bodyPr/>
                    <a:lstStyle/>
                    <a:p>
                      <a:pPr algn="l" fontAlgn="base"/>
                      <a:r>
                        <a:rPr lang="en-US" sz="1200" b="1" i="0" u="none" strike="noStrike">
                          <a:solidFill>
                            <a:schemeClr val="tx1"/>
                          </a:solidFill>
                          <a:effectLst/>
                          <a:latin typeface="+mj-lt"/>
                        </a:rPr>
                        <a:t>Emergency Shelter</a:t>
                      </a:r>
                      <a:endParaRPr lang="en-US" sz="1400" b="1" i="0">
                        <a:solidFill>
                          <a:schemeClr val="tx1"/>
                        </a:solidFill>
                        <a:effectLst/>
                        <a:latin typeface="+mj-l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ase"/>
                      <a:r>
                        <a:rPr lang="en-US" sz="1200" b="0" i="0">
                          <a:solidFill>
                            <a:schemeClr val="tx1"/>
                          </a:solidFill>
                          <a:effectLst/>
                          <a:latin typeface="+mn-lt"/>
                        </a:rPr>
                        <a:t>613</a:t>
                      </a:r>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ase"/>
                      <a:r>
                        <a:rPr lang="en-US" sz="1200" b="0" i="0" kern="1200">
                          <a:solidFill>
                            <a:schemeClr val="tx1"/>
                          </a:solidFill>
                          <a:effectLst/>
                          <a:latin typeface="+mn-lt"/>
                          <a:ea typeface="+mn-ea"/>
                          <a:cs typeface="+mn-cs"/>
                        </a:rPr>
                        <a:t>366</a:t>
                      </a:r>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ase"/>
                      <a:r>
                        <a:rPr lang="en-US" sz="1200" b="1" i="0">
                          <a:solidFill>
                            <a:schemeClr val="tx1"/>
                          </a:solidFill>
                          <a:effectLst/>
                          <a:latin typeface="+mn-lt"/>
                        </a:rPr>
                        <a:t>289</a:t>
                      </a:r>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ase"/>
                      <a:r>
                        <a:rPr lang="en-US" sz="1200" b="1" i="0">
                          <a:solidFill>
                            <a:schemeClr val="tx1"/>
                          </a:solidFill>
                          <a:effectLst/>
                          <a:latin typeface="+mn-lt"/>
                        </a:rPr>
                        <a:t>37.0%</a:t>
                      </a:r>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marL="0" algn="ctr" defTabSz="914400" rtl="0" eaLnBrk="1" fontAlgn="base" latinLnBrk="0" hangingPunct="1"/>
                      <a:r>
                        <a:rPr lang="en-US" sz="1200" b="1" i="0" u="none" strike="noStrike" kern="1200">
                          <a:solidFill>
                            <a:schemeClr val="tx1"/>
                          </a:solidFill>
                          <a:effectLst/>
                          <a:latin typeface="+mn-lt"/>
                          <a:ea typeface="+mn-ea"/>
                          <a:cs typeface="+mn-cs"/>
                        </a:rPr>
                        <a:t>-50.4%</a:t>
                      </a:r>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83261610"/>
                  </a:ext>
                </a:extLst>
              </a:tr>
              <a:tr h="570579">
                <a:tc>
                  <a:txBody>
                    <a:bodyPr/>
                    <a:lstStyle/>
                    <a:p>
                      <a:pPr algn="l" fontAlgn="base"/>
                      <a:r>
                        <a:rPr lang="en-US" sz="1200" b="1" i="0" u="none" strike="noStrike">
                          <a:solidFill>
                            <a:schemeClr val="tx1"/>
                          </a:solidFill>
                          <a:effectLst/>
                          <a:latin typeface="+mj-lt"/>
                        </a:rPr>
                        <a:t>Transitional Housing</a:t>
                      </a:r>
                      <a:endParaRPr lang="en-US" sz="1400" b="1" i="0">
                        <a:solidFill>
                          <a:schemeClr val="tx1"/>
                        </a:solidFill>
                        <a:effectLst/>
                        <a:latin typeface="+mj-l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ase"/>
                      <a:r>
                        <a:rPr lang="en-US" sz="1200" b="0" i="0">
                          <a:solidFill>
                            <a:schemeClr val="tx1"/>
                          </a:solidFill>
                          <a:effectLst/>
                          <a:latin typeface="+mn-lt"/>
                        </a:rPr>
                        <a:t>414</a:t>
                      </a:r>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marL="0" algn="ctr" defTabSz="914400" rtl="0" eaLnBrk="1" fontAlgn="base" latinLnBrk="0" hangingPunct="1"/>
                      <a:r>
                        <a:rPr lang="en-US" sz="1200" b="0" i="0" u="none" strike="noStrike" kern="1200">
                          <a:solidFill>
                            <a:schemeClr val="tx1"/>
                          </a:solidFill>
                          <a:effectLst/>
                          <a:latin typeface="+mn-lt"/>
                          <a:ea typeface="+mn-ea"/>
                          <a:cs typeface="+mn-cs"/>
                        </a:rPr>
                        <a:t>251</a:t>
                      </a:r>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ase"/>
                      <a:r>
                        <a:rPr lang="en-US" sz="1200" b="1" i="0">
                          <a:solidFill>
                            <a:schemeClr val="tx1"/>
                          </a:solidFill>
                          <a:effectLst/>
                          <a:latin typeface="+mn-lt"/>
                        </a:rPr>
                        <a:t>245</a:t>
                      </a:r>
                      <a:endParaRPr lang="en-US"/>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ase"/>
                      <a:r>
                        <a:rPr lang="en-US" sz="1200" b="1" i="0">
                          <a:solidFill>
                            <a:schemeClr val="tx1"/>
                          </a:solidFill>
                          <a:effectLst/>
                          <a:latin typeface="+mn-lt"/>
                        </a:rPr>
                        <a:t>38.4%</a:t>
                      </a:r>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tc>
                  <a:txBody>
                    <a:bodyPr/>
                    <a:lstStyle/>
                    <a:p>
                      <a:pPr marL="0" algn="ctr" defTabSz="914400" rtl="0" eaLnBrk="1" fontAlgn="base" latinLnBrk="0" hangingPunct="1"/>
                      <a:r>
                        <a:rPr lang="en-US" sz="1200" b="1" i="0" u="none" strike="noStrike" kern="1200">
                          <a:solidFill>
                            <a:schemeClr val="tx1"/>
                          </a:solidFill>
                          <a:effectLst/>
                          <a:latin typeface="+mn-lt"/>
                          <a:ea typeface="+mn-ea"/>
                          <a:cs typeface="+mn-cs"/>
                        </a:rPr>
                        <a:t>32.4%</a:t>
                      </a:r>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60646318"/>
                  </a:ext>
                </a:extLst>
              </a:tr>
            </a:tbl>
          </a:graphicData>
        </a:graphic>
      </p:graphicFrame>
      <p:sp>
        <p:nvSpPr>
          <p:cNvPr id="13" name="Content Placeholder 2">
            <a:extLst>
              <a:ext uri="{FF2B5EF4-FFF2-40B4-BE49-F238E27FC236}">
                <a16:creationId xmlns:a16="http://schemas.microsoft.com/office/drawing/2014/main" id="{CFF193DB-1AE6-4677-8D3E-029FE3B3ADEA}"/>
              </a:ext>
            </a:extLst>
          </p:cNvPr>
          <p:cNvSpPr txBox="1">
            <a:spLocks/>
          </p:cNvSpPr>
          <p:nvPr/>
        </p:nvSpPr>
        <p:spPr>
          <a:xfrm>
            <a:off x="1337675" y="2398154"/>
            <a:ext cx="4187636" cy="2822266"/>
          </a:xfrm>
          <a:prstGeom prst="rect">
            <a:avLst/>
          </a:prstGeom>
        </p:spPr>
        <p:txBody>
          <a:bodyPr vert="horz" lIns="0" tIns="45720" rIns="0" bIns="45720" rtlCol="0" anchor="t">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a:solidFill>
                  <a:schemeClr val="tx1"/>
                </a:solidFill>
              </a:rPr>
              <a:t>The number of families using emergency shelter or transition housing increased by 38.6% between the 2023 and 2024 PIT Counts. </a:t>
            </a:r>
          </a:p>
          <a:p>
            <a:r>
              <a:rPr lang="en-US" sz="1600">
                <a:solidFill>
                  <a:schemeClr val="tx1"/>
                </a:solidFill>
              </a:rPr>
              <a:t>Since the 2020 PIT Count, the number of families is down -50.4% in emergency shelter programs and up 32.4% in transitional housing.</a:t>
            </a:r>
          </a:p>
          <a:p>
            <a:r>
              <a:rPr lang="en-US" sz="1600">
                <a:solidFill>
                  <a:schemeClr val="tx1"/>
                </a:solidFill>
              </a:rPr>
              <a:t>There were no pregnant or parenting minors counted in 2024.</a:t>
            </a:r>
          </a:p>
        </p:txBody>
      </p:sp>
    </p:spTree>
    <p:extLst>
      <p:ext uri="{BB962C8B-B14F-4D97-AF65-F5344CB8AC3E}">
        <p14:creationId xmlns:p14="http://schemas.microsoft.com/office/powerpoint/2010/main" val="3220046651"/>
      </p:ext>
    </p:extLst>
  </p:cSld>
  <p:clrMapOvr>
    <a:masterClrMapping/>
  </p:clrMapOvr>
</p:sld>
</file>

<file path=ppt/theme/theme1.xml><?xml version="1.0" encoding="utf-8"?>
<a:theme xmlns:a="http://schemas.openxmlformats.org/drawingml/2006/main" name="Retrospect">
  <a:themeElements>
    <a:clrScheme name="Custom 3">
      <a:dk1>
        <a:sysClr val="windowText" lastClr="000000"/>
      </a:dk1>
      <a:lt1>
        <a:sysClr val="window" lastClr="FFFFFF"/>
      </a:lt1>
      <a:dk2>
        <a:srgbClr val="44546A"/>
      </a:dk2>
      <a:lt2>
        <a:srgbClr val="E7E6E6"/>
      </a:lt2>
      <a:accent1>
        <a:srgbClr val="FFB200"/>
      </a:accent1>
      <a:accent2>
        <a:srgbClr val="034A90"/>
      </a:accent2>
      <a:accent3>
        <a:srgbClr val="FFB200"/>
      </a:accent3>
      <a:accent4>
        <a:srgbClr val="FF3300"/>
      </a:accent4>
      <a:accent5>
        <a:srgbClr val="7B7B7B"/>
      </a:accent5>
      <a:accent6>
        <a:srgbClr val="FF6600"/>
      </a:accent6>
      <a:hlink>
        <a:srgbClr val="FFFFFF"/>
      </a:hlink>
      <a:folHlink>
        <a:srgbClr val="954F72"/>
      </a:folHlink>
    </a:clrScheme>
    <a:fontScheme name="TCP Font">
      <a:majorFont>
        <a:latin typeface="Avenir Next LT Pro Demi"/>
        <a:ea typeface=""/>
        <a:cs typeface=""/>
      </a:majorFont>
      <a:minorFont>
        <a:latin typeface="Avenir Next LT Pro"/>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resentation2" id="{1085A262-64BD-417E-9071-4FB327FC2F3C}" vid="{0A6947BE-2E4C-424B-B874-5FED835265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CE3199B6714244A9A38CE7F50CD9E0" ma:contentTypeVersion="18" ma:contentTypeDescription="Create a new document." ma:contentTypeScope="" ma:versionID="428dce893076adbdcca7cb84d09bf6fd">
  <xsd:schema xmlns:xsd="http://www.w3.org/2001/XMLSchema" xmlns:xs="http://www.w3.org/2001/XMLSchema" xmlns:p="http://schemas.microsoft.com/office/2006/metadata/properties" xmlns:ns2="9f1ee2cd-ea35-4faf-9d49-5ecfe60ed6e0" xmlns:ns3="d9e7c256-1755-45f7-992c-9f05447b651c" targetNamespace="http://schemas.microsoft.com/office/2006/metadata/properties" ma:root="true" ma:fieldsID="5f86943d5e18c648fd1e17afc637f081" ns2:_="" ns3:_="">
    <xsd:import namespace="9f1ee2cd-ea35-4faf-9d49-5ecfe60ed6e0"/>
    <xsd:import namespace="d9e7c256-1755-45f7-992c-9f05447b65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1ee2cd-ea35-4faf-9d49-5ecfe60ed6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55d64bc-3163-4272-aa89-2c65627c7b0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e7c256-1755-45f7-992c-9f05447b651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c8d360e-624f-4514-8765-b582c88d405c}" ma:internalName="TaxCatchAll" ma:showField="CatchAllData" ma:web="d9e7c256-1755-45f7-992c-9f05447b65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d9e7c256-1755-45f7-992c-9f05447b651c">
      <UserInfo>
        <DisplayName>Leigh Cordeiro</DisplayName>
        <AccountId>33</AccountId>
        <AccountType/>
      </UserInfo>
    </SharedWithUsers>
    <TaxCatchAll xmlns="d9e7c256-1755-45f7-992c-9f05447b651c" xsi:nil="true"/>
    <lcf76f155ced4ddcb4097134ff3c332f xmlns="9f1ee2cd-ea35-4faf-9d49-5ecfe60ed6e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2FC6FD9-1EA1-45C0-96A9-67F9CD44EEF1}">
  <ds:schemaRefs>
    <ds:schemaRef ds:uri="9f1ee2cd-ea35-4faf-9d49-5ecfe60ed6e0"/>
    <ds:schemaRef ds:uri="d9e7c256-1755-45f7-992c-9f05447b651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8128D3E-47B7-4A36-9808-385C7572FF13}">
  <ds:schemaRefs>
    <ds:schemaRef ds:uri="http://schemas.microsoft.com/sharepoint/v3/contenttype/forms"/>
  </ds:schemaRefs>
</ds:datastoreItem>
</file>

<file path=customXml/itemProps3.xml><?xml version="1.0" encoding="utf-8"?>
<ds:datastoreItem xmlns:ds="http://schemas.openxmlformats.org/officeDocument/2006/customXml" ds:itemID="{9A586D87-C3B3-4F33-B956-579B7FBE19BC}">
  <ds:schemaRefs>
    <ds:schemaRef ds:uri="9f1ee2cd-ea35-4faf-9d49-5ecfe60ed6e0"/>
    <ds:schemaRef ds:uri="d9e7c256-1755-45f7-992c-9f05447b651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TCP 2019 Template v2</Template>
  <Application>Microsoft Office PowerPoint</Application>
  <PresentationFormat>Widescreen</PresentationFormat>
  <Slides>20</Slides>
  <Notes>18</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Retrospect</vt:lpstr>
      <vt:lpstr>2024 Point-in-Time Count Results</vt:lpstr>
      <vt:lpstr>What is the PIT Count?</vt:lpstr>
      <vt:lpstr>PIT Count Results - Totals</vt:lpstr>
      <vt:lpstr>PIT Count Results - Changes</vt:lpstr>
      <vt:lpstr>Annual System Use and Inflow </vt:lpstr>
      <vt:lpstr>Annual System Use and Inflow</vt:lpstr>
      <vt:lpstr>Context for the 2024 Count</vt:lpstr>
      <vt:lpstr>Shelter &amp; Transitional Housing Unaccompanied Individuals</vt:lpstr>
      <vt:lpstr>Shelter &amp; Transitional Housing Families</vt:lpstr>
      <vt:lpstr>Unsheltered Persons</vt:lpstr>
      <vt:lpstr>Race &amp; Ethnicity</vt:lpstr>
      <vt:lpstr>Age</vt:lpstr>
      <vt:lpstr>Gender</vt:lpstr>
      <vt:lpstr>Veterans</vt:lpstr>
      <vt:lpstr>Life Experiences</vt:lpstr>
      <vt:lpstr>Disabling Conditions and Chronic Homelessness</vt:lpstr>
      <vt:lpstr>Income and Employment</vt:lpstr>
      <vt:lpstr>2024 PIT Count Results</vt:lpstr>
      <vt:lpstr>2023 PIT Count Results</vt:lpstr>
      <vt:lpstr>TCP Contacts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Point-in-Time Count</dc:title>
  <dc:creator>Elisabeth Young</dc:creator>
  <cp:revision>34</cp:revision>
  <dcterms:created xsi:type="dcterms:W3CDTF">2020-04-15T17:58:42Z</dcterms:created>
  <dcterms:modified xsi:type="dcterms:W3CDTF">2024-06-07T16:58:39Z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0x010100E3CE3199B6714244A9A38CE7F50CD9E0</vt:lpwstr>
  </property>
  <property fmtid="{D5CDD505-2E9C-101B-9397-08002B2CF9AE}" pid="3" name="MediaServiceImageTags">
    <vt:lpwstr/>
  </property>
</Properties>
</file>