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image14.jpg" ContentType="image/jpeg"/>
  <Override PartName="/ppt/theme/theme4.xml" ContentType="application/vnd.openxmlformats-officedocument.theme+xml"/>
  <Override PartName="/ppt/media/image3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83"/>
  </p:notesMasterIdLst>
  <p:sldIdLst>
    <p:sldId id="282" r:id="rId4"/>
    <p:sldId id="275" r:id="rId5"/>
    <p:sldId id="276" r:id="rId6"/>
    <p:sldId id="277" r:id="rId7"/>
    <p:sldId id="299" r:id="rId8"/>
    <p:sldId id="548" r:id="rId9"/>
    <p:sldId id="580" r:id="rId10"/>
    <p:sldId id="278" r:id="rId11"/>
    <p:sldId id="279" r:id="rId12"/>
    <p:sldId id="280" r:id="rId13"/>
    <p:sldId id="583" r:id="rId14"/>
    <p:sldId id="544" r:id="rId15"/>
    <p:sldId id="581" r:id="rId16"/>
    <p:sldId id="582" r:id="rId17"/>
    <p:sldId id="300" r:id="rId18"/>
    <p:sldId id="560" r:id="rId19"/>
    <p:sldId id="561" r:id="rId20"/>
    <p:sldId id="562" r:id="rId21"/>
    <p:sldId id="563" r:id="rId22"/>
    <p:sldId id="302" r:id="rId23"/>
    <p:sldId id="304" r:id="rId24"/>
    <p:sldId id="307" r:id="rId25"/>
    <p:sldId id="308" r:id="rId26"/>
    <p:sldId id="306" r:id="rId27"/>
    <p:sldId id="305" r:id="rId28"/>
    <p:sldId id="303" r:id="rId29"/>
    <p:sldId id="309" r:id="rId30"/>
    <p:sldId id="310" r:id="rId31"/>
    <p:sldId id="311" r:id="rId32"/>
    <p:sldId id="312" r:id="rId33"/>
    <p:sldId id="313" r:id="rId34"/>
    <p:sldId id="314" r:id="rId35"/>
    <p:sldId id="317" r:id="rId36"/>
    <p:sldId id="318" r:id="rId37"/>
    <p:sldId id="315" r:id="rId38"/>
    <p:sldId id="316" r:id="rId39"/>
    <p:sldId id="447" r:id="rId40"/>
    <p:sldId id="584" r:id="rId41"/>
    <p:sldId id="585" r:id="rId42"/>
    <p:sldId id="586" r:id="rId43"/>
    <p:sldId id="588" r:id="rId44"/>
    <p:sldId id="589" r:id="rId45"/>
    <p:sldId id="592" r:id="rId46"/>
    <p:sldId id="319" r:id="rId47"/>
    <p:sldId id="322" r:id="rId48"/>
    <p:sldId id="323" r:id="rId49"/>
    <p:sldId id="324" r:id="rId50"/>
    <p:sldId id="325" r:id="rId51"/>
    <p:sldId id="326" r:id="rId52"/>
    <p:sldId id="320" r:id="rId53"/>
    <p:sldId id="327" r:id="rId54"/>
    <p:sldId id="328" r:id="rId55"/>
    <p:sldId id="329" r:id="rId56"/>
    <p:sldId id="321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30" r:id="rId65"/>
    <p:sldId id="350" r:id="rId66"/>
    <p:sldId id="371" r:id="rId67"/>
    <p:sldId id="570" r:id="rId68"/>
    <p:sldId id="571" r:id="rId69"/>
    <p:sldId id="376" r:id="rId70"/>
    <p:sldId id="552" r:id="rId71"/>
    <p:sldId id="553" r:id="rId72"/>
    <p:sldId id="331" r:id="rId73"/>
    <p:sldId id="572" r:id="rId74"/>
    <p:sldId id="342" r:id="rId75"/>
    <p:sldId id="593" r:id="rId76"/>
    <p:sldId id="343" r:id="rId77"/>
    <p:sldId id="574" r:id="rId78"/>
    <p:sldId id="590" r:id="rId79"/>
    <p:sldId id="333" r:id="rId80"/>
    <p:sldId id="346" r:id="rId81"/>
    <p:sldId id="591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43D67-DA5C-4CE2-89EE-A160F637A622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9850-2398-4911-A8B4-B0057336B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2A90-CF1C-470E-8EDB-A1020C6B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75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field labeled “Need Status” the status will automatically populate as “Identified”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2A90-CF1C-470E-8EDB-A1020C6B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9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field labeled “Need Status” the status will automatically populate as “Identified”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2A90-CF1C-470E-8EDB-A1020C6B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63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field labeled “Need Status” the status will automatically populate as “Identified”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2A90-CF1C-470E-8EDB-A1020C6B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0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field labeled “Need Status” the status will automatically populate as “Identified”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2A90-CF1C-470E-8EDB-A1020C6B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58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2A90-CF1C-470E-8EDB-A1020C6B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5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-partnership.org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-partnership.org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1DA8-D0CA-4386-904C-4892E1D15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C3B9D-F81C-4E83-A154-6B8D33197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7C36-AB0C-4A3C-9B77-F0A030DC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42F0F-056C-4613-981B-B405FA20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405C6-7F09-41AD-900D-B7136184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6DD8-2BF9-44B4-9810-1614C6BF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DCD1C-9345-4EBE-9698-9CFEE30E3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623EE-8A50-4741-A7CA-D2359D45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04ECB-599E-412B-93A3-ECEA77D5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EBCFA-35F3-4112-8B4E-44D13787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DEDCA-DC0F-42A4-82D3-3EBB7B9D2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1793-C842-468D-B554-7F1E1529D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9353-BA74-490B-A6D6-B71D2377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057BA-7912-4274-A2ED-1C0A55D8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B15AD-2C6D-4DAE-B400-C4792714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90500" y="1952625"/>
            <a:ext cx="11668125" cy="2952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0066" y="385699"/>
            <a:ext cx="9611867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8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44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2025" y="1743773"/>
            <a:ext cx="4735830" cy="414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52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50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74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41E230-C766-4591-9B5C-B3B39BB49BA9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7" name="Picture 6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0D58A20-BC7F-40DE-8852-FF1019980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73" y="17543"/>
            <a:ext cx="1576327" cy="13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4DA8-5D6C-4E80-A36E-D117F034AC1C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DA06BC-AF8B-4022-816B-87DECBD53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B0-7D93-4553-88D9-4F30164F9EDE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CF17CA-8E86-47DC-99AE-3BFC550BB4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1D97-884E-47C2-A4B1-22E1EE48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5897-F8D0-4332-835C-87611EF2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1AFE4-B807-41EA-8C32-AB71427E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22D5-A8A9-4E6C-B56B-D88F2306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8C02-7ADA-4BFE-BA3C-35F047F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4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C727-E362-44F1-9C3B-9D3A969ADE9F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839DBE-09CA-4740-A746-182987E65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9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B17-11CA-4DDE-9587-AF34C20F14D9}" type="datetime1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9B27EB-6671-48C7-8BB6-67E51B3F0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B4E0-197F-4568-B0B1-3EAE63059E56}" type="datetime1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91008D4D-AF7C-4C89-AC74-8B7CEB164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4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2477-4E16-4D78-9C3E-8B92D7FF6229}" type="datetime1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3FD9FA-053E-4CE3-9A42-826F32650A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99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4469-9AE3-42F2-A583-5F9193A63346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74DC01-0033-4DFD-A556-64E5B83657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6881-81F2-4F44-98E4-B9278D2866F2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http://www.community-partnership.org/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2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1873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049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35275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DC36-B744-414F-925E-3AD2058B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D3EFE-A4CB-43C6-8DB1-53381FEE2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C453-268E-4F57-B985-331E604B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3A8E7-62A5-4932-B7E2-A0E534BD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B0BF-B058-4856-8022-B87661B9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48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64353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784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CAC1-CE0A-4FD8-89B7-FC463288A4D1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7D1-1418-4CB5-A0CF-E73FD0193073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345E-E4A8-41FC-B7BB-0E0A97DC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ABC4-509E-4576-9B0B-2855F15E3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B3AD2-C9EA-4624-915B-0F0E3514E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ECFA7-0FE9-45B6-A999-7CAA9DA6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D467E-AE22-4E1C-83BC-B8682B2D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71577-49CE-4663-AA98-7CB18EA8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4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867B-93A6-45CF-AFE5-9FD5ADC2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6BB98-901A-4FD9-B76F-84BA8C7D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4A1C-1A53-46B8-9611-1CDDC35F5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5C1BC-8F26-4C71-8DAE-5DFBCE246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12CB1-0C1F-4318-9FD7-E4082830F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03BFF-475D-4DB7-8FCC-1134F568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C1CF1-6505-4CBA-A297-AF5529E6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CD7ED-7569-4CF6-9EA7-1B213188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DD92-A886-4A54-AAE4-F42873A2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9B226-4500-4059-836E-F8920A22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4DF56-DE06-417F-9F8E-693822B4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8F111-8C32-44C4-9A3D-E15F4678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BA84A-7489-4526-AADA-F786ADAA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D999-29A6-43E0-9AB0-CE731473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D6CBA-A98E-463B-B90A-AD8BE76E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0EC0-FC0A-49EC-A374-76908F86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507B-36B5-4D4F-B158-078FDC77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F7D9C-1261-45CD-9268-D7B11CBB2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88981-9FFF-4C86-A27F-E4A4D681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3EC68-A083-4E55-96AD-24E3E064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E61C1-748C-4521-A9DF-A8E43344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BBC1-40EC-4476-A06F-7DD01D62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8686B-590A-4342-8A8A-B75EC5E5F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DAAD9-70BA-4E9F-8B64-B02EC4903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6E2C7-10FF-4151-BD75-765E5065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FABA-1B49-4516-B5F4-0108A1DC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E69FB-E364-4F5F-A8D4-F58A596A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4.jp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hyperlink" Target="http://www.community-partnership.org/" TargetMode="Externa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6CE28-2EF0-4514-832E-F223CC3E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B4E96-8141-4AFB-B621-099EA12B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3708-C575-4A71-9AF9-B0CC5BA94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D7E6-50FC-4F11-AA9C-AE56EE9FEFF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25D6-6B01-4896-B967-427CCA835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5F713-FD01-4225-B501-EC8BE485C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5130-39F7-4DCF-A100-0B496EA2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1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492" y="153924"/>
            <a:ext cx="9704070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5829" y="1720786"/>
            <a:ext cx="10340340" cy="4203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55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725F-4DD5-4B26-8387-D8D44484A272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http://www.community-partnership.org/</a:t>
            </a:r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5E9E-24F7-472D-9BEB-6666E7887FA8}" type="slidenum">
              <a:rPr lang="en-US" smtClean="0"/>
              <a:t>‹#›</a:t>
            </a:fld>
            <a:endParaRPr lang="en-US"/>
          </a:p>
        </p:txBody>
      </p:sp>
      <p:pic>
        <p:nvPicPr>
          <p:cNvPr id="48" name="Picture 4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89FC899-BD33-46ED-8826-9EA7AA8FA4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8801"/>
            <a:ext cx="1194262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hyperlink" Target="http://www.community-partnership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42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hyperlink" Target="http://www.community-partnership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43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hyperlink" Target="http://www.community-partnership.org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44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hyperlink" Target="http://www.community-partnership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24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hyperlink" Target="http://www.community-partnership.org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50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hyperlink" Target="http://www.community-partnership.org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hyperlink" Target="http://www.community-partnership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53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hyperlink" Target="http://www.community-partnership.org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24" Type="http://schemas.openxmlformats.org/officeDocument/2006/relationships/image" Target="../media/image54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image" Target="../media/image55.pn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hyperlink" Target="http://www.community-partnership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24" Type="http://schemas.openxmlformats.org/officeDocument/2006/relationships/image" Target="../media/image56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hyperlink" Target="http://www.community-partnership.org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58.png"/><Relationship Id="rId10" Type="http://schemas.openxmlformats.org/officeDocument/2006/relationships/image" Target="../media/image9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hyperlink" Target="http://www.community-partnership.org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24" Type="http://schemas.openxmlformats.org/officeDocument/2006/relationships/image" Target="../media/image62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80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24" Type="http://schemas.openxmlformats.org/officeDocument/2006/relationships/image" Target="../media/image79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23" Type="http://schemas.openxmlformats.org/officeDocument/2006/relationships/hyperlink" Target="http://www.community-partnership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ailto:hmis@community-partnership.org" TargetMode="Externa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mailto:hmis@community-partnership.org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15360" y="2894167"/>
            <a:ext cx="6175375" cy="150431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lang="en-US" sz="6000" spc="-5" dirty="0">
                <a:latin typeface="Calibri"/>
                <a:cs typeface="Calibri"/>
              </a:rPr>
              <a:t>Shelter</a:t>
            </a:r>
            <a:endParaRPr sz="6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2750" spc="15" dirty="0">
                <a:latin typeface="Calibri"/>
                <a:cs typeface="Calibri"/>
              </a:rPr>
              <a:t>WORKFLOW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latin typeface="Calibri"/>
                <a:cs typeface="Calibri"/>
              </a:rPr>
              <a:t>5</a:t>
            </a:r>
            <a:r>
              <a:rPr sz="1050" spc="-35" dirty="0">
                <a:latin typeface="Calibri"/>
                <a:cs typeface="Calibri"/>
              </a:rPr>
              <a:t>/</a:t>
            </a:r>
            <a:r>
              <a:rPr sz="1050" spc="-10" dirty="0">
                <a:latin typeface="Calibri"/>
                <a:cs typeface="Calibri"/>
              </a:rPr>
              <a:t>17</a:t>
            </a:r>
            <a:r>
              <a:rPr sz="1050" spc="-35" dirty="0">
                <a:latin typeface="Calibri"/>
                <a:cs typeface="Calibri"/>
              </a:rPr>
              <a:t>/</a:t>
            </a:r>
            <a:r>
              <a:rPr sz="1050" spc="-10" dirty="0">
                <a:latin typeface="Calibri"/>
                <a:cs typeface="Calibri"/>
              </a:rPr>
              <a:t>202</a:t>
            </a:r>
            <a:r>
              <a:rPr sz="1050" dirty="0"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Calibri"/>
                <a:cs typeface="Calibri"/>
                <a:hlinkClick r:id="rId23"/>
              </a:rPr>
              <a:t>HTTP://WWW.COMMUNITY-PARTNERSHIP.ORG/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0825" y="1333500"/>
            <a:ext cx="4371975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1400" y="2000250"/>
            <a:ext cx="1866900" cy="342900"/>
          </a:xfrm>
          <a:custGeom>
            <a:avLst/>
            <a:gdLst/>
            <a:ahLst/>
            <a:cxnLst/>
            <a:rect l="l" t="t" r="r" b="b"/>
            <a:pathLst>
              <a:path w="1866900" h="342900">
                <a:moveTo>
                  <a:pt x="0" y="57150"/>
                </a:moveTo>
                <a:lnTo>
                  <a:pt x="4482" y="34879"/>
                </a:lnTo>
                <a:lnTo>
                  <a:pt x="16716" y="16716"/>
                </a:lnTo>
                <a:lnTo>
                  <a:pt x="34879" y="4482"/>
                </a:lnTo>
                <a:lnTo>
                  <a:pt x="57150" y="0"/>
                </a:lnTo>
                <a:lnTo>
                  <a:pt x="1809750" y="0"/>
                </a:lnTo>
                <a:lnTo>
                  <a:pt x="1832020" y="4482"/>
                </a:lnTo>
                <a:lnTo>
                  <a:pt x="1850183" y="16716"/>
                </a:lnTo>
                <a:lnTo>
                  <a:pt x="1862417" y="34879"/>
                </a:lnTo>
                <a:lnTo>
                  <a:pt x="1866900" y="57150"/>
                </a:lnTo>
                <a:lnTo>
                  <a:pt x="1866900" y="285750"/>
                </a:lnTo>
                <a:lnTo>
                  <a:pt x="1862417" y="308020"/>
                </a:lnTo>
                <a:lnTo>
                  <a:pt x="1850183" y="326183"/>
                </a:lnTo>
                <a:lnTo>
                  <a:pt x="1832020" y="338417"/>
                </a:lnTo>
                <a:lnTo>
                  <a:pt x="1809750" y="342900"/>
                </a:lnTo>
                <a:lnTo>
                  <a:pt x="57150" y="342900"/>
                </a:lnTo>
                <a:lnTo>
                  <a:pt x="34879" y="338417"/>
                </a:lnTo>
                <a:lnTo>
                  <a:pt x="16716" y="326183"/>
                </a:lnTo>
                <a:lnTo>
                  <a:pt x="4482" y="308020"/>
                </a:lnTo>
                <a:lnTo>
                  <a:pt x="0" y="285750"/>
                </a:lnTo>
                <a:lnTo>
                  <a:pt x="0" y="5715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4141" y="862266"/>
            <a:ext cx="1928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Search </a:t>
            </a:r>
            <a:r>
              <a:rPr sz="1800" spc="10" dirty="0">
                <a:latin typeface="Calibri"/>
                <a:cs typeface="Calibri"/>
              </a:rPr>
              <a:t>by </a:t>
            </a:r>
            <a:r>
              <a:rPr sz="1800" spc="15" dirty="0">
                <a:latin typeface="Calibri"/>
                <a:cs typeface="Calibri"/>
              </a:rPr>
              <a:t>Client 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#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4050" y="3305175"/>
            <a:ext cx="9039225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8226" y="2836481"/>
            <a:ext cx="3690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List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will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appear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bottom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623" y="125775"/>
            <a:ext cx="5201511" cy="7447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Creating a new client file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43376" y="1843962"/>
            <a:ext cx="9818706" cy="179988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If you do not find a client record for the client you are serving, you will need to create a new client record.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Once you have input the clients information,  click “Search”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807B3-8CC5-4257-B7AA-688D97BD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2326390"/>
            <a:ext cx="10762695" cy="2972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D18F0-A68D-4935-B8AC-E3C14D3C8AD8}"/>
              </a:ext>
            </a:extLst>
          </p:cNvPr>
          <p:cNvSpPr txBox="1"/>
          <p:nvPr/>
        </p:nvSpPr>
        <p:spPr>
          <a:xfrm>
            <a:off x="319596" y="5596116"/>
            <a:ext cx="56106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results- click “Add New Client With This Information”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34B61-0E72-4EBD-992D-67841F811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95956"/>
            <a:ext cx="5695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D0373-7B3B-47DA-8A37-F807C680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76" y="568436"/>
            <a:ext cx="3856037" cy="16398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Shelter Inventory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7700E6-5DEB-47CD-93FE-8C2F6FB48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408" y="2375647"/>
            <a:ext cx="4023817" cy="32093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View who is currently checked into shelter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Add new client to shelter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Click the green plus button to select a bed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4DB7C7-23A6-46A6-916E-F1BE3A141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034" y="1925440"/>
            <a:ext cx="7610558" cy="38657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6109EB-0E08-4D90-BD5A-8B50A012D98B}"/>
              </a:ext>
            </a:extLst>
          </p:cNvPr>
          <p:cNvSpPr/>
          <p:nvPr/>
        </p:nvSpPr>
        <p:spPr>
          <a:xfrm>
            <a:off x="4368035" y="5201173"/>
            <a:ext cx="271078" cy="2684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9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029CE-5C07-43CE-86A9-3A21337A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46" y="1790700"/>
            <a:ext cx="8220075" cy="32766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DAF5B4-FBF8-4905-BE2B-58B02F00C068}"/>
              </a:ext>
            </a:extLst>
          </p:cNvPr>
          <p:cNvSpPr/>
          <p:nvPr/>
        </p:nvSpPr>
        <p:spPr>
          <a:xfrm>
            <a:off x="6820251" y="4534694"/>
            <a:ext cx="1543574" cy="3978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6A544-40EB-44A5-99A3-4BBA668A09F5}"/>
              </a:ext>
            </a:extLst>
          </p:cNvPr>
          <p:cNvSpPr txBox="1"/>
          <p:nvPr/>
        </p:nvSpPr>
        <p:spPr>
          <a:xfrm>
            <a:off x="1468075" y="872417"/>
            <a:ext cx="535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74F39-5BFD-4CC0-B95C-3007D049CF38}"/>
              </a:ext>
            </a:extLst>
          </p:cNvPr>
          <p:cNvSpPr txBox="1"/>
          <p:nvPr/>
        </p:nvSpPr>
        <p:spPr>
          <a:xfrm>
            <a:off x="1604682" y="5558118"/>
            <a:ext cx="913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Alerts – are notices for different things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43277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84FC46-BC5F-44D8-B38E-0B657CE1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86" y="1518748"/>
            <a:ext cx="5153848" cy="21837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12477-4E16-4D78-9C3E-8B92D7FF6229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E5E9E-24F7-472D-9BEB-6666E7887FA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6A544-40EB-44A5-99A3-4BBA668A09F5}"/>
              </a:ext>
            </a:extLst>
          </p:cNvPr>
          <p:cNvSpPr txBox="1"/>
          <p:nvPr/>
        </p:nvSpPr>
        <p:spPr>
          <a:xfrm>
            <a:off x="1468075" y="872417"/>
            <a:ext cx="535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Alerts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2A31D-BEE5-4356-9CA2-D775584A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41" y="3750143"/>
            <a:ext cx="5108359" cy="2802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EC66DE-C331-436D-AC14-DDB5B299CEFF}"/>
              </a:ext>
            </a:extLst>
          </p:cNvPr>
          <p:cNvSpPr txBox="1"/>
          <p:nvPr/>
        </p:nvSpPr>
        <p:spPr>
          <a:xfrm>
            <a:off x="327172" y="4412609"/>
            <a:ext cx="5478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an incident has been created in the clients profile – the alert will pop-up as you try to enter them into shelter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53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8974" y="28103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-5" dirty="0">
                <a:solidFill>
                  <a:prstClr val="black"/>
                </a:solidFill>
                <a:latin typeface="Calibri"/>
                <a:cs typeface="Calibri"/>
              </a:rPr>
              <a:t>Entry</a:t>
            </a:r>
            <a:endParaRPr kumimoji="0" lang="en-US" sz="6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0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497" y="1971332"/>
            <a:ext cx="9374085" cy="419724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Entry Assessment captures the universal data elements required by the Federal Partners and DC CoC as well as any program specific data elements required for your agency’s funding source.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**required assessment for all HUD CoC, TCP, and DHS funded programs.**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899" y="369826"/>
            <a:ext cx="3856037" cy="3541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Entry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3ABD0-5975-4677-85C2-5BEC3F89D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053"/>
            <a:ext cx="1953088" cy="26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08" y="1493241"/>
            <a:ext cx="10349080" cy="20301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To document the client/household’s participation in the program, you need to create an Entry. </a:t>
            </a:r>
          </a:p>
          <a:p>
            <a:r>
              <a:rPr lang="en-US" sz="1800" dirty="0">
                <a:solidFill>
                  <a:schemeClr val="bg1"/>
                </a:solidFill>
              </a:rPr>
              <a:t>Located on the Check In </a:t>
            </a:r>
          </a:p>
          <a:p>
            <a:r>
              <a:rPr lang="en-US" sz="1800" dirty="0">
                <a:solidFill>
                  <a:schemeClr val="bg1"/>
                </a:solidFill>
              </a:rPr>
              <a:t>Scroll Down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206" y="749970"/>
            <a:ext cx="5003532" cy="6593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Creating an Entry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DFB58B-3FB6-4CB5-B0FE-2089422F2EA5}"/>
              </a:ext>
            </a:extLst>
          </p:cNvPr>
          <p:cNvSpPr/>
          <p:nvPr/>
        </p:nvSpPr>
        <p:spPr>
          <a:xfrm>
            <a:off x="5506497" y="4208951"/>
            <a:ext cx="1235947" cy="36304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B61B99-1B45-4609-814C-C32E15BA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16" y="3006969"/>
            <a:ext cx="6705600" cy="31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2D512-8EAC-4DD4-841D-62FA59387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08" y="2215708"/>
            <a:ext cx="9855945" cy="40629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04208" y="2659310"/>
            <a:ext cx="4584863" cy="838899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1482" y="923046"/>
            <a:ext cx="91290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Defaults to Provider and Type – Make sure you are in the correct EDA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date is the same date as shelter stay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2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2068DB-EBD1-4957-BE87-C30658EEE776}"/>
              </a:ext>
            </a:extLst>
          </p:cNvPr>
          <p:cNvSpPr txBox="1"/>
          <p:nvPr/>
        </p:nvSpPr>
        <p:spPr>
          <a:xfrm>
            <a:off x="1098957" y="371108"/>
            <a:ext cx="535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Entry Assessment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224D3-363A-4DA1-AD56-80701E07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59" y="1266738"/>
            <a:ext cx="10884292" cy="52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984" y="2465746"/>
            <a:ext cx="356362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SHELTER </a:t>
            </a:r>
            <a:r>
              <a:rPr kumimoji="0" sz="27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WORKFLOW</a:t>
            </a:r>
            <a:endParaRPr kumimoji="0" sz="2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0503" y="1974996"/>
            <a:ext cx="6437630" cy="3539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ct val="119000"/>
              </a:lnSpc>
              <a:spcBef>
                <a:spcPts val="9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Shelter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lang="en-US" sz="2000" spc="-10" dirty="0">
                <a:solidFill>
                  <a:prstClr val="black"/>
                </a:solidFill>
                <a:latin typeface="Calibri"/>
                <a:cs typeface="Calibri"/>
              </a:rPr>
              <a:t>Shelter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lang="en-US" sz="2000" spc="10" dirty="0">
                <a:solidFill>
                  <a:prstClr val="black"/>
                </a:solidFill>
                <a:latin typeface="Calibri"/>
                <a:cs typeface="Calibri"/>
              </a:rPr>
              <a:t>the Shelter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Workflow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0503" y="3302000"/>
            <a:ext cx="6654165" cy="720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ct val="119000"/>
              </a:lnSpc>
              <a:spcBef>
                <a:spcPts val="9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Shelter programs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contributing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DC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HMIS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Entry/Exit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Workflow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include: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2947" y="4568923"/>
            <a:ext cx="4525010" cy="3763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Emergency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Temporary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Shelters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D9C78B8-E6E0-498C-BB9E-B920670937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07807" y="481544"/>
            <a:ext cx="7529212" cy="60736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BD4EAAD-FC85-48A3-AC6B-EA8F56D2383E}"/>
              </a:ext>
            </a:extLst>
          </p:cNvPr>
          <p:cNvSpPr txBox="1"/>
          <p:nvPr/>
        </p:nvSpPr>
        <p:spPr>
          <a:xfrm>
            <a:off x="7088787" y="6174627"/>
            <a:ext cx="398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Sections that are </a:t>
            </a:r>
            <a:r>
              <a:rPr lang="en-US" b="1" dirty="0"/>
              <a:t>bold* - </a:t>
            </a:r>
            <a:r>
              <a:rPr lang="en-US" dirty="0"/>
              <a:t>are required </a:t>
            </a:r>
          </a:p>
          <a:p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477F8A-3A88-4CAB-AFBA-679CAE318C39}"/>
              </a:ext>
            </a:extLst>
          </p:cNvPr>
          <p:cNvSpPr txBox="1"/>
          <p:nvPr/>
        </p:nvSpPr>
        <p:spPr>
          <a:xfrm>
            <a:off x="304500" y="1493251"/>
            <a:ext cx="2516981" cy="354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information does not carryover -  </a:t>
            </a:r>
            <a:r>
              <a:rPr lang="en-US" u="sng" dirty="0"/>
              <a:t>you will need to complete all sections for the client.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sections are already complete – </a:t>
            </a:r>
            <a:r>
              <a:rPr lang="en-US" u="sng" dirty="0"/>
              <a:t>verify that the information is still correct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4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F0E9B4-3F7E-4388-B116-C923B8EA548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5275" y="1486458"/>
            <a:ext cx="9129551" cy="42142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3D80C8-30E6-4CBD-B73D-06773115457C}"/>
              </a:ext>
            </a:extLst>
          </p:cNvPr>
          <p:cNvSpPr txBox="1"/>
          <p:nvPr/>
        </p:nvSpPr>
        <p:spPr>
          <a:xfrm>
            <a:off x="91439" y="705554"/>
            <a:ext cx="2953793" cy="560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Prior Living Situation section needs to be completed every time for the client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**Approximate date section is for this episode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Clicking on the questions will provide a questions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this section for Head of Household and Adults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0D6A5B-0F9F-49CB-8DC2-B4CBFB192D6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9648" y="1768003"/>
            <a:ext cx="9289585" cy="35588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D8C5CB-1DFB-4D5D-A0F7-F3CA6E71D29E}"/>
              </a:ext>
            </a:extLst>
          </p:cNvPr>
          <p:cNvSpPr txBox="1"/>
          <p:nvPr/>
        </p:nvSpPr>
        <p:spPr>
          <a:xfrm>
            <a:off x="751839" y="760406"/>
            <a:ext cx="482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Income section requires the completion of the HUD verification sub assessment </a:t>
            </a:r>
          </a:p>
        </p:txBody>
      </p:sp>
    </p:spTree>
    <p:extLst>
      <p:ext uri="{BB962C8B-B14F-4D97-AF65-F5344CB8AC3E}">
        <p14:creationId xmlns:p14="http://schemas.microsoft.com/office/powerpoint/2010/main" val="3780566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DBA57F4-2582-4460-886C-3B920866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2140327"/>
            <a:ext cx="7472902" cy="406674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88483" y="895174"/>
            <a:ext cx="9191625" cy="96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5862" y="1366900"/>
            <a:ext cx="1353185" cy="361950"/>
          </a:xfrm>
          <a:custGeom>
            <a:avLst/>
            <a:gdLst/>
            <a:ahLst/>
            <a:cxnLst/>
            <a:rect l="l" t="t" r="r" b="b"/>
            <a:pathLst>
              <a:path w="1353185" h="361950">
                <a:moveTo>
                  <a:pt x="0" y="60325"/>
                </a:moveTo>
                <a:lnTo>
                  <a:pt x="4741" y="36808"/>
                </a:lnTo>
                <a:lnTo>
                  <a:pt x="17670" y="17637"/>
                </a:lnTo>
                <a:lnTo>
                  <a:pt x="36845" y="4728"/>
                </a:lnTo>
                <a:lnTo>
                  <a:pt x="60325" y="0"/>
                </a:lnTo>
                <a:lnTo>
                  <a:pt x="1292161" y="0"/>
                </a:lnTo>
                <a:lnTo>
                  <a:pt x="1315698" y="4728"/>
                </a:lnTo>
                <a:lnTo>
                  <a:pt x="1334912" y="17637"/>
                </a:lnTo>
                <a:lnTo>
                  <a:pt x="1347864" y="36808"/>
                </a:lnTo>
                <a:lnTo>
                  <a:pt x="1352613" y="60325"/>
                </a:lnTo>
                <a:lnTo>
                  <a:pt x="1352613" y="301498"/>
                </a:lnTo>
                <a:lnTo>
                  <a:pt x="1347864" y="325034"/>
                </a:lnTo>
                <a:lnTo>
                  <a:pt x="1334912" y="344249"/>
                </a:lnTo>
                <a:lnTo>
                  <a:pt x="1315698" y="357201"/>
                </a:lnTo>
                <a:lnTo>
                  <a:pt x="1292161" y="361950"/>
                </a:lnTo>
                <a:lnTo>
                  <a:pt x="60325" y="361950"/>
                </a:lnTo>
                <a:lnTo>
                  <a:pt x="36845" y="357201"/>
                </a:lnTo>
                <a:lnTo>
                  <a:pt x="17670" y="344249"/>
                </a:lnTo>
                <a:lnTo>
                  <a:pt x="4741" y="325034"/>
                </a:lnTo>
                <a:lnTo>
                  <a:pt x="0" y="301498"/>
                </a:lnTo>
                <a:lnTo>
                  <a:pt x="0" y="60325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1325" y="1895475"/>
            <a:ext cx="228600" cy="628650"/>
          </a:xfrm>
          <a:custGeom>
            <a:avLst/>
            <a:gdLst/>
            <a:ahLst/>
            <a:cxnLst/>
            <a:rect l="l" t="t" r="r" b="b"/>
            <a:pathLst>
              <a:path w="228600" h="628650">
                <a:moveTo>
                  <a:pt x="228600" y="514350"/>
                </a:moveTo>
                <a:lnTo>
                  <a:pt x="0" y="514350"/>
                </a:lnTo>
                <a:lnTo>
                  <a:pt x="114300" y="628650"/>
                </a:lnTo>
                <a:lnTo>
                  <a:pt x="228600" y="514350"/>
                </a:lnTo>
                <a:close/>
              </a:path>
              <a:path w="228600" h="628650">
                <a:moveTo>
                  <a:pt x="171450" y="0"/>
                </a:moveTo>
                <a:lnTo>
                  <a:pt x="57150" y="0"/>
                </a:lnTo>
                <a:lnTo>
                  <a:pt x="57150" y="514350"/>
                </a:lnTo>
                <a:lnTo>
                  <a:pt x="171450" y="514350"/>
                </a:lnTo>
                <a:lnTo>
                  <a:pt x="17145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1325" y="1895475"/>
            <a:ext cx="228600" cy="628650"/>
          </a:xfrm>
          <a:custGeom>
            <a:avLst/>
            <a:gdLst/>
            <a:ahLst/>
            <a:cxnLst/>
            <a:rect l="l" t="t" r="r" b="b"/>
            <a:pathLst>
              <a:path w="228600" h="628650">
                <a:moveTo>
                  <a:pt x="171450" y="0"/>
                </a:moveTo>
                <a:lnTo>
                  <a:pt x="171450" y="514350"/>
                </a:lnTo>
                <a:lnTo>
                  <a:pt x="228600" y="514350"/>
                </a:lnTo>
                <a:lnTo>
                  <a:pt x="114300" y="628650"/>
                </a:lnTo>
                <a:lnTo>
                  <a:pt x="0" y="514350"/>
                </a:lnTo>
                <a:lnTo>
                  <a:pt x="57150" y="514350"/>
                </a:lnTo>
                <a:lnTo>
                  <a:pt x="57150" y="0"/>
                </a:lnTo>
                <a:lnTo>
                  <a:pt x="171450" y="0"/>
                </a:lnTo>
                <a:close/>
              </a:path>
            </a:pathLst>
          </a:custGeom>
          <a:ln w="15875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4530" y="3073398"/>
            <a:ext cx="4417470" cy="220060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5000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magnifying </a:t>
            </a:r>
            <a:r>
              <a:rPr kumimoji="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glass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</a:t>
            </a:r>
            <a:r>
              <a:rPr kumimoji="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49530" lvl="0" indent="-343535" algn="l" defTabSz="914400" rtl="0" eaLnBrk="1" fontAlgn="auto" latinLnBrk="0" hangingPunct="1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Verify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still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endParaRPr kumimoji="0" lang="en-US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49530" lvl="0" indent="-343535" algn="l" defTabSz="914400" rtl="0" eaLnBrk="1" fontAlgn="auto" latinLnBrk="0" hangingPunct="1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If the information has changed – put an end date on the change section </a:t>
            </a:r>
          </a:p>
          <a:p>
            <a:pPr marL="355600" marR="49530" lvl="0" indent="-343535" algn="l" defTabSz="914400" rtl="0" eaLnBrk="1" fontAlgn="auto" latinLnBrk="0" hangingPunct="1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lang="en-US" b="0" i="0" u="sng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 date is the day prior </a:t>
            </a:r>
            <a:endParaRPr kumimoji="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60475" y="271716"/>
            <a:ext cx="6750050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15" dirty="0">
                <a:latin typeface="Calibri"/>
                <a:cs typeface="Calibri"/>
              </a:rPr>
              <a:t>Sub Assessment Already Completed </a:t>
            </a:r>
            <a:r>
              <a:rPr sz="3200" b="0" spc="-204" dirty="0"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3200" y="3166533"/>
            <a:ext cx="220133" cy="389467"/>
          </a:xfrm>
          <a:custGeom>
            <a:avLst/>
            <a:gdLst/>
            <a:ahLst/>
            <a:cxnLst/>
            <a:rect l="l" t="t" r="r" b="b"/>
            <a:pathLst>
              <a:path w="771525" h="333375">
                <a:moveTo>
                  <a:pt x="0" y="55562"/>
                </a:moveTo>
                <a:lnTo>
                  <a:pt x="4366" y="33936"/>
                </a:lnTo>
                <a:lnTo>
                  <a:pt x="16275" y="16275"/>
                </a:lnTo>
                <a:lnTo>
                  <a:pt x="33936" y="4366"/>
                </a:lnTo>
                <a:lnTo>
                  <a:pt x="55562" y="0"/>
                </a:lnTo>
                <a:lnTo>
                  <a:pt x="715962" y="0"/>
                </a:lnTo>
                <a:lnTo>
                  <a:pt x="737588" y="4366"/>
                </a:lnTo>
                <a:lnTo>
                  <a:pt x="755249" y="16275"/>
                </a:lnTo>
                <a:lnTo>
                  <a:pt x="767158" y="33936"/>
                </a:lnTo>
                <a:lnTo>
                  <a:pt x="771525" y="55562"/>
                </a:lnTo>
                <a:lnTo>
                  <a:pt x="771525" y="277812"/>
                </a:lnTo>
                <a:lnTo>
                  <a:pt x="767158" y="299438"/>
                </a:lnTo>
                <a:lnTo>
                  <a:pt x="755249" y="317099"/>
                </a:lnTo>
                <a:lnTo>
                  <a:pt x="737588" y="329008"/>
                </a:lnTo>
                <a:lnTo>
                  <a:pt x="715962" y="333375"/>
                </a:lnTo>
                <a:lnTo>
                  <a:pt x="55562" y="333375"/>
                </a:lnTo>
                <a:lnTo>
                  <a:pt x="33936" y="329008"/>
                </a:lnTo>
                <a:lnTo>
                  <a:pt x="16275" y="317099"/>
                </a:lnTo>
                <a:lnTo>
                  <a:pt x="4366" y="299438"/>
                </a:lnTo>
                <a:lnTo>
                  <a:pt x="0" y="277812"/>
                </a:lnTo>
                <a:lnTo>
                  <a:pt x="0" y="5556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C1B18-7884-40AF-86D1-4475303D385F}"/>
              </a:ext>
            </a:extLst>
          </p:cNvPr>
          <p:cNvSpPr txBox="1"/>
          <p:nvPr/>
        </p:nvSpPr>
        <p:spPr>
          <a:xfrm>
            <a:off x="352425" y="698024"/>
            <a:ext cx="22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date = day prior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2A11CE-D493-4A4B-AC7F-63927083F8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18893" y="2958994"/>
            <a:ext cx="6254032" cy="33961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59F985-847A-4DC3-83CD-6A6F05B6754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0575" y="1285875"/>
            <a:ext cx="4515450" cy="3121958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F613213-A53B-4A95-9D7C-12E4646BD6C9}"/>
              </a:ext>
            </a:extLst>
          </p:cNvPr>
          <p:cNvSpPr/>
          <p:nvPr/>
        </p:nvSpPr>
        <p:spPr>
          <a:xfrm>
            <a:off x="790575" y="3795077"/>
            <a:ext cx="3383492" cy="294323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9D6353-4A38-41CD-940E-FB98E19D8CA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85568" y="3795077"/>
            <a:ext cx="6120682" cy="4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9055" y="2695575"/>
            <a:ext cx="2375533" cy="45815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Add button to start a new line with new information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E888FBC-8A28-49A1-A1EC-04270531E2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64432" y="1545715"/>
            <a:ext cx="8222693" cy="444284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13D71A-619A-4C07-9B8B-E03D6EA515FB}"/>
              </a:ext>
            </a:extLst>
          </p:cNvPr>
          <p:cNvSpPr/>
          <p:nvPr/>
        </p:nvSpPr>
        <p:spPr>
          <a:xfrm>
            <a:off x="3149600" y="5298599"/>
            <a:ext cx="677333" cy="25447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0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17A6FA-078C-4C70-94E5-54C9746A148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7507" y="2394179"/>
            <a:ext cx="4779180" cy="33861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C39414-F0F2-4430-BD48-5AFD45859B6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0513" y="2371725"/>
            <a:ext cx="4925876" cy="34792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05DC95-78FF-49B9-BD28-FA7B27EF2722}"/>
              </a:ext>
            </a:extLst>
          </p:cNvPr>
          <p:cNvSpPr txBox="1"/>
          <p:nvPr/>
        </p:nvSpPr>
        <p:spPr>
          <a:xfrm>
            <a:off x="2019299" y="1185862"/>
            <a:ext cx="7065433" cy="91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drop down arrow to complete each section with new information</a:t>
            </a:r>
          </a:p>
          <a:p>
            <a:endParaRPr lang="en-US" dirty="0"/>
          </a:p>
          <a:p>
            <a:r>
              <a:rPr lang="en-US" dirty="0"/>
              <a:t>Start date is automatically added </a:t>
            </a:r>
          </a:p>
        </p:txBody>
      </p:sp>
    </p:spTree>
    <p:extLst>
      <p:ext uri="{BB962C8B-B14F-4D97-AF65-F5344CB8AC3E}">
        <p14:creationId xmlns:p14="http://schemas.microsoft.com/office/powerpoint/2010/main" val="4193260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9A799C-F316-487C-8445-89CDD976BC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02731" y="1358900"/>
            <a:ext cx="8042974" cy="480652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924B43E-4E60-4415-8B75-7382B831CFD2}"/>
              </a:ext>
            </a:extLst>
          </p:cNvPr>
          <p:cNvSpPr/>
          <p:nvPr/>
        </p:nvSpPr>
        <p:spPr>
          <a:xfrm>
            <a:off x="2865592" y="2445614"/>
            <a:ext cx="7973436" cy="973667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0DABB3-69C0-43F8-A7B2-9BBB2F888CF5}"/>
              </a:ext>
            </a:extLst>
          </p:cNvPr>
          <p:cNvSpPr txBox="1"/>
          <p:nvPr/>
        </p:nvSpPr>
        <p:spPr>
          <a:xfrm>
            <a:off x="91439" y="2114550"/>
            <a:ext cx="2431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section keeps track of the changes in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delete anything </a:t>
            </a:r>
          </a:p>
        </p:txBody>
      </p:sp>
    </p:spTree>
    <p:extLst>
      <p:ext uri="{BB962C8B-B14F-4D97-AF65-F5344CB8AC3E}">
        <p14:creationId xmlns:p14="http://schemas.microsoft.com/office/powerpoint/2010/main" val="376119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5FE868-E16A-4156-920F-DB16512D63D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75601" y="1514221"/>
            <a:ext cx="9160034" cy="2933954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7D8B00E-2AA2-46FE-8F53-C1C52D7A2662}"/>
              </a:ext>
            </a:extLst>
          </p:cNvPr>
          <p:cNvSpPr/>
          <p:nvPr/>
        </p:nvSpPr>
        <p:spPr>
          <a:xfrm>
            <a:off x="9079009" y="1613958"/>
            <a:ext cx="1335881" cy="322792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00913B-E313-42F4-AB17-4A386A95E43E}"/>
              </a:ext>
            </a:extLst>
          </p:cNvPr>
          <p:cNvSpPr txBox="1"/>
          <p:nvPr/>
        </p:nvSpPr>
        <p:spPr>
          <a:xfrm>
            <a:off x="3022600" y="5006755"/>
            <a:ext cx="700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is a</a:t>
            </a:r>
            <a:r>
              <a:rPr lang="en-US" dirty="0">
                <a:solidFill>
                  <a:srgbClr val="FF0000"/>
                </a:solidFill>
              </a:rPr>
              <a:t> red </a:t>
            </a:r>
            <a:r>
              <a:rPr lang="en-US" dirty="0"/>
              <a:t>triangle – the section is incomplete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093409C-6E1E-43FB-81C6-2EF2A7C26BC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71812" y="489319"/>
            <a:ext cx="7536833" cy="61270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2C2DBA-093E-40C9-950A-FF9600F9AC26}"/>
              </a:ext>
            </a:extLst>
          </p:cNvPr>
          <p:cNvSpPr txBox="1"/>
          <p:nvPr/>
        </p:nvSpPr>
        <p:spPr>
          <a:xfrm>
            <a:off x="244898" y="1648751"/>
            <a:ext cx="2624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Data Not Collected </a:t>
            </a:r>
            <a:r>
              <a:rPr lang="en-US" dirty="0"/>
              <a:t>and </a:t>
            </a:r>
            <a:r>
              <a:rPr lang="en-US" b="1" u="sng" dirty="0"/>
              <a:t>Incomplete</a:t>
            </a:r>
            <a:r>
              <a:rPr lang="en-US" dirty="0"/>
              <a:t> will create errors in reporting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answers should be </a:t>
            </a:r>
            <a:r>
              <a:rPr lang="en-US" b="1" dirty="0"/>
              <a:t>Yes</a:t>
            </a:r>
            <a:r>
              <a:rPr lang="en-US" dirty="0"/>
              <a:t> or </a:t>
            </a:r>
            <a:r>
              <a:rPr lang="en-US" b="1" dirty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21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560" y="1491601"/>
            <a:ext cx="8187373" cy="48968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</a:pPr>
            <a:r>
              <a:rPr sz="2400" spc="-40" dirty="0">
                <a:latin typeface="Calibri"/>
                <a:cs typeface="Calibri"/>
              </a:rPr>
              <a:t>WHAT </a:t>
            </a:r>
            <a:r>
              <a:rPr sz="2400" spc="-10" dirty="0">
                <a:latin typeface="Calibri"/>
                <a:cs typeface="Calibri"/>
              </a:rPr>
              <a:t>DOES  </a:t>
            </a:r>
            <a:r>
              <a:rPr sz="2400" spc="-5" dirty="0">
                <a:latin typeface="Calibri"/>
                <a:cs typeface="Calibri"/>
              </a:rPr>
              <a:t>ENTRY </a:t>
            </a:r>
            <a:r>
              <a:rPr sz="2400" spc="-70" dirty="0">
                <a:latin typeface="Calibri"/>
                <a:cs typeface="Calibri"/>
              </a:rPr>
              <a:t>DATE  </a:t>
            </a:r>
            <a:r>
              <a:rPr sz="2400" spc="15" dirty="0">
                <a:latin typeface="Calibri"/>
                <a:cs typeface="Calibri"/>
              </a:rPr>
              <a:t>MEAN </a:t>
            </a:r>
            <a:r>
              <a:rPr sz="2400" spc="5" dirty="0">
                <a:latin typeface="Calibri"/>
                <a:cs typeface="Calibri"/>
              </a:rPr>
              <a:t>FOR </a:t>
            </a:r>
            <a:r>
              <a:rPr sz="2400" spc="25" dirty="0">
                <a:latin typeface="Calibri"/>
                <a:cs typeface="Calibri"/>
              </a:rPr>
              <a:t>MY  </a:t>
            </a:r>
            <a:r>
              <a:rPr sz="2400" spc="-10" dirty="0">
                <a:latin typeface="Calibri"/>
                <a:cs typeface="Calibri"/>
              </a:rPr>
              <a:t>PROJECT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TYPE?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6946" y="3001158"/>
            <a:ext cx="7128509" cy="72648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5"/>
              </a:spcBef>
              <a:buSzPct val="122500"/>
              <a:buFont typeface="Arial"/>
              <a:buChar char="•"/>
              <a:tabLst>
                <a:tab pos="241300" algn="l"/>
              </a:tabLst>
            </a:pPr>
            <a:r>
              <a:rPr sz="2400" b="1" spc="10" dirty="0">
                <a:latin typeface="Calibri"/>
                <a:cs typeface="Calibri"/>
              </a:rPr>
              <a:t>Emergency</a:t>
            </a:r>
            <a:r>
              <a:rPr sz="2400" b="1" spc="-145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Shelter</a:t>
            </a:r>
            <a:r>
              <a:rPr lang="en-US" sz="2400" b="1" spc="15" dirty="0">
                <a:latin typeface="Calibri"/>
                <a:cs typeface="Calibri"/>
              </a:rPr>
              <a:t> </a:t>
            </a:r>
            <a:r>
              <a:rPr sz="2400" b="1" spc="1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525"/>
              </a:spcBef>
              <a:buSzPct val="123529"/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pc="5" dirty="0">
                <a:latin typeface="Calibri"/>
                <a:cs typeface="Calibri"/>
              </a:rPr>
              <a:t>Night </a:t>
            </a:r>
            <a:r>
              <a:rPr spc="10"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client </a:t>
            </a:r>
            <a:r>
              <a:rPr dirty="0">
                <a:latin typeface="Calibri"/>
                <a:cs typeface="Calibri"/>
              </a:rPr>
              <a:t>first stayed</a:t>
            </a:r>
            <a:r>
              <a:rPr spc="-300" dirty="0">
                <a:latin typeface="Calibri"/>
                <a:cs typeface="Calibri"/>
              </a:rPr>
              <a:t> 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 shelter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0FD8134-8090-430E-936E-909AED54C5B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54086" y="2030609"/>
            <a:ext cx="9083827" cy="279678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9AAE68-2A03-403C-8EB5-ED124AC2AB8B}"/>
              </a:ext>
            </a:extLst>
          </p:cNvPr>
          <p:cNvSpPr txBox="1"/>
          <p:nvPr/>
        </p:nvSpPr>
        <p:spPr>
          <a:xfrm>
            <a:off x="2792655" y="1527277"/>
            <a:ext cx="806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Once complete the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triangle will become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b="1" dirty="0"/>
              <a:t> checkmark </a:t>
            </a:r>
          </a:p>
        </p:txBody>
      </p:sp>
    </p:spTree>
    <p:extLst>
      <p:ext uri="{BB962C8B-B14F-4D97-AF65-F5344CB8AC3E}">
        <p14:creationId xmlns:p14="http://schemas.microsoft.com/office/powerpoint/2010/main" val="803711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1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D3AA04-2284-45BB-8344-7D56A9C117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90970" y="1185862"/>
            <a:ext cx="7804987" cy="50703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5DCB19-08D2-4BB1-9126-E34F11458E90}"/>
              </a:ext>
            </a:extLst>
          </p:cNvPr>
          <p:cNvSpPr txBox="1"/>
          <p:nvPr/>
        </p:nvSpPr>
        <p:spPr>
          <a:xfrm>
            <a:off x="261937" y="2158819"/>
            <a:ext cx="2169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Non-Cash Benefits and Health Insurance are completed the same way as the Income section </a:t>
            </a:r>
          </a:p>
          <a:p>
            <a:endParaRPr lang="en-US" dirty="0"/>
          </a:p>
          <a:p>
            <a:r>
              <a:rPr lang="en-US" dirty="0"/>
              <a:t>In each section you want to see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checkmark </a:t>
            </a:r>
          </a:p>
        </p:txBody>
      </p:sp>
    </p:spTree>
    <p:extLst>
      <p:ext uri="{BB962C8B-B14F-4D97-AF65-F5344CB8AC3E}">
        <p14:creationId xmlns:p14="http://schemas.microsoft.com/office/powerpoint/2010/main" val="780869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2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6FD1BB1-4BAE-4AB3-BBA6-0D845910BB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49939" y="2633373"/>
            <a:ext cx="7549092" cy="2816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6FDB3D-F5E2-42AF-B184-48A32F7E4DCD}"/>
              </a:ext>
            </a:extLst>
          </p:cNvPr>
          <p:cNvSpPr txBox="1"/>
          <p:nvPr/>
        </p:nvSpPr>
        <p:spPr>
          <a:xfrm>
            <a:off x="441325" y="1733550"/>
            <a:ext cx="3039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Disabilities</a:t>
            </a:r>
            <a:r>
              <a:rPr lang="en-US" dirty="0"/>
              <a:t>, </a:t>
            </a:r>
            <a:r>
              <a:rPr lang="en-US" u="sng" dirty="0"/>
              <a:t>Income</a:t>
            </a:r>
            <a:r>
              <a:rPr lang="en-US" dirty="0"/>
              <a:t>, </a:t>
            </a:r>
            <a:r>
              <a:rPr lang="en-US" u="sng" dirty="0"/>
              <a:t>Non-Cash Benefits </a:t>
            </a:r>
            <a:r>
              <a:rPr lang="en-US" dirty="0"/>
              <a:t>and </a:t>
            </a:r>
            <a:r>
              <a:rPr lang="en-US" u="sng" dirty="0"/>
              <a:t>Health Insurance </a:t>
            </a:r>
            <a:r>
              <a:rPr lang="en-US" dirty="0"/>
              <a:t>are completed the same 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each section you want to see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checkmark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these sections for Head of Household and Adults only </a:t>
            </a:r>
          </a:p>
        </p:txBody>
      </p:sp>
    </p:spTree>
    <p:extLst>
      <p:ext uri="{BB962C8B-B14F-4D97-AF65-F5344CB8AC3E}">
        <p14:creationId xmlns:p14="http://schemas.microsoft.com/office/powerpoint/2010/main" val="394801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9950" y="295275"/>
            <a:ext cx="7467600" cy="626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162" y="593153"/>
            <a:ext cx="265874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Translation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Assistance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2118931"/>
            <a:ext cx="26758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Education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162" y="3340036"/>
            <a:ext cx="2394585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Foster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Institutional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Setting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Sexual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162" y="5476557"/>
            <a:ext cx="199263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Birth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Certificate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Social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Security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State-issued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5733" y="6018212"/>
            <a:ext cx="14116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77620" algn="l"/>
              </a:tabLst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	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53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066" y="2746311"/>
            <a:ext cx="4463733" cy="308610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  <a:defRPr/>
            </a:pPr>
            <a:r>
              <a:rPr kumimoji="0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Anyone </a:t>
            </a:r>
            <a:r>
              <a:rPr kumimoji="0" sz="200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whom you </a:t>
            </a:r>
            <a:r>
              <a:rPr kumimoji="0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answer</a:t>
            </a:r>
            <a:r>
              <a:rPr kumimoji="0" sz="2000" i="0" u="none" strike="noStrike" kern="1200" cap="none" spc="-2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‘</a:t>
            </a:r>
            <a:r>
              <a:rPr kumimoji="0" lang="en-US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es’  </a:t>
            </a:r>
            <a:r>
              <a:rPr kumimoji="0" sz="200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question </a:t>
            </a:r>
            <a:r>
              <a:rPr kumimoji="0" sz="2000" b="1" i="0" u="heavy" strike="noStrike" kern="1200" cap="none" spc="15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U.S. Military  </a:t>
            </a:r>
            <a:r>
              <a:rPr kumimoji="0" sz="2000" b="1" i="0" u="heavy" strike="noStrike" kern="1200" cap="none" spc="-1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Veteran</a:t>
            </a:r>
            <a:r>
              <a:rPr kumimoji="0" sz="200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you </a:t>
            </a:r>
            <a:r>
              <a:rPr kumimoji="0" sz="2000" i="0" u="none" strike="noStrike" kern="120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sz="200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also </a:t>
            </a:r>
            <a:r>
              <a:rPr kumimoji="0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complete  </a:t>
            </a:r>
            <a:r>
              <a:rPr kumimoji="0" sz="200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Veteran </a:t>
            </a:r>
            <a:r>
              <a:rPr kumimoji="0" sz="200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000" i="0" u="none" strike="noStrike" kern="1200" cap="none" spc="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sub-assessment</a:t>
            </a:r>
            <a:endParaRPr kumimoji="0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4471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2857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Make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sure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confirm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deny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each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different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war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eras</a:t>
            </a:r>
            <a:endParaRPr kumimoji="0" lang="en-US" sz="2000" b="0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2857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  <a:defRPr/>
            </a:pPr>
            <a:endParaRPr lang="en-US" sz="2000" spc="-15" dirty="0">
              <a:latin typeface="Calibri"/>
              <a:cs typeface="Calibri"/>
            </a:endParaRPr>
          </a:p>
          <a:p>
            <a:pPr marL="354965" marR="2857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>
                <a:tab pos="298450" algn="l"/>
                <a:tab pos="299085" algn="l"/>
              </a:tabLst>
              <a:defRPr/>
            </a:pP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This section to be completed for All Adults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75" y="0"/>
            <a:ext cx="8239125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1257300"/>
            <a:ext cx="5915025" cy="538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C7551E-2DDE-48DA-8B45-7FFBB897700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19585" y="1234372"/>
            <a:ext cx="4945809" cy="15698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EB71DD-56BD-4FE9-B350-DA46F956276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1511" y="4562880"/>
            <a:ext cx="5136325" cy="922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DC32130-B211-4392-9828-07E0E699EA20}"/>
              </a:ext>
            </a:extLst>
          </p:cNvPr>
          <p:cNvSpPr txBox="1"/>
          <p:nvPr/>
        </p:nvSpPr>
        <p:spPr>
          <a:xfrm>
            <a:off x="523875" y="1107658"/>
            <a:ext cx="3159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Survivor of Domestic Violence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yes, complete all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no, complete the first question only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2141DC-2DB7-4AB3-AF8B-C35E369131D2}"/>
              </a:ext>
            </a:extLst>
          </p:cNvPr>
          <p:cNvSpPr txBox="1"/>
          <p:nvPr/>
        </p:nvSpPr>
        <p:spPr>
          <a:xfrm>
            <a:off x="6122845" y="4499171"/>
            <a:ext cx="5783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Housing Move- in Date for Permanent Housing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do not know the move-in date – complete this at a later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the section is complete and does not reflect your work with the client – clear out the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for Head of Household only </a:t>
            </a:r>
          </a:p>
        </p:txBody>
      </p:sp>
    </p:spTree>
    <p:extLst>
      <p:ext uri="{BB962C8B-B14F-4D97-AF65-F5344CB8AC3E}">
        <p14:creationId xmlns:p14="http://schemas.microsoft.com/office/powerpoint/2010/main" val="760249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4596" y="2109160"/>
            <a:ext cx="6123517" cy="288732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spc="-5" dirty="0">
                <a:solidFill>
                  <a:prstClr val="black"/>
                </a:solidFill>
                <a:latin typeface="Calibri"/>
                <a:cs typeface="Calibri"/>
              </a:rPr>
              <a:t>For households – complete the assessment for each family members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Scroll up and select the next household me</a:t>
            </a:r>
            <a:r>
              <a:rPr lang="en-US" sz="1600" spc="-5" dirty="0" err="1">
                <a:solidFill>
                  <a:prstClr val="black"/>
                </a:solidFill>
                <a:latin typeface="Calibri"/>
                <a:cs typeface="Calibri"/>
              </a:rPr>
              <a:t>mber</a:t>
            </a:r>
            <a:endParaRPr lang="en-US" sz="1600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spc="-5" dirty="0">
                <a:solidFill>
                  <a:prstClr val="black"/>
                </a:solidFill>
                <a:latin typeface="Calibri"/>
                <a:cs typeface="Calibri"/>
              </a:rPr>
              <a:t>Some sections are only required for Head of Household and Adults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spc="-5" dirty="0">
                <a:solidFill>
                  <a:prstClr val="black"/>
                </a:solidFill>
                <a:latin typeface="Calibri"/>
                <a:cs typeface="Calibri"/>
              </a:rPr>
              <a:t>Once the assessment has been completed for each family member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Save &amp; Exit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0DC6E-CA09-407D-BEB1-22307FE5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35560"/>
            <a:ext cx="8236052" cy="10068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Assessment = Entry/Exit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5D560-BFCB-45C2-A64D-01CBE697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10" y="1691720"/>
            <a:ext cx="10002860" cy="22309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Once the Entry Assessment is complete, the client will have an entry on the Entry/ Exit tab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can be viewed by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clicking on the clients name, then tab to Entry/Exit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Or on the clients profile in Clients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u="sng" dirty="0">
                <a:solidFill>
                  <a:schemeClr val="bg1"/>
                </a:solidFill>
              </a:rPr>
              <a:t>The entry is system generated, there is nothing that needs to be done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23E3B-A7D0-4D18-AC33-F6E7E4DA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4271973"/>
            <a:ext cx="4535312" cy="1817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01B37-9805-4186-8A0D-CF2A6AB0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044" y="4271973"/>
            <a:ext cx="6690526" cy="18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-5" dirty="0">
                <a:solidFill>
                  <a:prstClr val="black"/>
                </a:solidFill>
                <a:latin typeface="Calibri"/>
                <a:cs typeface="Calibri"/>
              </a:rPr>
              <a:t>Express Check In</a:t>
            </a:r>
            <a:endParaRPr kumimoji="0" lang="en-US" sz="6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69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0DC6E-CA09-407D-BEB1-22307FE5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3244"/>
            <a:ext cx="8236052" cy="13456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Express Check 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5D560-BFCB-45C2-A64D-01CBE697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422" y="4890782"/>
            <a:ext cx="5429550" cy="14646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Check in multiple clients at one time</a:t>
            </a:r>
          </a:p>
          <a:p>
            <a:r>
              <a:rPr lang="en-US" sz="2000" dirty="0">
                <a:solidFill>
                  <a:schemeClr val="bg1"/>
                </a:solidFill>
              </a:rPr>
              <a:t>Give clients the first unit available 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617D42D-A829-421F-B257-2C0F30BF8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14536" y="1136708"/>
            <a:ext cx="7592362" cy="3625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8E9BD4-469C-49A5-8D86-84E6A5C74EEB}"/>
              </a:ext>
            </a:extLst>
          </p:cNvPr>
          <p:cNvSpPr/>
          <p:nvPr/>
        </p:nvSpPr>
        <p:spPr>
          <a:xfrm>
            <a:off x="4420998" y="2860646"/>
            <a:ext cx="1417740" cy="86406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0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05" y="1050924"/>
            <a:ext cx="40779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00" spc="-20" dirty="0">
                <a:latin typeface="Calibri"/>
                <a:cs typeface="Calibri"/>
              </a:rPr>
              <a:t>SHELTER</a:t>
            </a:r>
            <a:r>
              <a:rPr sz="3200" b="0" spc="-90" dirty="0">
                <a:latin typeface="Calibri"/>
                <a:cs typeface="Calibri"/>
              </a:rPr>
              <a:t> </a:t>
            </a:r>
            <a:r>
              <a:rPr sz="3200" b="0" spc="-15" dirty="0">
                <a:latin typeface="Calibri"/>
                <a:cs typeface="Calibri"/>
              </a:rPr>
              <a:t>WORKFLOW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7725" y="2552700"/>
            <a:ext cx="3276600" cy="2533650"/>
          </a:xfrm>
          <a:custGeom>
            <a:avLst/>
            <a:gdLst/>
            <a:ahLst/>
            <a:cxnLst/>
            <a:rect l="l" t="t" r="r" b="b"/>
            <a:pathLst>
              <a:path w="3276600" h="2533650">
                <a:moveTo>
                  <a:pt x="2009775" y="0"/>
                </a:moveTo>
                <a:lnTo>
                  <a:pt x="2009775" y="380111"/>
                </a:lnTo>
                <a:lnTo>
                  <a:pt x="0" y="380111"/>
                </a:lnTo>
                <a:lnTo>
                  <a:pt x="0" y="2153539"/>
                </a:lnTo>
                <a:lnTo>
                  <a:pt x="2009775" y="2153539"/>
                </a:lnTo>
                <a:lnTo>
                  <a:pt x="2009775" y="2533650"/>
                </a:lnTo>
                <a:lnTo>
                  <a:pt x="3276600" y="1266825"/>
                </a:lnTo>
                <a:lnTo>
                  <a:pt x="2009775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725" y="2552700"/>
            <a:ext cx="3276600" cy="2533650"/>
          </a:xfrm>
          <a:custGeom>
            <a:avLst/>
            <a:gdLst/>
            <a:ahLst/>
            <a:cxnLst/>
            <a:rect l="l" t="t" r="r" b="b"/>
            <a:pathLst>
              <a:path w="3276600" h="2533650">
                <a:moveTo>
                  <a:pt x="0" y="380111"/>
                </a:moveTo>
                <a:lnTo>
                  <a:pt x="2009775" y="380111"/>
                </a:lnTo>
                <a:lnTo>
                  <a:pt x="2009775" y="0"/>
                </a:lnTo>
                <a:lnTo>
                  <a:pt x="3276600" y="1266825"/>
                </a:lnTo>
                <a:lnTo>
                  <a:pt x="2009775" y="2533650"/>
                </a:lnTo>
                <a:lnTo>
                  <a:pt x="2009775" y="2153539"/>
                </a:lnTo>
                <a:lnTo>
                  <a:pt x="0" y="2153539"/>
                </a:lnTo>
                <a:lnTo>
                  <a:pt x="0" y="380111"/>
                </a:lnTo>
                <a:close/>
              </a:path>
            </a:pathLst>
          </a:custGeom>
          <a:ln w="15875">
            <a:solidFill>
              <a:srgbClr val="CF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0276" y="3355402"/>
            <a:ext cx="1568386" cy="117878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4150" marR="5080" indent="-171450">
              <a:lnSpc>
                <a:spcPts val="2100"/>
              </a:lnSpc>
              <a:spcBef>
                <a:spcPts val="295"/>
              </a:spcBef>
              <a:buChar char="•"/>
              <a:tabLst>
                <a:tab pos="184150" algn="l"/>
              </a:tabLst>
            </a:pPr>
            <a:r>
              <a:rPr lang="en-US" sz="1600" spc="5" dirty="0">
                <a:latin typeface="Calibri"/>
                <a:cs typeface="Calibri"/>
              </a:rPr>
              <a:t>Select Unit List </a:t>
            </a:r>
          </a:p>
          <a:p>
            <a:pPr marL="184150" marR="5080" indent="-171450">
              <a:lnSpc>
                <a:spcPts val="2100"/>
              </a:lnSpc>
              <a:spcBef>
                <a:spcPts val="295"/>
              </a:spcBef>
              <a:buChar char="•"/>
              <a:tabLst>
                <a:tab pos="184150" algn="l"/>
              </a:tabLst>
            </a:pPr>
            <a:r>
              <a:rPr sz="1600" spc="5" dirty="0">
                <a:latin typeface="Calibri"/>
                <a:cs typeface="Calibri"/>
              </a:rPr>
              <a:t>Searching </a:t>
            </a:r>
            <a:r>
              <a:rPr sz="1600" spc="-15" dirty="0">
                <a:latin typeface="Calibri"/>
                <a:cs typeface="Calibri"/>
              </a:rPr>
              <a:t>for  </a:t>
            </a:r>
            <a:r>
              <a:rPr sz="1600" dirty="0">
                <a:latin typeface="Calibri"/>
                <a:cs typeface="Calibri"/>
              </a:rPr>
              <a:t>Client</a:t>
            </a:r>
            <a:endParaRPr lang="en-US" sz="1600" dirty="0">
              <a:latin typeface="Calibri"/>
              <a:cs typeface="Calibri"/>
            </a:endParaRPr>
          </a:p>
          <a:p>
            <a:pPr marL="184150" marR="5080" indent="-171450">
              <a:lnSpc>
                <a:spcPts val="2100"/>
              </a:lnSpc>
              <a:spcBef>
                <a:spcPts val="295"/>
              </a:spcBef>
              <a:buChar char="•"/>
              <a:tabLst>
                <a:tab pos="184150" algn="l"/>
              </a:tabLst>
            </a:pPr>
            <a:r>
              <a:rPr lang="en-US" sz="1600" dirty="0">
                <a:latin typeface="Calibri"/>
                <a:cs typeface="Calibri"/>
              </a:rPr>
              <a:t>Add new client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" y="3076575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975" y="3076575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0" y="723900"/>
                </a:moveTo>
                <a:lnTo>
                  <a:pt x="1539" y="676303"/>
                </a:lnTo>
                <a:lnTo>
                  <a:pt x="6095" y="629529"/>
                </a:lnTo>
                <a:lnTo>
                  <a:pt x="13572" y="583672"/>
                </a:lnTo>
                <a:lnTo>
                  <a:pt x="23873" y="538828"/>
                </a:lnTo>
                <a:lnTo>
                  <a:pt x="36905" y="495092"/>
                </a:lnTo>
                <a:lnTo>
                  <a:pt x="52571" y="452560"/>
                </a:lnTo>
                <a:lnTo>
                  <a:pt x="70776" y="411327"/>
                </a:lnTo>
                <a:lnTo>
                  <a:pt x="91424" y="371488"/>
                </a:lnTo>
                <a:lnTo>
                  <a:pt x="114421" y="333139"/>
                </a:lnTo>
                <a:lnTo>
                  <a:pt x="139671" y="296375"/>
                </a:lnTo>
                <a:lnTo>
                  <a:pt x="167078" y="261291"/>
                </a:lnTo>
                <a:lnTo>
                  <a:pt x="196548" y="227984"/>
                </a:lnTo>
                <a:lnTo>
                  <a:pt x="227984" y="196548"/>
                </a:lnTo>
                <a:lnTo>
                  <a:pt x="261291" y="167078"/>
                </a:lnTo>
                <a:lnTo>
                  <a:pt x="296375" y="139671"/>
                </a:lnTo>
                <a:lnTo>
                  <a:pt x="333139" y="114421"/>
                </a:lnTo>
                <a:lnTo>
                  <a:pt x="371488" y="91424"/>
                </a:lnTo>
                <a:lnTo>
                  <a:pt x="411327" y="70776"/>
                </a:lnTo>
                <a:lnTo>
                  <a:pt x="452560" y="52571"/>
                </a:lnTo>
                <a:lnTo>
                  <a:pt x="495092" y="36905"/>
                </a:lnTo>
                <a:lnTo>
                  <a:pt x="538828" y="23873"/>
                </a:lnTo>
                <a:lnTo>
                  <a:pt x="583672" y="13572"/>
                </a:lnTo>
                <a:lnTo>
                  <a:pt x="629529" y="6095"/>
                </a:lnTo>
                <a:lnTo>
                  <a:pt x="676303" y="1539"/>
                </a:lnTo>
                <a:lnTo>
                  <a:pt x="723900" y="0"/>
                </a:lnTo>
                <a:lnTo>
                  <a:pt x="771496" y="1539"/>
                </a:lnTo>
                <a:lnTo>
                  <a:pt x="818270" y="6095"/>
                </a:lnTo>
                <a:lnTo>
                  <a:pt x="864127" y="13572"/>
                </a:lnTo>
                <a:lnTo>
                  <a:pt x="908971" y="23873"/>
                </a:lnTo>
                <a:lnTo>
                  <a:pt x="952707" y="36905"/>
                </a:lnTo>
                <a:lnTo>
                  <a:pt x="995239" y="52571"/>
                </a:lnTo>
                <a:lnTo>
                  <a:pt x="1036472" y="70776"/>
                </a:lnTo>
                <a:lnTo>
                  <a:pt x="1076311" y="91424"/>
                </a:lnTo>
                <a:lnTo>
                  <a:pt x="1114660" y="114421"/>
                </a:lnTo>
                <a:lnTo>
                  <a:pt x="1151424" y="139671"/>
                </a:lnTo>
                <a:lnTo>
                  <a:pt x="1186508" y="167078"/>
                </a:lnTo>
                <a:lnTo>
                  <a:pt x="1219815" y="196548"/>
                </a:lnTo>
                <a:lnTo>
                  <a:pt x="1251251" y="227984"/>
                </a:lnTo>
                <a:lnTo>
                  <a:pt x="1280721" y="261291"/>
                </a:lnTo>
                <a:lnTo>
                  <a:pt x="1308128" y="296375"/>
                </a:lnTo>
                <a:lnTo>
                  <a:pt x="1333378" y="333139"/>
                </a:lnTo>
                <a:lnTo>
                  <a:pt x="1356375" y="371488"/>
                </a:lnTo>
                <a:lnTo>
                  <a:pt x="1377023" y="411327"/>
                </a:lnTo>
                <a:lnTo>
                  <a:pt x="1395228" y="452560"/>
                </a:lnTo>
                <a:lnTo>
                  <a:pt x="1410894" y="495092"/>
                </a:lnTo>
                <a:lnTo>
                  <a:pt x="1423926" y="538828"/>
                </a:lnTo>
                <a:lnTo>
                  <a:pt x="1434227" y="583672"/>
                </a:lnTo>
                <a:lnTo>
                  <a:pt x="1441704" y="629529"/>
                </a:lnTo>
                <a:lnTo>
                  <a:pt x="1446260" y="676303"/>
                </a:lnTo>
                <a:lnTo>
                  <a:pt x="1447800" y="723900"/>
                </a:lnTo>
                <a:lnTo>
                  <a:pt x="1446260" y="771496"/>
                </a:lnTo>
                <a:lnTo>
                  <a:pt x="1441704" y="818270"/>
                </a:lnTo>
                <a:lnTo>
                  <a:pt x="1434227" y="864127"/>
                </a:lnTo>
                <a:lnTo>
                  <a:pt x="1423926" y="908971"/>
                </a:lnTo>
                <a:lnTo>
                  <a:pt x="1410894" y="952707"/>
                </a:lnTo>
                <a:lnTo>
                  <a:pt x="1395228" y="995239"/>
                </a:lnTo>
                <a:lnTo>
                  <a:pt x="1377023" y="1036472"/>
                </a:lnTo>
                <a:lnTo>
                  <a:pt x="1356375" y="1076311"/>
                </a:lnTo>
                <a:lnTo>
                  <a:pt x="1333378" y="1114660"/>
                </a:lnTo>
                <a:lnTo>
                  <a:pt x="1308128" y="1151424"/>
                </a:lnTo>
                <a:lnTo>
                  <a:pt x="1280721" y="1186508"/>
                </a:lnTo>
                <a:lnTo>
                  <a:pt x="1251251" y="1219815"/>
                </a:lnTo>
                <a:lnTo>
                  <a:pt x="1219815" y="1251251"/>
                </a:lnTo>
                <a:lnTo>
                  <a:pt x="1186508" y="1280721"/>
                </a:lnTo>
                <a:lnTo>
                  <a:pt x="1151424" y="1308128"/>
                </a:lnTo>
                <a:lnTo>
                  <a:pt x="1114660" y="1333378"/>
                </a:lnTo>
                <a:lnTo>
                  <a:pt x="1076311" y="1356375"/>
                </a:lnTo>
                <a:lnTo>
                  <a:pt x="1036472" y="1377023"/>
                </a:lnTo>
                <a:lnTo>
                  <a:pt x="995239" y="1395228"/>
                </a:lnTo>
                <a:lnTo>
                  <a:pt x="952707" y="1410894"/>
                </a:lnTo>
                <a:lnTo>
                  <a:pt x="908971" y="1423926"/>
                </a:lnTo>
                <a:lnTo>
                  <a:pt x="864127" y="1434227"/>
                </a:lnTo>
                <a:lnTo>
                  <a:pt x="818270" y="1441704"/>
                </a:lnTo>
                <a:lnTo>
                  <a:pt x="771496" y="1446260"/>
                </a:lnTo>
                <a:lnTo>
                  <a:pt x="723900" y="1447800"/>
                </a:lnTo>
                <a:lnTo>
                  <a:pt x="676303" y="1446260"/>
                </a:lnTo>
                <a:lnTo>
                  <a:pt x="629529" y="1441704"/>
                </a:lnTo>
                <a:lnTo>
                  <a:pt x="583672" y="1434227"/>
                </a:lnTo>
                <a:lnTo>
                  <a:pt x="538828" y="1423926"/>
                </a:lnTo>
                <a:lnTo>
                  <a:pt x="495092" y="1410894"/>
                </a:lnTo>
                <a:lnTo>
                  <a:pt x="452560" y="1395228"/>
                </a:lnTo>
                <a:lnTo>
                  <a:pt x="411327" y="1377023"/>
                </a:lnTo>
                <a:lnTo>
                  <a:pt x="371488" y="1356375"/>
                </a:lnTo>
                <a:lnTo>
                  <a:pt x="333139" y="1333378"/>
                </a:lnTo>
                <a:lnTo>
                  <a:pt x="296375" y="1308128"/>
                </a:lnTo>
                <a:lnTo>
                  <a:pt x="261291" y="1280721"/>
                </a:lnTo>
                <a:lnTo>
                  <a:pt x="227984" y="1251251"/>
                </a:lnTo>
                <a:lnTo>
                  <a:pt x="196548" y="1219815"/>
                </a:lnTo>
                <a:lnTo>
                  <a:pt x="167078" y="1186508"/>
                </a:lnTo>
                <a:lnTo>
                  <a:pt x="139671" y="1151424"/>
                </a:lnTo>
                <a:lnTo>
                  <a:pt x="114421" y="1114660"/>
                </a:lnTo>
                <a:lnTo>
                  <a:pt x="91424" y="1076311"/>
                </a:lnTo>
                <a:lnTo>
                  <a:pt x="70776" y="1036472"/>
                </a:lnTo>
                <a:lnTo>
                  <a:pt x="52571" y="995239"/>
                </a:lnTo>
                <a:lnTo>
                  <a:pt x="36905" y="952707"/>
                </a:lnTo>
                <a:lnTo>
                  <a:pt x="23873" y="908971"/>
                </a:lnTo>
                <a:lnTo>
                  <a:pt x="13572" y="864127"/>
                </a:lnTo>
                <a:lnTo>
                  <a:pt x="6095" y="818270"/>
                </a:lnTo>
                <a:lnTo>
                  <a:pt x="1539" y="771496"/>
                </a:lnTo>
                <a:lnTo>
                  <a:pt x="0" y="7239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551" y="3170815"/>
            <a:ext cx="970915" cy="12593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1270" algn="ctr">
              <a:lnSpc>
                <a:spcPts val="1880"/>
              </a:lnSpc>
              <a:spcBef>
                <a:spcPts val="32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Entering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1600" spc="10" dirty="0">
                <a:solidFill>
                  <a:srgbClr val="FFFFFF"/>
                </a:solidFill>
                <a:latin typeface="Calibri"/>
                <a:cs typeface="Calibri"/>
              </a:rPr>
              <a:t> client/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d  into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your 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7750" y="2533650"/>
            <a:ext cx="3317663" cy="2533650"/>
          </a:xfrm>
          <a:custGeom>
            <a:avLst/>
            <a:gdLst/>
            <a:ahLst/>
            <a:cxnLst/>
            <a:rect l="l" t="t" r="r" b="b"/>
            <a:pathLst>
              <a:path w="3228975" h="2533650">
                <a:moveTo>
                  <a:pt x="1962150" y="0"/>
                </a:moveTo>
                <a:lnTo>
                  <a:pt x="1962150" y="380111"/>
                </a:lnTo>
                <a:lnTo>
                  <a:pt x="0" y="380111"/>
                </a:lnTo>
                <a:lnTo>
                  <a:pt x="0" y="2153539"/>
                </a:lnTo>
                <a:lnTo>
                  <a:pt x="1962150" y="2153539"/>
                </a:lnTo>
                <a:lnTo>
                  <a:pt x="1962150" y="2533650"/>
                </a:lnTo>
                <a:lnTo>
                  <a:pt x="3228975" y="1266825"/>
                </a:lnTo>
                <a:lnTo>
                  <a:pt x="1962150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7750" y="2533650"/>
            <a:ext cx="3228975" cy="2533650"/>
          </a:xfrm>
          <a:custGeom>
            <a:avLst/>
            <a:gdLst/>
            <a:ahLst/>
            <a:cxnLst/>
            <a:rect l="l" t="t" r="r" b="b"/>
            <a:pathLst>
              <a:path w="3228975" h="2533650">
                <a:moveTo>
                  <a:pt x="0" y="380111"/>
                </a:moveTo>
                <a:lnTo>
                  <a:pt x="1962150" y="380111"/>
                </a:lnTo>
                <a:lnTo>
                  <a:pt x="1962150" y="0"/>
                </a:lnTo>
                <a:lnTo>
                  <a:pt x="3228975" y="1266825"/>
                </a:lnTo>
                <a:lnTo>
                  <a:pt x="1962150" y="2533650"/>
                </a:lnTo>
                <a:lnTo>
                  <a:pt x="1962150" y="2153539"/>
                </a:lnTo>
                <a:lnTo>
                  <a:pt x="0" y="2153539"/>
                </a:lnTo>
                <a:lnTo>
                  <a:pt x="0" y="380111"/>
                </a:lnTo>
                <a:close/>
              </a:path>
            </a:pathLst>
          </a:custGeom>
          <a:ln w="15875">
            <a:solidFill>
              <a:srgbClr val="CF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61037" y="2854517"/>
            <a:ext cx="1422400" cy="193001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350"/>
              </a:spcBef>
              <a:buChar char="•"/>
              <a:tabLst>
                <a:tab pos="184785" algn="l"/>
              </a:tabLst>
            </a:pPr>
            <a:r>
              <a:rPr sz="1600" spc="-5" dirty="0">
                <a:latin typeface="Calibri"/>
                <a:cs typeface="Calibri"/>
              </a:rPr>
              <a:t>Updates</a:t>
            </a:r>
            <a:endParaRPr sz="1600" dirty="0">
              <a:latin typeface="Calibri"/>
              <a:cs typeface="Calibri"/>
            </a:endParaRPr>
          </a:p>
          <a:p>
            <a:pPr marL="184150" marR="5080" indent="-172085">
              <a:lnSpc>
                <a:spcPts val="2030"/>
              </a:lnSpc>
              <a:spcBef>
                <a:spcPts val="484"/>
              </a:spcBef>
              <a:buChar char="•"/>
              <a:tabLst>
                <a:tab pos="184785" algn="l"/>
              </a:tabLst>
            </a:pPr>
            <a:r>
              <a:rPr sz="1600" spc="-5" dirty="0">
                <a:latin typeface="Calibri"/>
                <a:cs typeface="Calibri"/>
              </a:rPr>
              <a:t>Annual  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20" dirty="0">
                <a:latin typeface="Calibri"/>
                <a:cs typeface="Calibri"/>
              </a:rPr>
              <a:t>ss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20" dirty="0">
                <a:latin typeface="Calibri"/>
                <a:cs typeface="Calibri"/>
              </a:rPr>
              <a:t>ssm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s</a:t>
            </a:r>
            <a:endParaRPr sz="1600" dirty="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220"/>
              </a:spcBef>
              <a:buChar char="•"/>
              <a:tabLst>
                <a:tab pos="184785" algn="l"/>
              </a:tabLst>
            </a:pPr>
            <a:r>
              <a:rPr sz="1600" spc="5" dirty="0">
                <a:latin typeface="Calibri"/>
                <a:cs typeface="Calibri"/>
              </a:rPr>
              <a:t>Case </a:t>
            </a:r>
            <a:r>
              <a:rPr lang="en-US" sz="1600" spc="10" dirty="0">
                <a:latin typeface="Calibri"/>
                <a:cs typeface="Calibri"/>
              </a:rPr>
              <a:t>Manager</a:t>
            </a:r>
          </a:p>
          <a:p>
            <a:pPr marL="184150" indent="-172085">
              <a:lnSpc>
                <a:spcPct val="100000"/>
              </a:lnSpc>
              <a:spcBef>
                <a:spcPts val="220"/>
              </a:spcBef>
              <a:buChar char="•"/>
              <a:tabLst>
                <a:tab pos="184785" algn="l"/>
              </a:tabLst>
            </a:pPr>
            <a:r>
              <a:rPr lang="en-US" sz="1600" spc="10" dirty="0">
                <a:latin typeface="Calibri"/>
                <a:cs typeface="Calibri"/>
              </a:rPr>
              <a:t>Case Plans</a:t>
            </a:r>
          </a:p>
          <a:p>
            <a:pPr marL="184150" indent="-172085">
              <a:lnSpc>
                <a:spcPct val="100000"/>
              </a:lnSpc>
              <a:spcBef>
                <a:spcPts val="220"/>
              </a:spcBef>
              <a:buChar char="•"/>
              <a:tabLst>
                <a:tab pos="184785" algn="l"/>
              </a:tabLst>
            </a:pPr>
            <a:r>
              <a:rPr lang="en-US" sz="1600" spc="10" dirty="0">
                <a:latin typeface="Calibri"/>
                <a:cs typeface="Calibri"/>
              </a:rPr>
              <a:t>Service Transactions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1950" y="3076575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1949" y="3076574"/>
            <a:ext cx="1474893" cy="1476375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0" y="723900"/>
                </a:moveTo>
                <a:lnTo>
                  <a:pt x="1539" y="676303"/>
                </a:lnTo>
                <a:lnTo>
                  <a:pt x="6095" y="629529"/>
                </a:lnTo>
                <a:lnTo>
                  <a:pt x="13572" y="583672"/>
                </a:lnTo>
                <a:lnTo>
                  <a:pt x="23873" y="538828"/>
                </a:lnTo>
                <a:lnTo>
                  <a:pt x="36905" y="495092"/>
                </a:lnTo>
                <a:lnTo>
                  <a:pt x="52571" y="452560"/>
                </a:lnTo>
                <a:lnTo>
                  <a:pt x="70776" y="411327"/>
                </a:lnTo>
                <a:lnTo>
                  <a:pt x="91424" y="371488"/>
                </a:lnTo>
                <a:lnTo>
                  <a:pt x="114421" y="333139"/>
                </a:lnTo>
                <a:lnTo>
                  <a:pt x="139671" y="296375"/>
                </a:lnTo>
                <a:lnTo>
                  <a:pt x="167078" y="261291"/>
                </a:lnTo>
                <a:lnTo>
                  <a:pt x="196548" y="227984"/>
                </a:lnTo>
                <a:lnTo>
                  <a:pt x="227984" y="196548"/>
                </a:lnTo>
                <a:lnTo>
                  <a:pt x="261291" y="167078"/>
                </a:lnTo>
                <a:lnTo>
                  <a:pt x="296375" y="139671"/>
                </a:lnTo>
                <a:lnTo>
                  <a:pt x="333139" y="114421"/>
                </a:lnTo>
                <a:lnTo>
                  <a:pt x="371488" y="91424"/>
                </a:lnTo>
                <a:lnTo>
                  <a:pt x="411327" y="70776"/>
                </a:lnTo>
                <a:lnTo>
                  <a:pt x="452560" y="52571"/>
                </a:lnTo>
                <a:lnTo>
                  <a:pt x="495092" y="36905"/>
                </a:lnTo>
                <a:lnTo>
                  <a:pt x="538828" y="23873"/>
                </a:lnTo>
                <a:lnTo>
                  <a:pt x="583672" y="13572"/>
                </a:lnTo>
                <a:lnTo>
                  <a:pt x="629529" y="6095"/>
                </a:lnTo>
                <a:lnTo>
                  <a:pt x="676303" y="1539"/>
                </a:lnTo>
                <a:lnTo>
                  <a:pt x="723900" y="0"/>
                </a:lnTo>
                <a:lnTo>
                  <a:pt x="771496" y="1539"/>
                </a:lnTo>
                <a:lnTo>
                  <a:pt x="818270" y="6095"/>
                </a:lnTo>
                <a:lnTo>
                  <a:pt x="864127" y="13572"/>
                </a:lnTo>
                <a:lnTo>
                  <a:pt x="908971" y="23873"/>
                </a:lnTo>
                <a:lnTo>
                  <a:pt x="952707" y="36905"/>
                </a:lnTo>
                <a:lnTo>
                  <a:pt x="995239" y="52571"/>
                </a:lnTo>
                <a:lnTo>
                  <a:pt x="1036472" y="70776"/>
                </a:lnTo>
                <a:lnTo>
                  <a:pt x="1076311" y="91424"/>
                </a:lnTo>
                <a:lnTo>
                  <a:pt x="1114660" y="114421"/>
                </a:lnTo>
                <a:lnTo>
                  <a:pt x="1151424" y="139671"/>
                </a:lnTo>
                <a:lnTo>
                  <a:pt x="1186508" y="167078"/>
                </a:lnTo>
                <a:lnTo>
                  <a:pt x="1219815" y="196548"/>
                </a:lnTo>
                <a:lnTo>
                  <a:pt x="1251251" y="227984"/>
                </a:lnTo>
                <a:lnTo>
                  <a:pt x="1280721" y="261291"/>
                </a:lnTo>
                <a:lnTo>
                  <a:pt x="1308128" y="296375"/>
                </a:lnTo>
                <a:lnTo>
                  <a:pt x="1333378" y="333139"/>
                </a:lnTo>
                <a:lnTo>
                  <a:pt x="1356375" y="371488"/>
                </a:lnTo>
                <a:lnTo>
                  <a:pt x="1377023" y="411327"/>
                </a:lnTo>
                <a:lnTo>
                  <a:pt x="1395228" y="452560"/>
                </a:lnTo>
                <a:lnTo>
                  <a:pt x="1410894" y="495092"/>
                </a:lnTo>
                <a:lnTo>
                  <a:pt x="1423926" y="538828"/>
                </a:lnTo>
                <a:lnTo>
                  <a:pt x="1434227" y="583672"/>
                </a:lnTo>
                <a:lnTo>
                  <a:pt x="1441704" y="629529"/>
                </a:lnTo>
                <a:lnTo>
                  <a:pt x="1446260" y="676303"/>
                </a:lnTo>
                <a:lnTo>
                  <a:pt x="1447800" y="723900"/>
                </a:lnTo>
                <a:lnTo>
                  <a:pt x="1446260" y="771496"/>
                </a:lnTo>
                <a:lnTo>
                  <a:pt x="1441704" y="818270"/>
                </a:lnTo>
                <a:lnTo>
                  <a:pt x="1434227" y="864127"/>
                </a:lnTo>
                <a:lnTo>
                  <a:pt x="1423926" y="908971"/>
                </a:lnTo>
                <a:lnTo>
                  <a:pt x="1410894" y="952707"/>
                </a:lnTo>
                <a:lnTo>
                  <a:pt x="1395228" y="995239"/>
                </a:lnTo>
                <a:lnTo>
                  <a:pt x="1377023" y="1036472"/>
                </a:lnTo>
                <a:lnTo>
                  <a:pt x="1356375" y="1076311"/>
                </a:lnTo>
                <a:lnTo>
                  <a:pt x="1333378" y="1114660"/>
                </a:lnTo>
                <a:lnTo>
                  <a:pt x="1308128" y="1151424"/>
                </a:lnTo>
                <a:lnTo>
                  <a:pt x="1280721" y="1186508"/>
                </a:lnTo>
                <a:lnTo>
                  <a:pt x="1251251" y="1219815"/>
                </a:lnTo>
                <a:lnTo>
                  <a:pt x="1219815" y="1251251"/>
                </a:lnTo>
                <a:lnTo>
                  <a:pt x="1186508" y="1280721"/>
                </a:lnTo>
                <a:lnTo>
                  <a:pt x="1151424" y="1308128"/>
                </a:lnTo>
                <a:lnTo>
                  <a:pt x="1114660" y="1333378"/>
                </a:lnTo>
                <a:lnTo>
                  <a:pt x="1076311" y="1356375"/>
                </a:lnTo>
                <a:lnTo>
                  <a:pt x="1036472" y="1377023"/>
                </a:lnTo>
                <a:lnTo>
                  <a:pt x="995239" y="1395228"/>
                </a:lnTo>
                <a:lnTo>
                  <a:pt x="952707" y="1410894"/>
                </a:lnTo>
                <a:lnTo>
                  <a:pt x="908971" y="1423926"/>
                </a:lnTo>
                <a:lnTo>
                  <a:pt x="864127" y="1434227"/>
                </a:lnTo>
                <a:lnTo>
                  <a:pt x="818270" y="1441704"/>
                </a:lnTo>
                <a:lnTo>
                  <a:pt x="771496" y="1446260"/>
                </a:lnTo>
                <a:lnTo>
                  <a:pt x="723900" y="1447800"/>
                </a:lnTo>
                <a:lnTo>
                  <a:pt x="676303" y="1446260"/>
                </a:lnTo>
                <a:lnTo>
                  <a:pt x="629529" y="1441704"/>
                </a:lnTo>
                <a:lnTo>
                  <a:pt x="583672" y="1434227"/>
                </a:lnTo>
                <a:lnTo>
                  <a:pt x="538828" y="1423926"/>
                </a:lnTo>
                <a:lnTo>
                  <a:pt x="495092" y="1410894"/>
                </a:lnTo>
                <a:lnTo>
                  <a:pt x="452560" y="1395228"/>
                </a:lnTo>
                <a:lnTo>
                  <a:pt x="411327" y="1377023"/>
                </a:lnTo>
                <a:lnTo>
                  <a:pt x="371488" y="1356375"/>
                </a:lnTo>
                <a:lnTo>
                  <a:pt x="333139" y="1333378"/>
                </a:lnTo>
                <a:lnTo>
                  <a:pt x="296375" y="1308128"/>
                </a:lnTo>
                <a:lnTo>
                  <a:pt x="261291" y="1280721"/>
                </a:lnTo>
                <a:lnTo>
                  <a:pt x="227984" y="1251251"/>
                </a:lnTo>
                <a:lnTo>
                  <a:pt x="196548" y="1219815"/>
                </a:lnTo>
                <a:lnTo>
                  <a:pt x="167078" y="1186508"/>
                </a:lnTo>
                <a:lnTo>
                  <a:pt x="139671" y="1151424"/>
                </a:lnTo>
                <a:lnTo>
                  <a:pt x="114421" y="1114660"/>
                </a:lnTo>
                <a:lnTo>
                  <a:pt x="91424" y="1076311"/>
                </a:lnTo>
                <a:lnTo>
                  <a:pt x="70776" y="1036472"/>
                </a:lnTo>
                <a:lnTo>
                  <a:pt x="52571" y="995239"/>
                </a:lnTo>
                <a:lnTo>
                  <a:pt x="36905" y="952707"/>
                </a:lnTo>
                <a:lnTo>
                  <a:pt x="23873" y="908971"/>
                </a:lnTo>
                <a:lnTo>
                  <a:pt x="13572" y="864127"/>
                </a:lnTo>
                <a:lnTo>
                  <a:pt x="6095" y="818270"/>
                </a:lnTo>
                <a:lnTo>
                  <a:pt x="1539" y="771496"/>
                </a:lnTo>
                <a:lnTo>
                  <a:pt x="0" y="7239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54608" y="3202538"/>
            <a:ext cx="1144524" cy="12593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12700" algn="ctr">
              <a:lnSpc>
                <a:spcPts val="1880"/>
              </a:lnSpc>
              <a:spcBef>
                <a:spcPts val="320"/>
              </a:spcBef>
            </a:pP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lient</a:t>
            </a: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/household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staying</a:t>
            </a:r>
            <a:r>
              <a:rPr sz="16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your 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05875" y="2533650"/>
            <a:ext cx="3167592" cy="2533650"/>
          </a:xfrm>
          <a:custGeom>
            <a:avLst/>
            <a:gdLst/>
            <a:ahLst/>
            <a:cxnLst/>
            <a:rect l="l" t="t" r="r" b="b"/>
            <a:pathLst>
              <a:path w="2895600" h="2533650">
                <a:moveTo>
                  <a:pt x="1628775" y="0"/>
                </a:moveTo>
                <a:lnTo>
                  <a:pt x="1628775" y="380111"/>
                </a:lnTo>
                <a:lnTo>
                  <a:pt x="0" y="380111"/>
                </a:lnTo>
                <a:lnTo>
                  <a:pt x="0" y="2153539"/>
                </a:lnTo>
                <a:lnTo>
                  <a:pt x="1628775" y="2153539"/>
                </a:lnTo>
                <a:lnTo>
                  <a:pt x="1628775" y="2533650"/>
                </a:lnTo>
                <a:lnTo>
                  <a:pt x="2895600" y="1266825"/>
                </a:lnTo>
                <a:lnTo>
                  <a:pt x="1628775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2525" y="2533650"/>
            <a:ext cx="3300942" cy="2533650"/>
          </a:xfrm>
          <a:custGeom>
            <a:avLst/>
            <a:gdLst/>
            <a:ahLst/>
            <a:cxnLst/>
            <a:rect l="l" t="t" r="r" b="b"/>
            <a:pathLst>
              <a:path w="2895600" h="2533650">
                <a:moveTo>
                  <a:pt x="0" y="380111"/>
                </a:moveTo>
                <a:lnTo>
                  <a:pt x="1628775" y="380111"/>
                </a:lnTo>
                <a:lnTo>
                  <a:pt x="1628775" y="0"/>
                </a:lnTo>
                <a:lnTo>
                  <a:pt x="2895600" y="1266825"/>
                </a:lnTo>
                <a:lnTo>
                  <a:pt x="1628775" y="2533650"/>
                </a:lnTo>
                <a:lnTo>
                  <a:pt x="1628775" y="2153539"/>
                </a:lnTo>
                <a:lnTo>
                  <a:pt x="0" y="2153539"/>
                </a:lnTo>
                <a:lnTo>
                  <a:pt x="0" y="380111"/>
                </a:lnTo>
                <a:close/>
              </a:path>
            </a:pathLst>
          </a:custGeom>
          <a:ln w="15875">
            <a:solidFill>
              <a:srgbClr val="CF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94968" y="3140022"/>
            <a:ext cx="2082481" cy="138435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4150" marR="5080" indent="-171450">
              <a:spcBef>
                <a:spcPts val="295"/>
              </a:spcBef>
              <a:buChar char="•"/>
              <a:tabLst>
                <a:tab pos="184150" algn="l"/>
              </a:tabLst>
            </a:pPr>
            <a:r>
              <a:rPr sz="1600" spc="5" dirty="0">
                <a:latin typeface="Calibri"/>
                <a:cs typeface="Calibri"/>
              </a:rPr>
              <a:t>Exiting </a:t>
            </a:r>
            <a:r>
              <a:rPr sz="1600" spc="10" dirty="0">
                <a:latin typeface="Calibri"/>
                <a:cs typeface="Calibri"/>
              </a:rPr>
              <a:t>a  </a:t>
            </a:r>
            <a:r>
              <a:rPr sz="1600" spc="15" dirty="0">
                <a:latin typeface="Calibri"/>
                <a:cs typeface="Calibri"/>
              </a:rPr>
              <a:t>single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client</a:t>
            </a:r>
            <a:endParaRPr sz="1600" dirty="0">
              <a:latin typeface="Calibri"/>
              <a:cs typeface="Calibri"/>
            </a:endParaRPr>
          </a:p>
          <a:p>
            <a:pPr marL="184150" marR="148590" indent="-171450"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sz="1600" spc="5" dirty="0">
                <a:latin typeface="Calibri"/>
                <a:cs typeface="Calibri"/>
              </a:rPr>
              <a:t>Exiting </a:t>
            </a:r>
            <a:r>
              <a:rPr sz="1600" spc="1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25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20" dirty="0">
                <a:latin typeface="Calibri"/>
                <a:cs typeface="Calibri"/>
              </a:rPr>
              <a:t>l</a:t>
            </a:r>
            <a:r>
              <a:rPr sz="1600" spc="10" dirty="0">
                <a:latin typeface="Calibri"/>
                <a:cs typeface="Calibri"/>
              </a:rPr>
              <a:t>d</a:t>
            </a:r>
            <a:endParaRPr lang="en-US" sz="1600" spc="10" dirty="0">
              <a:latin typeface="Calibri"/>
              <a:cs typeface="Calibri"/>
            </a:endParaRPr>
          </a:p>
          <a:p>
            <a:pPr marL="184150" marR="148590" indent="-171450"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lang="en-US" sz="1600" spc="10" dirty="0">
                <a:latin typeface="Calibri"/>
                <a:cs typeface="Calibri"/>
              </a:rPr>
              <a:t>Close out Case Manager</a:t>
            </a:r>
          </a:p>
          <a:p>
            <a:pPr marL="184150" marR="148590" indent="-171450">
              <a:spcBef>
                <a:spcPts val="305"/>
              </a:spcBef>
              <a:buChar char="•"/>
              <a:tabLst>
                <a:tab pos="184150" algn="l"/>
              </a:tabLst>
            </a:pPr>
            <a:r>
              <a:rPr lang="en-US" sz="1600" spc="10" dirty="0">
                <a:latin typeface="Calibri"/>
                <a:cs typeface="Calibri"/>
              </a:rPr>
              <a:t>Close out Case Plans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43875" y="3057525"/>
            <a:ext cx="1524000" cy="1495425"/>
          </a:xfrm>
          <a:custGeom>
            <a:avLst/>
            <a:gdLst/>
            <a:ahLst/>
            <a:cxnLst/>
            <a:rect l="l" t="t" r="r" b="b"/>
            <a:pathLst>
              <a:path w="1524000" h="1495425">
                <a:moveTo>
                  <a:pt x="762000" y="0"/>
                </a:moveTo>
                <a:lnTo>
                  <a:pt x="713805" y="1471"/>
                </a:lnTo>
                <a:lnTo>
                  <a:pt x="666409" y="5825"/>
                </a:lnTo>
                <a:lnTo>
                  <a:pt x="619898" y="12976"/>
                </a:lnTo>
                <a:lnTo>
                  <a:pt x="574363" y="22836"/>
                </a:lnTo>
                <a:lnTo>
                  <a:pt x="529893" y="35316"/>
                </a:lnTo>
                <a:lnTo>
                  <a:pt x="486577" y="50329"/>
                </a:lnTo>
                <a:lnTo>
                  <a:pt x="444504" y="67789"/>
                </a:lnTo>
                <a:lnTo>
                  <a:pt x="403763" y="87606"/>
                </a:lnTo>
                <a:lnTo>
                  <a:pt x="364444" y="109693"/>
                </a:lnTo>
                <a:lnTo>
                  <a:pt x="326636" y="133964"/>
                </a:lnTo>
                <a:lnTo>
                  <a:pt x="290429" y="160329"/>
                </a:lnTo>
                <a:lnTo>
                  <a:pt x="255910" y="188702"/>
                </a:lnTo>
                <a:lnTo>
                  <a:pt x="223170" y="218995"/>
                </a:lnTo>
                <a:lnTo>
                  <a:pt x="192298" y="251120"/>
                </a:lnTo>
                <a:lnTo>
                  <a:pt x="163383" y="284990"/>
                </a:lnTo>
                <a:lnTo>
                  <a:pt x="136514" y="320517"/>
                </a:lnTo>
                <a:lnTo>
                  <a:pt x="111781" y="357614"/>
                </a:lnTo>
                <a:lnTo>
                  <a:pt x="89272" y="396192"/>
                </a:lnTo>
                <a:lnTo>
                  <a:pt x="69078" y="436164"/>
                </a:lnTo>
                <a:lnTo>
                  <a:pt x="51286" y="477443"/>
                </a:lnTo>
                <a:lnTo>
                  <a:pt x="35987" y="519941"/>
                </a:lnTo>
                <a:lnTo>
                  <a:pt x="23269" y="563570"/>
                </a:lnTo>
                <a:lnTo>
                  <a:pt x="13223" y="608243"/>
                </a:lnTo>
                <a:lnTo>
                  <a:pt x="5936" y="653872"/>
                </a:lnTo>
                <a:lnTo>
                  <a:pt x="1498" y="700370"/>
                </a:lnTo>
                <a:lnTo>
                  <a:pt x="0" y="747649"/>
                </a:lnTo>
                <a:lnTo>
                  <a:pt x="1498" y="794941"/>
                </a:lnTo>
                <a:lnTo>
                  <a:pt x="5936" y="841452"/>
                </a:lnTo>
                <a:lnTo>
                  <a:pt x="13223" y="887093"/>
                </a:lnTo>
                <a:lnTo>
                  <a:pt x="23269" y="931777"/>
                </a:lnTo>
                <a:lnTo>
                  <a:pt x="35987" y="975416"/>
                </a:lnTo>
                <a:lnTo>
                  <a:pt x="51286" y="1017923"/>
                </a:lnTo>
                <a:lnTo>
                  <a:pt x="69078" y="1059210"/>
                </a:lnTo>
                <a:lnTo>
                  <a:pt x="89272" y="1099190"/>
                </a:lnTo>
                <a:lnTo>
                  <a:pt x="111781" y="1137775"/>
                </a:lnTo>
                <a:lnTo>
                  <a:pt x="136514" y="1174877"/>
                </a:lnTo>
                <a:lnTo>
                  <a:pt x="163383" y="1210409"/>
                </a:lnTo>
                <a:lnTo>
                  <a:pt x="192298" y="1244284"/>
                </a:lnTo>
                <a:lnTo>
                  <a:pt x="223170" y="1276413"/>
                </a:lnTo>
                <a:lnTo>
                  <a:pt x="255910" y="1306709"/>
                </a:lnTo>
                <a:lnTo>
                  <a:pt x="290429" y="1335085"/>
                </a:lnTo>
                <a:lnTo>
                  <a:pt x="326636" y="1361453"/>
                </a:lnTo>
                <a:lnTo>
                  <a:pt x="364444" y="1385725"/>
                </a:lnTo>
                <a:lnTo>
                  <a:pt x="403763" y="1407815"/>
                </a:lnTo>
                <a:lnTo>
                  <a:pt x="444504" y="1427633"/>
                </a:lnTo>
                <a:lnTo>
                  <a:pt x="486577" y="1445093"/>
                </a:lnTo>
                <a:lnTo>
                  <a:pt x="529893" y="1460107"/>
                </a:lnTo>
                <a:lnTo>
                  <a:pt x="574363" y="1472588"/>
                </a:lnTo>
                <a:lnTo>
                  <a:pt x="619898" y="1482448"/>
                </a:lnTo>
                <a:lnTo>
                  <a:pt x="666409" y="1489599"/>
                </a:lnTo>
                <a:lnTo>
                  <a:pt x="713805" y="1493953"/>
                </a:lnTo>
                <a:lnTo>
                  <a:pt x="762000" y="1495425"/>
                </a:lnTo>
                <a:lnTo>
                  <a:pt x="810194" y="1493953"/>
                </a:lnTo>
                <a:lnTo>
                  <a:pt x="857590" y="1489599"/>
                </a:lnTo>
                <a:lnTo>
                  <a:pt x="904101" y="1482448"/>
                </a:lnTo>
                <a:lnTo>
                  <a:pt x="949636" y="1472588"/>
                </a:lnTo>
                <a:lnTo>
                  <a:pt x="994106" y="1460107"/>
                </a:lnTo>
                <a:lnTo>
                  <a:pt x="1037422" y="1445093"/>
                </a:lnTo>
                <a:lnTo>
                  <a:pt x="1079495" y="1427633"/>
                </a:lnTo>
                <a:lnTo>
                  <a:pt x="1120236" y="1407815"/>
                </a:lnTo>
                <a:lnTo>
                  <a:pt x="1159555" y="1385725"/>
                </a:lnTo>
                <a:lnTo>
                  <a:pt x="1197363" y="1361453"/>
                </a:lnTo>
                <a:lnTo>
                  <a:pt x="1233570" y="1335085"/>
                </a:lnTo>
                <a:lnTo>
                  <a:pt x="1268089" y="1306709"/>
                </a:lnTo>
                <a:lnTo>
                  <a:pt x="1300829" y="1276413"/>
                </a:lnTo>
                <a:lnTo>
                  <a:pt x="1331701" y="1244284"/>
                </a:lnTo>
                <a:lnTo>
                  <a:pt x="1360616" y="1210409"/>
                </a:lnTo>
                <a:lnTo>
                  <a:pt x="1387485" y="1174877"/>
                </a:lnTo>
                <a:lnTo>
                  <a:pt x="1412218" y="1137775"/>
                </a:lnTo>
                <a:lnTo>
                  <a:pt x="1434727" y="1099190"/>
                </a:lnTo>
                <a:lnTo>
                  <a:pt x="1454921" y="1059210"/>
                </a:lnTo>
                <a:lnTo>
                  <a:pt x="1472713" y="1017923"/>
                </a:lnTo>
                <a:lnTo>
                  <a:pt x="1488012" y="975416"/>
                </a:lnTo>
                <a:lnTo>
                  <a:pt x="1500730" y="931777"/>
                </a:lnTo>
                <a:lnTo>
                  <a:pt x="1510776" y="887093"/>
                </a:lnTo>
                <a:lnTo>
                  <a:pt x="1518063" y="841452"/>
                </a:lnTo>
                <a:lnTo>
                  <a:pt x="1522501" y="794941"/>
                </a:lnTo>
                <a:lnTo>
                  <a:pt x="1524000" y="747649"/>
                </a:lnTo>
                <a:lnTo>
                  <a:pt x="1522501" y="700370"/>
                </a:lnTo>
                <a:lnTo>
                  <a:pt x="1518063" y="653872"/>
                </a:lnTo>
                <a:lnTo>
                  <a:pt x="1510776" y="608243"/>
                </a:lnTo>
                <a:lnTo>
                  <a:pt x="1500730" y="563570"/>
                </a:lnTo>
                <a:lnTo>
                  <a:pt x="1488012" y="519941"/>
                </a:lnTo>
                <a:lnTo>
                  <a:pt x="1472713" y="477443"/>
                </a:lnTo>
                <a:lnTo>
                  <a:pt x="1454921" y="436164"/>
                </a:lnTo>
                <a:lnTo>
                  <a:pt x="1434727" y="396192"/>
                </a:lnTo>
                <a:lnTo>
                  <a:pt x="1412218" y="357614"/>
                </a:lnTo>
                <a:lnTo>
                  <a:pt x="1387485" y="320517"/>
                </a:lnTo>
                <a:lnTo>
                  <a:pt x="1360616" y="284990"/>
                </a:lnTo>
                <a:lnTo>
                  <a:pt x="1331701" y="251120"/>
                </a:lnTo>
                <a:lnTo>
                  <a:pt x="1300829" y="218995"/>
                </a:lnTo>
                <a:lnTo>
                  <a:pt x="1268089" y="188702"/>
                </a:lnTo>
                <a:lnTo>
                  <a:pt x="1233570" y="160329"/>
                </a:lnTo>
                <a:lnTo>
                  <a:pt x="1197363" y="133964"/>
                </a:lnTo>
                <a:lnTo>
                  <a:pt x="1159555" y="109693"/>
                </a:lnTo>
                <a:lnTo>
                  <a:pt x="1120236" y="87606"/>
                </a:lnTo>
                <a:lnTo>
                  <a:pt x="1079495" y="67789"/>
                </a:lnTo>
                <a:lnTo>
                  <a:pt x="1037422" y="50329"/>
                </a:lnTo>
                <a:lnTo>
                  <a:pt x="994106" y="35316"/>
                </a:lnTo>
                <a:lnTo>
                  <a:pt x="949636" y="22836"/>
                </a:lnTo>
                <a:lnTo>
                  <a:pt x="904101" y="12976"/>
                </a:lnTo>
                <a:lnTo>
                  <a:pt x="857590" y="5825"/>
                </a:lnTo>
                <a:lnTo>
                  <a:pt x="810194" y="1471"/>
                </a:lnTo>
                <a:lnTo>
                  <a:pt x="762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3875" y="3057525"/>
            <a:ext cx="1524000" cy="1495425"/>
          </a:xfrm>
          <a:custGeom>
            <a:avLst/>
            <a:gdLst/>
            <a:ahLst/>
            <a:cxnLst/>
            <a:rect l="l" t="t" r="r" b="b"/>
            <a:pathLst>
              <a:path w="1524000" h="1495425">
                <a:moveTo>
                  <a:pt x="0" y="747649"/>
                </a:moveTo>
                <a:lnTo>
                  <a:pt x="1498" y="700370"/>
                </a:lnTo>
                <a:lnTo>
                  <a:pt x="5936" y="653872"/>
                </a:lnTo>
                <a:lnTo>
                  <a:pt x="13223" y="608243"/>
                </a:lnTo>
                <a:lnTo>
                  <a:pt x="23269" y="563570"/>
                </a:lnTo>
                <a:lnTo>
                  <a:pt x="35987" y="519941"/>
                </a:lnTo>
                <a:lnTo>
                  <a:pt x="51286" y="477443"/>
                </a:lnTo>
                <a:lnTo>
                  <a:pt x="69078" y="436164"/>
                </a:lnTo>
                <a:lnTo>
                  <a:pt x="89272" y="396192"/>
                </a:lnTo>
                <a:lnTo>
                  <a:pt x="111781" y="357614"/>
                </a:lnTo>
                <a:lnTo>
                  <a:pt x="136514" y="320517"/>
                </a:lnTo>
                <a:lnTo>
                  <a:pt x="163383" y="284990"/>
                </a:lnTo>
                <a:lnTo>
                  <a:pt x="192298" y="251120"/>
                </a:lnTo>
                <a:lnTo>
                  <a:pt x="223170" y="218995"/>
                </a:lnTo>
                <a:lnTo>
                  <a:pt x="255910" y="188702"/>
                </a:lnTo>
                <a:lnTo>
                  <a:pt x="290429" y="160329"/>
                </a:lnTo>
                <a:lnTo>
                  <a:pt x="326636" y="133964"/>
                </a:lnTo>
                <a:lnTo>
                  <a:pt x="364444" y="109693"/>
                </a:lnTo>
                <a:lnTo>
                  <a:pt x="403763" y="87606"/>
                </a:lnTo>
                <a:lnTo>
                  <a:pt x="444504" y="67789"/>
                </a:lnTo>
                <a:lnTo>
                  <a:pt x="486577" y="50329"/>
                </a:lnTo>
                <a:lnTo>
                  <a:pt x="529893" y="35316"/>
                </a:lnTo>
                <a:lnTo>
                  <a:pt x="574363" y="22836"/>
                </a:lnTo>
                <a:lnTo>
                  <a:pt x="619898" y="12976"/>
                </a:lnTo>
                <a:lnTo>
                  <a:pt x="666409" y="5825"/>
                </a:lnTo>
                <a:lnTo>
                  <a:pt x="713805" y="1471"/>
                </a:lnTo>
                <a:lnTo>
                  <a:pt x="762000" y="0"/>
                </a:lnTo>
                <a:lnTo>
                  <a:pt x="810194" y="1471"/>
                </a:lnTo>
                <a:lnTo>
                  <a:pt x="857590" y="5825"/>
                </a:lnTo>
                <a:lnTo>
                  <a:pt x="904101" y="12976"/>
                </a:lnTo>
                <a:lnTo>
                  <a:pt x="949636" y="22836"/>
                </a:lnTo>
                <a:lnTo>
                  <a:pt x="994106" y="35316"/>
                </a:lnTo>
                <a:lnTo>
                  <a:pt x="1037422" y="50329"/>
                </a:lnTo>
                <a:lnTo>
                  <a:pt x="1079495" y="67789"/>
                </a:lnTo>
                <a:lnTo>
                  <a:pt x="1120236" y="87606"/>
                </a:lnTo>
                <a:lnTo>
                  <a:pt x="1159555" y="109693"/>
                </a:lnTo>
                <a:lnTo>
                  <a:pt x="1197363" y="133964"/>
                </a:lnTo>
                <a:lnTo>
                  <a:pt x="1233570" y="160329"/>
                </a:lnTo>
                <a:lnTo>
                  <a:pt x="1268089" y="188702"/>
                </a:lnTo>
                <a:lnTo>
                  <a:pt x="1300829" y="218995"/>
                </a:lnTo>
                <a:lnTo>
                  <a:pt x="1331701" y="251120"/>
                </a:lnTo>
                <a:lnTo>
                  <a:pt x="1360616" y="284990"/>
                </a:lnTo>
                <a:lnTo>
                  <a:pt x="1387485" y="320517"/>
                </a:lnTo>
                <a:lnTo>
                  <a:pt x="1412218" y="357614"/>
                </a:lnTo>
                <a:lnTo>
                  <a:pt x="1434727" y="396192"/>
                </a:lnTo>
                <a:lnTo>
                  <a:pt x="1454921" y="436164"/>
                </a:lnTo>
                <a:lnTo>
                  <a:pt x="1472713" y="477443"/>
                </a:lnTo>
                <a:lnTo>
                  <a:pt x="1488012" y="519941"/>
                </a:lnTo>
                <a:lnTo>
                  <a:pt x="1500730" y="563570"/>
                </a:lnTo>
                <a:lnTo>
                  <a:pt x="1510776" y="608243"/>
                </a:lnTo>
                <a:lnTo>
                  <a:pt x="1518063" y="653872"/>
                </a:lnTo>
                <a:lnTo>
                  <a:pt x="1522501" y="700370"/>
                </a:lnTo>
                <a:lnTo>
                  <a:pt x="1524000" y="747649"/>
                </a:lnTo>
                <a:lnTo>
                  <a:pt x="1522501" y="794941"/>
                </a:lnTo>
                <a:lnTo>
                  <a:pt x="1518063" y="841452"/>
                </a:lnTo>
                <a:lnTo>
                  <a:pt x="1510776" y="887093"/>
                </a:lnTo>
                <a:lnTo>
                  <a:pt x="1500730" y="931777"/>
                </a:lnTo>
                <a:lnTo>
                  <a:pt x="1488012" y="975416"/>
                </a:lnTo>
                <a:lnTo>
                  <a:pt x="1472713" y="1017923"/>
                </a:lnTo>
                <a:lnTo>
                  <a:pt x="1454921" y="1059210"/>
                </a:lnTo>
                <a:lnTo>
                  <a:pt x="1434727" y="1099190"/>
                </a:lnTo>
                <a:lnTo>
                  <a:pt x="1412218" y="1137775"/>
                </a:lnTo>
                <a:lnTo>
                  <a:pt x="1387485" y="1174877"/>
                </a:lnTo>
                <a:lnTo>
                  <a:pt x="1360616" y="1210409"/>
                </a:lnTo>
                <a:lnTo>
                  <a:pt x="1331701" y="1244284"/>
                </a:lnTo>
                <a:lnTo>
                  <a:pt x="1300829" y="1276413"/>
                </a:lnTo>
                <a:lnTo>
                  <a:pt x="1268089" y="1306709"/>
                </a:lnTo>
                <a:lnTo>
                  <a:pt x="1233570" y="1335085"/>
                </a:lnTo>
                <a:lnTo>
                  <a:pt x="1197363" y="1361453"/>
                </a:lnTo>
                <a:lnTo>
                  <a:pt x="1159555" y="1385725"/>
                </a:lnTo>
                <a:lnTo>
                  <a:pt x="1120236" y="1407815"/>
                </a:lnTo>
                <a:lnTo>
                  <a:pt x="1079495" y="1427633"/>
                </a:lnTo>
                <a:lnTo>
                  <a:pt x="1037422" y="1445093"/>
                </a:lnTo>
                <a:lnTo>
                  <a:pt x="994106" y="1460107"/>
                </a:lnTo>
                <a:lnTo>
                  <a:pt x="949636" y="1472588"/>
                </a:lnTo>
                <a:lnTo>
                  <a:pt x="904101" y="1482448"/>
                </a:lnTo>
                <a:lnTo>
                  <a:pt x="857590" y="1489599"/>
                </a:lnTo>
                <a:lnTo>
                  <a:pt x="810194" y="1493953"/>
                </a:lnTo>
                <a:lnTo>
                  <a:pt x="762000" y="1495425"/>
                </a:lnTo>
                <a:lnTo>
                  <a:pt x="713805" y="1493953"/>
                </a:lnTo>
                <a:lnTo>
                  <a:pt x="666409" y="1489599"/>
                </a:lnTo>
                <a:lnTo>
                  <a:pt x="619898" y="1482448"/>
                </a:lnTo>
                <a:lnTo>
                  <a:pt x="574363" y="1472588"/>
                </a:lnTo>
                <a:lnTo>
                  <a:pt x="529893" y="1460107"/>
                </a:lnTo>
                <a:lnTo>
                  <a:pt x="486577" y="1445093"/>
                </a:lnTo>
                <a:lnTo>
                  <a:pt x="444504" y="1427633"/>
                </a:lnTo>
                <a:lnTo>
                  <a:pt x="403763" y="1407815"/>
                </a:lnTo>
                <a:lnTo>
                  <a:pt x="364444" y="1385725"/>
                </a:lnTo>
                <a:lnTo>
                  <a:pt x="326636" y="1361453"/>
                </a:lnTo>
                <a:lnTo>
                  <a:pt x="290429" y="1335085"/>
                </a:lnTo>
                <a:lnTo>
                  <a:pt x="255910" y="1306709"/>
                </a:lnTo>
                <a:lnTo>
                  <a:pt x="223170" y="1276413"/>
                </a:lnTo>
                <a:lnTo>
                  <a:pt x="192298" y="1244284"/>
                </a:lnTo>
                <a:lnTo>
                  <a:pt x="163383" y="1210409"/>
                </a:lnTo>
                <a:lnTo>
                  <a:pt x="136514" y="1174877"/>
                </a:lnTo>
                <a:lnTo>
                  <a:pt x="111781" y="1137775"/>
                </a:lnTo>
                <a:lnTo>
                  <a:pt x="89272" y="1099190"/>
                </a:lnTo>
                <a:lnTo>
                  <a:pt x="69078" y="1059210"/>
                </a:lnTo>
                <a:lnTo>
                  <a:pt x="51286" y="1017923"/>
                </a:lnTo>
                <a:lnTo>
                  <a:pt x="35987" y="975416"/>
                </a:lnTo>
                <a:lnTo>
                  <a:pt x="23269" y="931777"/>
                </a:lnTo>
                <a:lnTo>
                  <a:pt x="13223" y="887093"/>
                </a:lnTo>
                <a:lnTo>
                  <a:pt x="5936" y="841452"/>
                </a:lnTo>
                <a:lnTo>
                  <a:pt x="1498" y="794941"/>
                </a:lnTo>
                <a:lnTo>
                  <a:pt x="0" y="74764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55553" y="3323598"/>
            <a:ext cx="922655" cy="9346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4900"/>
              </a:lnSpc>
              <a:spcBef>
                <a:spcPts val="22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lang="en-US" sz="1550" dirty="0">
                <a:solidFill>
                  <a:srgbClr val="FFFFFF"/>
                </a:solidFill>
                <a:latin typeface="Calibri"/>
                <a:cs typeface="Calibri"/>
              </a:rPr>
              <a:t>/ household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exits 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your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F0F6CC-BBBC-4142-AC52-F1F4221C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23" y="1391848"/>
            <a:ext cx="9949567" cy="3045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430DC6E-CA09-407D-BEB1-22307FE5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3244"/>
            <a:ext cx="8236052" cy="13456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Express Check 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5D560-BFCB-45C2-A64D-01CBE697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422" y="4890782"/>
            <a:ext cx="5429550" cy="14646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Scroll Down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9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0DC6E-CA09-407D-BEB1-22307FE5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3244"/>
            <a:ext cx="8236052" cy="13456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Express Check 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5D560-BFCB-45C2-A64D-01CBE697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422" y="4890782"/>
            <a:ext cx="5429550" cy="14646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Input the Client IDs</a:t>
            </a:r>
          </a:p>
          <a:p>
            <a:r>
              <a:rPr lang="en-US" sz="2000" dirty="0">
                <a:solidFill>
                  <a:schemeClr val="bg1"/>
                </a:solidFill>
              </a:rPr>
              <a:t>Automatically checks the client into a bed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Exit - when completed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1EA21-0539-4074-B485-EA54985E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37" y="1277831"/>
            <a:ext cx="10572925" cy="199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DB6864-6DA7-4D8E-AF35-5A589B23B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37" y="3653308"/>
            <a:ext cx="10572925" cy="12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5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0DC6E-CA09-407D-BEB1-22307FE5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3244"/>
            <a:ext cx="8236052" cy="13456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Express Check In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5D560-BFCB-45C2-A64D-01CBE697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422" y="4890782"/>
            <a:ext cx="5429550" cy="14646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Unit List will be update with clients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14805-2FF9-4944-8A7B-1340EB382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22" y="1238043"/>
            <a:ext cx="9109570" cy="33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9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9524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19146" y="1836366"/>
            <a:ext cx="7872942" cy="253338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Reminder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assessment will need to be completed for all clients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163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Interims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615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770" y="720639"/>
            <a:ext cx="867283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5" dirty="0">
                <a:latin typeface="Calibri"/>
                <a:cs typeface="Calibri"/>
              </a:rPr>
              <a:t>THE </a:t>
            </a:r>
            <a:r>
              <a:rPr lang="en-US" sz="3200" b="0" spc="15" dirty="0">
                <a:latin typeface="Calibri"/>
                <a:cs typeface="Calibri"/>
              </a:rPr>
              <a:t>CLIENT/HOUSEHOLD </a:t>
            </a:r>
            <a:r>
              <a:rPr sz="3200" b="0" spc="10" dirty="0">
                <a:latin typeface="Calibri"/>
                <a:cs typeface="Calibri"/>
              </a:rPr>
              <a:t>IS </a:t>
            </a:r>
            <a:r>
              <a:rPr sz="3200" b="0" spc="15" dirty="0">
                <a:latin typeface="Calibri"/>
                <a:cs typeface="Calibri"/>
              </a:rPr>
              <a:t>IN </a:t>
            </a:r>
            <a:r>
              <a:rPr sz="3200" b="0" spc="-10" dirty="0">
                <a:latin typeface="Calibri"/>
                <a:cs typeface="Calibri"/>
              </a:rPr>
              <a:t>YOUR</a:t>
            </a:r>
            <a:r>
              <a:rPr sz="3200" b="0" spc="-39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PROGRAM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183" y="2406947"/>
            <a:ext cx="6520180" cy="25196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Updates: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general,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non-time-specific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changes</a:t>
            </a:r>
          </a:p>
          <a:p>
            <a:pPr marL="241300" marR="246379" lvl="0" indent="-229235" algn="l" defTabSz="914400" rtl="0" eaLnBrk="1" fontAlgn="auto" latinLnBrk="0" hangingPunct="1">
              <a:lnSpc>
                <a:spcPct val="118900"/>
              </a:lnSpc>
              <a:spcBef>
                <a:spcPts val="105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Annual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Assessments: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required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entered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+/-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30 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Head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Household’s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Anniversary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clients.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-229235" algn="l" defTabSz="914400" rtl="0" eaLnBrk="1" fontAlgn="auto" latinLnBrk="0" hangingPunct="1">
              <a:lnSpc>
                <a:spcPct val="118800"/>
              </a:lnSpc>
              <a:spcBef>
                <a:spcPts val="1055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Annual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fewer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questions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and/or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compared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637" y="2195766"/>
            <a:ext cx="3528060" cy="830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heavy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Interims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Anything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happens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entry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675" y="3343275"/>
            <a:ext cx="3695700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333500"/>
            <a:ext cx="11191875" cy="161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00" y="3448050"/>
            <a:ext cx="7391400" cy="308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1105" y="395224"/>
            <a:ext cx="52120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-15" dirty="0">
                <a:latin typeface="Calibri"/>
                <a:cs typeface="Calibri"/>
              </a:rPr>
              <a:t>CREATING </a:t>
            </a:r>
            <a:r>
              <a:rPr sz="3200" b="0" spc="15" dirty="0">
                <a:latin typeface="Calibri"/>
                <a:cs typeface="Calibri"/>
              </a:rPr>
              <a:t>AN </a:t>
            </a:r>
            <a:r>
              <a:rPr sz="3200" b="0" spc="10" dirty="0">
                <a:latin typeface="Calibri"/>
                <a:cs typeface="Calibri"/>
              </a:rPr>
              <a:t>INTERIM</a:t>
            </a:r>
            <a:r>
              <a:rPr sz="3200" b="0" spc="-31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REVIEW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0950" y="5524500"/>
            <a:ext cx="1666875" cy="323850"/>
          </a:xfrm>
          <a:custGeom>
            <a:avLst/>
            <a:gdLst/>
            <a:ahLst/>
            <a:cxnLst/>
            <a:rect l="l" t="t" r="r" b="b"/>
            <a:pathLst>
              <a:path w="1666875" h="323850">
                <a:moveTo>
                  <a:pt x="0" y="53975"/>
                </a:moveTo>
                <a:lnTo>
                  <a:pt x="4236" y="32950"/>
                </a:lnTo>
                <a:lnTo>
                  <a:pt x="15795" y="15795"/>
                </a:lnTo>
                <a:lnTo>
                  <a:pt x="32950" y="4236"/>
                </a:lnTo>
                <a:lnTo>
                  <a:pt x="53975" y="0"/>
                </a:lnTo>
                <a:lnTo>
                  <a:pt x="1612900" y="0"/>
                </a:lnTo>
                <a:lnTo>
                  <a:pt x="1633924" y="4236"/>
                </a:lnTo>
                <a:lnTo>
                  <a:pt x="1651079" y="15795"/>
                </a:lnTo>
                <a:lnTo>
                  <a:pt x="1662638" y="32950"/>
                </a:lnTo>
                <a:lnTo>
                  <a:pt x="1666875" y="53975"/>
                </a:lnTo>
                <a:lnTo>
                  <a:pt x="1666875" y="269875"/>
                </a:lnTo>
                <a:lnTo>
                  <a:pt x="1662638" y="290883"/>
                </a:lnTo>
                <a:lnTo>
                  <a:pt x="1651079" y="308040"/>
                </a:lnTo>
                <a:lnTo>
                  <a:pt x="1633924" y="319608"/>
                </a:lnTo>
                <a:lnTo>
                  <a:pt x="1612900" y="323850"/>
                </a:lnTo>
                <a:lnTo>
                  <a:pt x="53975" y="323850"/>
                </a:lnTo>
                <a:lnTo>
                  <a:pt x="32950" y="319608"/>
                </a:lnTo>
                <a:lnTo>
                  <a:pt x="15795" y="308040"/>
                </a:lnTo>
                <a:lnTo>
                  <a:pt x="4236" y="290883"/>
                </a:lnTo>
                <a:lnTo>
                  <a:pt x="0" y="269875"/>
                </a:lnTo>
                <a:lnTo>
                  <a:pt x="0" y="5397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10800" y="1743075"/>
            <a:ext cx="542925" cy="781050"/>
          </a:xfrm>
          <a:custGeom>
            <a:avLst/>
            <a:gdLst/>
            <a:ahLst/>
            <a:cxnLst/>
            <a:rect l="l" t="t" r="r" b="b"/>
            <a:pathLst>
              <a:path w="542925" h="781050">
                <a:moveTo>
                  <a:pt x="0" y="690499"/>
                </a:moveTo>
                <a:lnTo>
                  <a:pt x="7112" y="725757"/>
                </a:lnTo>
                <a:lnTo>
                  <a:pt x="26511" y="754538"/>
                </a:lnTo>
                <a:lnTo>
                  <a:pt x="55292" y="773938"/>
                </a:lnTo>
                <a:lnTo>
                  <a:pt x="90550" y="781050"/>
                </a:lnTo>
                <a:lnTo>
                  <a:pt x="452374" y="781050"/>
                </a:lnTo>
                <a:lnTo>
                  <a:pt x="487632" y="773938"/>
                </a:lnTo>
                <a:lnTo>
                  <a:pt x="516413" y="754538"/>
                </a:lnTo>
                <a:lnTo>
                  <a:pt x="535813" y="725757"/>
                </a:lnTo>
                <a:lnTo>
                  <a:pt x="542925" y="690499"/>
                </a:lnTo>
                <a:lnTo>
                  <a:pt x="542925" y="90550"/>
                </a:lnTo>
                <a:lnTo>
                  <a:pt x="535812" y="55292"/>
                </a:lnTo>
                <a:lnTo>
                  <a:pt x="516413" y="26511"/>
                </a:lnTo>
                <a:lnTo>
                  <a:pt x="487632" y="7112"/>
                </a:lnTo>
                <a:lnTo>
                  <a:pt x="452374" y="0"/>
                </a:lnTo>
                <a:lnTo>
                  <a:pt x="90550" y="0"/>
                </a:lnTo>
                <a:lnTo>
                  <a:pt x="55292" y="7112"/>
                </a:lnTo>
                <a:lnTo>
                  <a:pt x="26511" y="26511"/>
                </a:lnTo>
                <a:lnTo>
                  <a:pt x="7111" y="55292"/>
                </a:lnTo>
                <a:lnTo>
                  <a:pt x="0" y="90550"/>
                </a:lnTo>
                <a:lnTo>
                  <a:pt x="0" y="690499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085850"/>
            <a:ext cx="8286750" cy="521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105" y="465074"/>
            <a:ext cx="52120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-15" dirty="0">
                <a:latin typeface="Calibri"/>
                <a:cs typeface="Calibri"/>
              </a:rPr>
              <a:t>CREATING </a:t>
            </a:r>
            <a:r>
              <a:rPr sz="3200" b="0" spc="15" dirty="0">
                <a:latin typeface="Calibri"/>
                <a:cs typeface="Calibri"/>
              </a:rPr>
              <a:t>AN </a:t>
            </a:r>
            <a:r>
              <a:rPr sz="3200" b="0" spc="10" dirty="0">
                <a:latin typeface="Calibri"/>
                <a:cs typeface="Calibri"/>
              </a:rPr>
              <a:t>INTERIM</a:t>
            </a:r>
            <a:r>
              <a:rPr sz="3200" b="0" spc="-31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REVIEW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43033" y="5972175"/>
            <a:ext cx="5238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34275" y="5924550"/>
            <a:ext cx="1600200" cy="371475"/>
          </a:xfrm>
          <a:custGeom>
            <a:avLst/>
            <a:gdLst/>
            <a:ahLst/>
            <a:cxnLst/>
            <a:rect l="l" t="t" r="r" b="b"/>
            <a:pathLst>
              <a:path w="1600200" h="371475">
                <a:moveTo>
                  <a:pt x="0" y="61912"/>
                </a:moveTo>
                <a:lnTo>
                  <a:pt x="4861" y="37815"/>
                </a:lnTo>
                <a:lnTo>
                  <a:pt x="18129" y="18135"/>
                </a:lnTo>
                <a:lnTo>
                  <a:pt x="37826" y="4866"/>
                </a:lnTo>
                <a:lnTo>
                  <a:pt x="61975" y="0"/>
                </a:lnTo>
                <a:lnTo>
                  <a:pt x="1538224" y="0"/>
                </a:lnTo>
                <a:lnTo>
                  <a:pt x="1562373" y="4866"/>
                </a:lnTo>
                <a:lnTo>
                  <a:pt x="1582070" y="18135"/>
                </a:lnTo>
                <a:lnTo>
                  <a:pt x="1595338" y="37815"/>
                </a:lnTo>
                <a:lnTo>
                  <a:pt x="1600200" y="61912"/>
                </a:lnTo>
                <a:lnTo>
                  <a:pt x="1600200" y="309562"/>
                </a:lnTo>
                <a:lnTo>
                  <a:pt x="1595338" y="333659"/>
                </a:lnTo>
                <a:lnTo>
                  <a:pt x="1582070" y="353339"/>
                </a:lnTo>
                <a:lnTo>
                  <a:pt x="1562373" y="366608"/>
                </a:lnTo>
                <a:lnTo>
                  <a:pt x="1538224" y="371475"/>
                </a:lnTo>
                <a:lnTo>
                  <a:pt x="61975" y="371475"/>
                </a:lnTo>
                <a:lnTo>
                  <a:pt x="37826" y="366608"/>
                </a:lnTo>
                <a:lnTo>
                  <a:pt x="18129" y="353339"/>
                </a:lnTo>
                <a:lnTo>
                  <a:pt x="4861" y="333659"/>
                </a:lnTo>
                <a:lnTo>
                  <a:pt x="0" y="309562"/>
                </a:lnTo>
                <a:lnTo>
                  <a:pt x="0" y="6191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19575" y="4733925"/>
            <a:ext cx="1590675" cy="257175"/>
          </a:xfrm>
          <a:custGeom>
            <a:avLst/>
            <a:gdLst/>
            <a:ahLst/>
            <a:cxnLst/>
            <a:rect l="l" t="t" r="r" b="b"/>
            <a:pathLst>
              <a:path w="1590675" h="257175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1547749" y="0"/>
                </a:lnTo>
                <a:lnTo>
                  <a:pt x="1564475" y="3367"/>
                </a:lnTo>
                <a:lnTo>
                  <a:pt x="1578117" y="12557"/>
                </a:lnTo>
                <a:lnTo>
                  <a:pt x="1587307" y="26199"/>
                </a:lnTo>
                <a:lnTo>
                  <a:pt x="1590675" y="42925"/>
                </a:lnTo>
                <a:lnTo>
                  <a:pt x="1590675" y="214249"/>
                </a:lnTo>
                <a:lnTo>
                  <a:pt x="1587307" y="230975"/>
                </a:lnTo>
                <a:lnTo>
                  <a:pt x="1578117" y="244617"/>
                </a:lnTo>
                <a:lnTo>
                  <a:pt x="1564475" y="253807"/>
                </a:lnTo>
                <a:lnTo>
                  <a:pt x="1547749" y="257175"/>
                </a:lnTo>
                <a:lnTo>
                  <a:pt x="42925" y="257175"/>
                </a:lnTo>
                <a:lnTo>
                  <a:pt x="26199" y="253807"/>
                </a:lnTo>
                <a:lnTo>
                  <a:pt x="12557" y="244617"/>
                </a:lnTo>
                <a:lnTo>
                  <a:pt x="3367" y="230975"/>
                </a:lnTo>
                <a:lnTo>
                  <a:pt x="0" y="214249"/>
                </a:lnTo>
                <a:lnTo>
                  <a:pt x="0" y="4292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05" y="422910"/>
            <a:ext cx="51689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0" dirty="0">
                <a:latin typeface="Calibri"/>
                <a:cs typeface="Calibri"/>
              </a:rPr>
              <a:t>INTERIM </a:t>
            </a:r>
            <a:r>
              <a:rPr sz="3200" b="0" spc="5" dirty="0">
                <a:latin typeface="Calibri"/>
                <a:cs typeface="Calibri"/>
              </a:rPr>
              <a:t>REVIEW</a:t>
            </a:r>
            <a:r>
              <a:rPr sz="3200" b="0" spc="-185" dirty="0">
                <a:latin typeface="Calibri"/>
                <a:cs typeface="Calibri"/>
              </a:rPr>
              <a:t> </a:t>
            </a:r>
            <a:r>
              <a:rPr sz="3200" b="0" spc="15" dirty="0">
                <a:latin typeface="Calibri"/>
                <a:cs typeface="Calibri"/>
              </a:rPr>
              <a:t>ASSESSMENT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842" y="1535239"/>
            <a:ext cx="3054350" cy="29724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5080" lvl="0" indent="-228600" algn="just" defTabSz="914400" rtl="0" eaLnBrk="1" fontAlgn="auto" latinLnBrk="0" hangingPunct="1">
              <a:lnSpc>
                <a:spcPct val="111000"/>
              </a:lnSpc>
              <a:spcBef>
                <a:spcPts val="13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Interim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upon 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funding source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3020" lvl="0" indent="-228600" algn="l" defTabSz="914400" rtl="0" eaLnBrk="1" fontAlgn="auto" latinLnBrk="0" hangingPunct="1">
              <a:lnSpc>
                <a:spcPct val="109500"/>
              </a:lnSpc>
              <a:spcBef>
                <a:spcPts val="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 all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Interim Review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 it is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still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up-to-date.  Make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updates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needed.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2038350"/>
            <a:ext cx="8201025" cy="3448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05" y="431482"/>
            <a:ext cx="653923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0" spc="-125" dirty="0">
                <a:latin typeface="Calibri"/>
                <a:cs typeface="Calibri"/>
              </a:rPr>
              <a:t>DATA </a:t>
            </a:r>
            <a:r>
              <a:rPr sz="3200" b="0" spc="10" dirty="0">
                <a:latin typeface="Calibri"/>
                <a:cs typeface="Calibri"/>
              </a:rPr>
              <a:t>ELEMENTS </a:t>
            </a:r>
            <a:r>
              <a:rPr sz="3200" b="0" spc="-20" dirty="0">
                <a:latin typeface="Calibri"/>
                <a:cs typeface="Calibri"/>
              </a:rPr>
              <a:t>COMMONLY</a:t>
            </a:r>
            <a:r>
              <a:rPr sz="3200" b="0" spc="-225" dirty="0">
                <a:latin typeface="Calibri"/>
                <a:cs typeface="Calibri"/>
              </a:rPr>
              <a:t> </a:t>
            </a:r>
            <a:r>
              <a:rPr sz="3200" b="0" spc="-35" dirty="0">
                <a:latin typeface="Calibri"/>
                <a:cs typeface="Calibri"/>
              </a:rPr>
              <a:t>UPDATED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25"/>
              </a:spcBef>
            </a:pPr>
            <a:r>
              <a:rPr dirty="0"/>
              <a:t>HOUSING </a:t>
            </a:r>
            <a:r>
              <a:rPr spc="5" dirty="0"/>
              <a:t>MOVE </a:t>
            </a:r>
            <a:r>
              <a:rPr spc="15" dirty="0"/>
              <a:t>IN</a:t>
            </a:r>
            <a:r>
              <a:rPr spc="-155" dirty="0"/>
              <a:t> </a:t>
            </a:r>
            <a:r>
              <a:rPr spc="-15" dirty="0"/>
              <a:t>DATE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/>
          </a:p>
          <a:p>
            <a:pPr marL="298450" indent="-286385">
              <a:lnSpc>
                <a:spcPct val="100000"/>
              </a:lnSpc>
              <a:buSzPct val="122500"/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u="heavy" spc="10" dirty="0">
                <a:uFill>
                  <a:solidFill>
                    <a:srgbClr val="000000"/>
                  </a:solidFill>
                </a:uFill>
              </a:rPr>
              <a:t>REQUIRED</a:t>
            </a:r>
            <a:r>
              <a:rPr spc="10" dirty="0"/>
              <a:t> </a:t>
            </a:r>
            <a:r>
              <a:rPr spc="-30" dirty="0"/>
              <a:t>for </a:t>
            </a:r>
            <a:r>
              <a:rPr spc="5" dirty="0"/>
              <a:t>Heads </a:t>
            </a:r>
            <a:r>
              <a:rPr dirty="0"/>
              <a:t>of Household</a:t>
            </a:r>
            <a:r>
              <a:rPr spc="-185" dirty="0"/>
              <a:t> </a:t>
            </a:r>
            <a:r>
              <a:rPr spc="-5" dirty="0"/>
              <a:t>in:</a:t>
            </a:r>
          </a:p>
          <a:p>
            <a:pPr marL="699135" lvl="1" indent="-229235">
              <a:lnSpc>
                <a:spcPct val="100000"/>
              </a:lnSpc>
              <a:spcBef>
                <a:spcPts val="755"/>
              </a:spcBef>
              <a:buSzPct val="123529"/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Permanent </a:t>
            </a:r>
            <a:r>
              <a:rPr sz="1700" spc="5" dirty="0">
                <a:latin typeface="Calibri"/>
                <a:cs typeface="Calibri"/>
              </a:rPr>
              <a:t>Supportive</a:t>
            </a:r>
            <a:r>
              <a:rPr sz="1700" spc="-1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Housing</a:t>
            </a:r>
            <a:endParaRPr sz="170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740"/>
              </a:spcBef>
              <a:buSzPct val="123529"/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Rapid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Rehousing</a:t>
            </a:r>
            <a:endParaRPr sz="170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660"/>
              </a:spcBef>
              <a:buSzPct val="123529"/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dirty="0">
                <a:latin typeface="Calibri"/>
                <a:cs typeface="Calibri"/>
              </a:rPr>
              <a:t>Other Permanent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Housing</a:t>
            </a:r>
            <a:endParaRPr sz="17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1265"/>
              </a:spcBef>
              <a:buSzPct val="122500"/>
              <a:buFont typeface="Arial"/>
              <a:buChar char="•"/>
              <a:tabLst>
                <a:tab pos="184785" algn="l"/>
              </a:tabLst>
            </a:pPr>
            <a:r>
              <a:rPr dirty="0"/>
              <a:t>The </a:t>
            </a:r>
            <a:r>
              <a:rPr spc="5" dirty="0"/>
              <a:t>Housing </a:t>
            </a:r>
            <a:r>
              <a:rPr spc="-5" dirty="0"/>
              <a:t>Move-in </a:t>
            </a:r>
            <a:r>
              <a:rPr spc="15" dirty="0"/>
              <a:t>Date </a:t>
            </a:r>
            <a:r>
              <a:rPr b="1" spc="-35" dirty="0">
                <a:latin typeface="Calibri"/>
                <a:cs typeface="Calibri"/>
              </a:rPr>
              <a:t>MAY </a:t>
            </a:r>
            <a:r>
              <a:rPr spc="5" dirty="0"/>
              <a:t>be</a:t>
            </a:r>
            <a:r>
              <a:rPr spc="-265" dirty="0"/>
              <a:t> </a:t>
            </a:r>
            <a:r>
              <a:rPr spc="5" dirty="0"/>
              <a:t>the</a:t>
            </a:r>
          </a:p>
          <a:p>
            <a:pPr marL="184150">
              <a:lnSpc>
                <a:spcPct val="100000"/>
              </a:lnSpc>
              <a:spcBef>
                <a:spcPts val="229"/>
              </a:spcBef>
            </a:pPr>
            <a:r>
              <a:rPr spc="25" dirty="0"/>
              <a:t>same </a:t>
            </a:r>
            <a:r>
              <a:rPr spc="5" dirty="0"/>
              <a:t>date </a:t>
            </a:r>
            <a:r>
              <a:rPr spc="10" dirty="0"/>
              <a:t>as </a:t>
            </a:r>
            <a:r>
              <a:rPr spc="5" dirty="0"/>
              <a:t>the </a:t>
            </a:r>
            <a:r>
              <a:rPr spc="-5" dirty="0"/>
              <a:t>Entry</a:t>
            </a:r>
            <a:r>
              <a:rPr spc="-245" dirty="0"/>
              <a:t> </a:t>
            </a:r>
            <a:r>
              <a:rPr spc="15" dirty="0"/>
              <a:t>Date</a:t>
            </a:r>
          </a:p>
          <a:p>
            <a:pPr marL="641985" marR="76835" lvl="1" indent="-172085">
              <a:lnSpc>
                <a:spcPct val="110400"/>
              </a:lnSpc>
              <a:spcBef>
                <a:spcPts val="540"/>
              </a:spcBef>
              <a:buSzPct val="123529"/>
              <a:buFont typeface="Arial"/>
              <a:buChar char="•"/>
              <a:tabLst>
                <a:tab pos="641985" algn="l"/>
              </a:tabLst>
            </a:pPr>
            <a:r>
              <a:rPr sz="1700" spc="10" dirty="0">
                <a:latin typeface="Calibri"/>
                <a:cs typeface="Calibri"/>
              </a:rPr>
              <a:t>IF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on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the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same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date</a:t>
            </a:r>
            <a:r>
              <a:rPr sz="1700" spc="-12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Entry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Date</a:t>
            </a:r>
            <a:r>
              <a:rPr sz="1700" spc="-1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you  </a:t>
            </a:r>
            <a:r>
              <a:rPr sz="1700" spc="-35" dirty="0">
                <a:latin typeface="Calibri"/>
                <a:cs typeface="Calibri"/>
              </a:rPr>
              <a:t>MAY </a:t>
            </a:r>
            <a:r>
              <a:rPr sz="1700" spc="-5" dirty="0">
                <a:latin typeface="Calibri"/>
                <a:cs typeface="Calibri"/>
              </a:rPr>
              <a:t>enter it </a:t>
            </a:r>
            <a:r>
              <a:rPr sz="1700" spc="5" dirty="0">
                <a:latin typeface="Calibri"/>
                <a:cs typeface="Calibri"/>
              </a:rPr>
              <a:t>on </a:t>
            </a:r>
            <a:r>
              <a:rPr sz="1700" spc="10" dirty="0">
                <a:latin typeface="Calibri"/>
                <a:cs typeface="Calibri"/>
              </a:rPr>
              <a:t>the </a:t>
            </a:r>
            <a:r>
              <a:rPr sz="1700" spc="5" dirty="0">
                <a:latin typeface="Calibri"/>
                <a:cs typeface="Calibri"/>
              </a:rPr>
              <a:t>Entry</a:t>
            </a:r>
            <a:r>
              <a:rPr sz="1700" spc="-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Assessment.</a:t>
            </a:r>
            <a:endParaRPr sz="1700">
              <a:latin typeface="Calibri"/>
              <a:cs typeface="Calibri"/>
            </a:endParaRPr>
          </a:p>
          <a:p>
            <a:pPr marL="641985" marR="5080" lvl="1" indent="-172085">
              <a:lnSpc>
                <a:spcPct val="110400"/>
              </a:lnSpc>
              <a:spcBef>
                <a:spcPts val="455"/>
              </a:spcBef>
              <a:buSzPct val="123529"/>
              <a:buFont typeface="Arial"/>
              <a:buChar char="•"/>
              <a:tabLst>
                <a:tab pos="641985" algn="l"/>
              </a:tabLst>
            </a:pPr>
            <a:r>
              <a:rPr sz="1700" spc="10" dirty="0">
                <a:latin typeface="Calibri"/>
                <a:cs typeface="Calibri"/>
              </a:rPr>
              <a:t>If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AFTER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the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Entry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Date,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you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30" dirty="0">
                <a:latin typeface="Calibri"/>
                <a:cs typeface="Calibri"/>
              </a:rPr>
              <a:t>MUST</a:t>
            </a:r>
            <a:r>
              <a:rPr sz="1700" spc="-1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enter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it  in </a:t>
            </a:r>
            <a:r>
              <a:rPr sz="1700" spc="10" dirty="0">
                <a:latin typeface="Calibri"/>
                <a:cs typeface="Calibri"/>
              </a:rPr>
              <a:t>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Update.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4315" y="1743773"/>
            <a:ext cx="5370195" cy="3884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INCOME,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NON-CASH BENEFITS,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INSURANCE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612775" algn="l"/>
              </a:tabLst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Sub-assessment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-229235" algn="l" defTabSz="914400" rtl="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612775" algn="l"/>
              </a:tabLst>
              <a:defRPr/>
            </a:pP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longer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true,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-229235" algn="l" defTabSz="914400" rtl="0" eaLnBrk="1" fontAlgn="auto" latinLnBrk="0" hangingPunct="1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612775" algn="l"/>
              </a:tabLst>
              <a:defRPr/>
            </a:pP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line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sub-assessment</a:t>
            </a:r>
            <a:r>
              <a:rPr kumimoji="0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612775" algn="l"/>
              </a:tabLst>
              <a:defRPr/>
            </a:pP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want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Delete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</a:t>
            </a:r>
            <a:r>
              <a:rPr kumimoji="0" sz="20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12140" marR="0" lvl="0" indent="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 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15360" y="2894167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lang="en-US" sz="6000" spc="-5" dirty="0" err="1">
                <a:solidFill>
                  <a:prstClr val="black"/>
                </a:solidFill>
                <a:latin typeface="Calibri"/>
                <a:cs typeface="Calibri"/>
              </a:rPr>
              <a:t>helters</a:t>
            </a: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91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1909" y="2019300"/>
            <a:ext cx="6175375" cy="207172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-5" dirty="0">
                <a:solidFill>
                  <a:prstClr val="black"/>
                </a:solidFill>
                <a:latin typeface="Calibri"/>
                <a:cs typeface="Calibri"/>
              </a:rPr>
              <a:t>Case Plans </a:t>
            </a: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544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4" y="343217"/>
            <a:ext cx="660273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0" spc="15" dirty="0">
                <a:latin typeface="Calibri"/>
                <a:cs typeface="Calibri"/>
              </a:rPr>
              <a:t>THE </a:t>
            </a:r>
            <a:r>
              <a:rPr sz="3200" b="0" spc="10" dirty="0">
                <a:latin typeface="Calibri"/>
                <a:cs typeface="Calibri"/>
              </a:rPr>
              <a:t>HOUSEHOLD IS IN </a:t>
            </a:r>
            <a:r>
              <a:rPr sz="3200" b="0" spc="-10" dirty="0">
                <a:latin typeface="Calibri"/>
                <a:cs typeface="Calibri"/>
              </a:rPr>
              <a:t>YOUR</a:t>
            </a:r>
            <a:r>
              <a:rPr sz="3200" b="0" spc="-36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PROGRAM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427" y="1146008"/>
            <a:ext cx="3270885" cy="3349625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Case </a:t>
            </a:r>
            <a:r>
              <a:rPr kumimoji="0" sz="2750" b="0" i="0" u="heavy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Manager</a:t>
            </a: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indicate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0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08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2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Case</a:t>
            </a:r>
            <a:r>
              <a:rPr kumimoji="0" sz="2750" b="0" i="0" u="heavy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2750" b="0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Plans</a:t>
            </a: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actions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 management</a:t>
            </a:r>
            <a:r>
              <a:rPr kumimoji="0" sz="20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619" y="5462016"/>
            <a:ext cx="2684780" cy="692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2275" marR="5080" lvl="0" indent="-410209" algn="l" defTabSz="914400" rtl="0" eaLnBrk="1" fontAlgn="auto" latinLnBrk="0" hangingPunct="1">
              <a:lnSpc>
                <a:spcPct val="1095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required</a:t>
            </a:r>
            <a:r>
              <a:rPr kumimoji="0" sz="2000" b="1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0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DHS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 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7350" y="1704975"/>
            <a:ext cx="6038850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695450"/>
            <a:ext cx="11125200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105" y="386080"/>
            <a:ext cx="27355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5" dirty="0">
                <a:latin typeface="Calibri"/>
                <a:cs typeface="Calibri"/>
              </a:rPr>
              <a:t>CASE</a:t>
            </a:r>
            <a:r>
              <a:rPr sz="3200" b="0" spc="-114" dirty="0">
                <a:latin typeface="Calibri"/>
                <a:cs typeface="Calibri"/>
              </a:rPr>
              <a:t> </a:t>
            </a:r>
            <a:r>
              <a:rPr sz="3200" b="0" spc="20" dirty="0">
                <a:latin typeface="Calibri"/>
                <a:cs typeface="Calibri"/>
              </a:rPr>
              <a:t>MANAGER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0850" y="3114675"/>
            <a:ext cx="1181100" cy="409575"/>
          </a:xfrm>
          <a:custGeom>
            <a:avLst/>
            <a:gdLst/>
            <a:ahLst/>
            <a:cxnLst/>
            <a:rect l="l" t="t" r="r" b="b"/>
            <a:pathLst>
              <a:path w="1181100" h="409575">
                <a:moveTo>
                  <a:pt x="0" y="68325"/>
                </a:moveTo>
                <a:lnTo>
                  <a:pt x="5371" y="41737"/>
                </a:lnTo>
                <a:lnTo>
                  <a:pt x="20018" y="20018"/>
                </a:lnTo>
                <a:lnTo>
                  <a:pt x="41737" y="5371"/>
                </a:lnTo>
                <a:lnTo>
                  <a:pt x="68325" y="0"/>
                </a:lnTo>
                <a:lnTo>
                  <a:pt x="1112774" y="0"/>
                </a:lnTo>
                <a:lnTo>
                  <a:pt x="1139362" y="5371"/>
                </a:lnTo>
                <a:lnTo>
                  <a:pt x="1161081" y="20018"/>
                </a:lnTo>
                <a:lnTo>
                  <a:pt x="1175728" y="41737"/>
                </a:lnTo>
                <a:lnTo>
                  <a:pt x="1181100" y="68325"/>
                </a:lnTo>
                <a:lnTo>
                  <a:pt x="1181100" y="341249"/>
                </a:lnTo>
                <a:lnTo>
                  <a:pt x="1175728" y="367837"/>
                </a:lnTo>
                <a:lnTo>
                  <a:pt x="1161081" y="389556"/>
                </a:lnTo>
                <a:lnTo>
                  <a:pt x="1139362" y="404203"/>
                </a:lnTo>
                <a:lnTo>
                  <a:pt x="1112774" y="409575"/>
                </a:lnTo>
                <a:lnTo>
                  <a:pt x="68325" y="409575"/>
                </a:lnTo>
                <a:lnTo>
                  <a:pt x="41737" y="404203"/>
                </a:lnTo>
                <a:lnTo>
                  <a:pt x="20018" y="389556"/>
                </a:lnTo>
                <a:lnTo>
                  <a:pt x="5371" y="367837"/>
                </a:lnTo>
                <a:lnTo>
                  <a:pt x="0" y="341249"/>
                </a:lnTo>
                <a:lnTo>
                  <a:pt x="0" y="6832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" y="38100"/>
            <a:ext cx="10372725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5733" y="6018212"/>
            <a:ext cx="141160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77620" algn="l"/>
              </a:tabLst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	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66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0" y="1638300"/>
            <a:ext cx="1352550" cy="276225"/>
          </a:xfrm>
          <a:custGeom>
            <a:avLst/>
            <a:gdLst/>
            <a:ahLst/>
            <a:cxnLst/>
            <a:rect l="l" t="t" r="r" b="b"/>
            <a:pathLst>
              <a:path w="1352550" h="276225">
                <a:moveTo>
                  <a:pt x="0" y="45974"/>
                </a:moveTo>
                <a:lnTo>
                  <a:pt x="3617" y="28074"/>
                </a:lnTo>
                <a:lnTo>
                  <a:pt x="13484" y="13462"/>
                </a:lnTo>
                <a:lnTo>
                  <a:pt x="28117" y="3611"/>
                </a:lnTo>
                <a:lnTo>
                  <a:pt x="46037" y="0"/>
                </a:lnTo>
                <a:lnTo>
                  <a:pt x="1306449" y="0"/>
                </a:lnTo>
                <a:lnTo>
                  <a:pt x="1324421" y="3611"/>
                </a:lnTo>
                <a:lnTo>
                  <a:pt x="1339072" y="13462"/>
                </a:lnTo>
                <a:lnTo>
                  <a:pt x="1348936" y="28074"/>
                </a:lnTo>
                <a:lnTo>
                  <a:pt x="1352550" y="45974"/>
                </a:lnTo>
                <a:lnTo>
                  <a:pt x="1352550" y="230124"/>
                </a:lnTo>
                <a:lnTo>
                  <a:pt x="1348936" y="248096"/>
                </a:lnTo>
                <a:lnTo>
                  <a:pt x="1339072" y="262747"/>
                </a:lnTo>
                <a:lnTo>
                  <a:pt x="1324421" y="272611"/>
                </a:lnTo>
                <a:lnTo>
                  <a:pt x="1306449" y="276225"/>
                </a:lnTo>
                <a:lnTo>
                  <a:pt x="46037" y="276225"/>
                </a:lnTo>
                <a:lnTo>
                  <a:pt x="28117" y="272611"/>
                </a:lnTo>
                <a:lnTo>
                  <a:pt x="13484" y="262747"/>
                </a:lnTo>
                <a:lnTo>
                  <a:pt x="3617" y="248096"/>
                </a:lnTo>
                <a:lnTo>
                  <a:pt x="0" y="230124"/>
                </a:lnTo>
                <a:lnTo>
                  <a:pt x="0" y="45974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015" y="2882582"/>
            <a:ext cx="3876040" cy="3081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“Add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Manager”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heavy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Type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3435" marR="0" lvl="1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800" algn="l"/>
                <a:tab pos="813435" algn="l"/>
              </a:tabLst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Services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3435" marR="0" lvl="1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800" algn="l"/>
                <a:tab pos="813435" algn="l"/>
              </a:tabLst>
              <a:defRPr/>
            </a:pP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3435" marR="0" lvl="1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800" algn="l"/>
                <a:tab pos="8134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contact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“Add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Manager”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39275" y="6010275"/>
            <a:ext cx="1771650" cy="238125"/>
          </a:xfrm>
          <a:custGeom>
            <a:avLst/>
            <a:gdLst/>
            <a:ahLst/>
            <a:cxnLst/>
            <a:rect l="l" t="t" r="r" b="b"/>
            <a:pathLst>
              <a:path w="1771650" h="238125">
                <a:moveTo>
                  <a:pt x="0" y="39687"/>
                </a:moveTo>
                <a:lnTo>
                  <a:pt x="3121" y="24238"/>
                </a:lnTo>
                <a:lnTo>
                  <a:pt x="11636" y="11623"/>
                </a:lnTo>
                <a:lnTo>
                  <a:pt x="24270" y="3118"/>
                </a:lnTo>
                <a:lnTo>
                  <a:pt x="39750" y="0"/>
                </a:lnTo>
                <a:lnTo>
                  <a:pt x="1732026" y="0"/>
                </a:lnTo>
                <a:lnTo>
                  <a:pt x="1747432" y="3118"/>
                </a:lnTo>
                <a:lnTo>
                  <a:pt x="1760029" y="11623"/>
                </a:lnTo>
                <a:lnTo>
                  <a:pt x="1768530" y="24238"/>
                </a:lnTo>
                <a:lnTo>
                  <a:pt x="1771650" y="39687"/>
                </a:lnTo>
                <a:lnTo>
                  <a:pt x="1771650" y="198437"/>
                </a:lnTo>
                <a:lnTo>
                  <a:pt x="1768530" y="213886"/>
                </a:lnTo>
                <a:lnTo>
                  <a:pt x="1760029" y="226501"/>
                </a:lnTo>
                <a:lnTo>
                  <a:pt x="1747432" y="235006"/>
                </a:lnTo>
                <a:lnTo>
                  <a:pt x="1732026" y="238125"/>
                </a:lnTo>
                <a:lnTo>
                  <a:pt x="39750" y="238125"/>
                </a:lnTo>
                <a:lnTo>
                  <a:pt x="24270" y="235006"/>
                </a:lnTo>
                <a:lnTo>
                  <a:pt x="11636" y="226501"/>
                </a:lnTo>
                <a:lnTo>
                  <a:pt x="3121" y="213886"/>
                </a:lnTo>
                <a:lnTo>
                  <a:pt x="0" y="198437"/>
                </a:lnTo>
                <a:lnTo>
                  <a:pt x="0" y="39687"/>
                </a:lnTo>
                <a:close/>
              </a:path>
            </a:pathLst>
          </a:custGeom>
          <a:ln w="15875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9800" y="1428748"/>
            <a:ext cx="6048375" cy="539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2590800"/>
            <a:ext cx="6172200" cy="4267200"/>
          </a:xfrm>
          <a:custGeom>
            <a:avLst/>
            <a:gdLst/>
            <a:ahLst/>
            <a:cxnLst/>
            <a:rect l="l" t="t" r="r" b="b"/>
            <a:pathLst>
              <a:path w="6172200" h="4267200">
                <a:moveTo>
                  <a:pt x="0" y="711200"/>
                </a:moveTo>
                <a:lnTo>
                  <a:pt x="1640" y="662503"/>
                </a:lnTo>
                <a:lnTo>
                  <a:pt x="6491" y="614688"/>
                </a:lnTo>
                <a:lnTo>
                  <a:pt x="14447" y="567860"/>
                </a:lnTo>
                <a:lnTo>
                  <a:pt x="25402" y="522125"/>
                </a:lnTo>
                <a:lnTo>
                  <a:pt x="39250" y="477589"/>
                </a:lnTo>
                <a:lnTo>
                  <a:pt x="55885" y="434357"/>
                </a:lnTo>
                <a:lnTo>
                  <a:pt x="75202" y="392536"/>
                </a:lnTo>
                <a:lnTo>
                  <a:pt x="97093" y="352232"/>
                </a:lnTo>
                <a:lnTo>
                  <a:pt x="121454" y="313549"/>
                </a:lnTo>
                <a:lnTo>
                  <a:pt x="148179" y="276595"/>
                </a:lnTo>
                <a:lnTo>
                  <a:pt x="177161" y="241475"/>
                </a:lnTo>
                <a:lnTo>
                  <a:pt x="208295" y="208295"/>
                </a:lnTo>
                <a:lnTo>
                  <a:pt x="241475" y="177161"/>
                </a:lnTo>
                <a:lnTo>
                  <a:pt x="276595" y="148179"/>
                </a:lnTo>
                <a:lnTo>
                  <a:pt x="313549" y="121454"/>
                </a:lnTo>
                <a:lnTo>
                  <a:pt x="352232" y="97093"/>
                </a:lnTo>
                <a:lnTo>
                  <a:pt x="392536" y="75202"/>
                </a:lnTo>
                <a:lnTo>
                  <a:pt x="434357" y="55885"/>
                </a:lnTo>
                <a:lnTo>
                  <a:pt x="477589" y="39250"/>
                </a:lnTo>
                <a:lnTo>
                  <a:pt x="522125" y="25402"/>
                </a:lnTo>
                <a:lnTo>
                  <a:pt x="567860" y="14447"/>
                </a:lnTo>
                <a:lnTo>
                  <a:pt x="614688" y="6491"/>
                </a:lnTo>
                <a:lnTo>
                  <a:pt x="662503" y="1640"/>
                </a:lnTo>
                <a:lnTo>
                  <a:pt x="711200" y="0"/>
                </a:lnTo>
                <a:lnTo>
                  <a:pt x="5461000" y="0"/>
                </a:lnTo>
                <a:lnTo>
                  <a:pt x="5509696" y="1640"/>
                </a:lnTo>
                <a:lnTo>
                  <a:pt x="5557511" y="6491"/>
                </a:lnTo>
                <a:lnTo>
                  <a:pt x="5604339" y="14447"/>
                </a:lnTo>
                <a:lnTo>
                  <a:pt x="5650074" y="25402"/>
                </a:lnTo>
                <a:lnTo>
                  <a:pt x="5694610" y="39250"/>
                </a:lnTo>
                <a:lnTo>
                  <a:pt x="5737842" y="55885"/>
                </a:lnTo>
                <a:lnTo>
                  <a:pt x="5779663" y="75202"/>
                </a:lnTo>
                <a:lnTo>
                  <a:pt x="5819967" y="97093"/>
                </a:lnTo>
                <a:lnTo>
                  <a:pt x="5858650" y="121454"/>
                </a:lnTo>
                <a:lnTo>
                  <a:pt x="5895604" y="148179"/>
                </a:lnTo>
                <a:lnTo>
                  <a:pt x="5930724" y="177161"/>
                </a:lnTo>
                <a:lnTo>
                  <a:pt x="5963904" y="208295"/>
                </a:lnTo>
                <a:lnTo>
                  <a:pt x="5995038" y="241475"/>
                </a:lnTo>
                <a:lnTo>
                  <a:pt x="6024020" y="276595"/>
                </a:lnTo>
                <a:lnTo>
                  <a:pt x="6050745" y="313549"/>
                </a:lnTo>
                <a:lnTo>
                  <a:pt x="6075106" y="352232"/>
                </a:lnTo>
                <a:lnTo>
                  <a:pt x="6096997" y="392536"/>
                </a:lnTo>
                <a:lnTo>
                  <a:pt x="6116314" y="434357"/>
                </a:lnTo>
                <a:lnTo>
                  <a:pt x="6132949" y="477589"/>
                </a:lnTo>
                <a:lnTo>
                  <a:pt x="6146797" y="522125"/>
                </a:lnTo>
                <a:lnTo>
                  <a:pt x="6157752" y="567860"/>
                </a:lnTo>
                <a:lnTo>
                  <a:pt x="6165708" y="614688"/>
                </a:lnTo>
                <a:lnTo>
                  <a:pt x="6170559" y="662503"/>
                </a:lnTo>
                <a:lnTo>
                  <a:pt x="6172200" y="711200"/>
                </a:lnTo>
                <a:lnTo>
                  <a:pt x="6172200" y="3555987"/>
                </a:lnTo>
                <a:lnTo>
                  <a:pt x="6170559" y="3604680"/>
                </a:lnTo>
                <a:lnTo>
                  <a:pt x="6165708" y="3652493"/>
                </a:lnTo>
                <a:lnTo>
                  <a:pt x="6157752" y="3699319"/>
                </a:lnTo>
                <a:lnTo>
                  <a:pt x="6146797" y="3745053"/>
                </a:lnTo>
                <a:lnTo>
                  <a:pt x="6132949" y="3789589"/>
                </a:lnTo>
                <a:lnTo>
                  <a:pt x="6116314" y="3832820"/>
                </a:lnTo>
                <a:lnTo>
                  <a:pt x="6096997" y="3874641"/>
                </a:lnTo>
                <a:lnTo>
                  <a:pt x="6075106" y="3914947"/>
                </a:lnTo>
                <a:lnTo>
                  <a:pt x="6050745" y="3953630"/>
                </a:lnTo>
                <a:lnTo>
                  <a:pt x="6024020" y="3990585"/>
                </a:lnTo>
                <a:lnTo>
                  <a:pt x="5995038" y="4025706"/>
                </a:lnTo>
                <a:lnTo>
                  <a:pt x="5963904" y="4058888"/>
                </a:lnTo>
                <a:lnTo>
                  <a:pt x="5930724" y="4090023"/>
                </a:lnTo>
                <a:lnTo>
                  <a:pt x="5895604" y="4119007"/>
                </a:lnTo>
                <a:lnTo>
                  <a:pt x="5858650" y="4145734"/>
                </a:lnTo>
                <a:lnTo>
                  <a:pt x="5819967" y="4170097"/>
                </a:lnTo>
                <a:lnTo>
                  <a:pt x="5779663" y="4191990"/>
                </a:lnTo>
                <a:lnTo>
                  <a:pt x="5737842" y="4211308"/>
                </a:lnTo>
                <a:lnTo>
                  <a:pt x="5694610" y="4227945"/>
                </a:lnTo>
                <a:lnTo>
                  <a:pt x="5650074" y="4241794"/>
                </a:lnTo>
                <a:lnTo>
                  <a:pt x="5604339" y="4252750"/>
                </a:lnTo>
                <a:lnTo>
                  <a:pt x="5557511" y="4260707"/>
                </a:lnTo>
                <a:lnTo>
                  <a:pt x="5509696" y="4265559"/>
                </a:lnTo>
                <a:lnTo>
                  <a:pt x="5461000" y="4267200"/>
                </a:lnTo>
                <a:lnTo>
                  <a:pt x="711200" y="4267200"/>
                </a:lnTo>
                <a:lnTo>
                  <a:pt x="662503" y="4265559"/>
                </a:lnTo>
                <a:lnTo>
                  <a:pt x="614688" y="4260707"/>
                </a:lnTo>
                <a:lnTo>
                  <a:pt x="567860" y="4252750"/>
                </a:lnTo>
                <a:lnTo>
                  <a:pt x="522125" y="4241794"/>
                </a:lnTo>
                <a:lnTo>
                  <a:pt x="477589" y="4227945"/>
                </a:lnTo>
                <a:lnTo>
                  <a:pt x="434357" y="4211308"/>
                </a:lnTo>
                <a:lnTo>
                  <a:pt x="392536" y="4191990"/>
                </a:lnTo>
                <a:lnTo>
                  <a:pt x="352232" y="4170097"/>
                </a:lnTo>
                <a:lnTo>
                  <a:pt x="313549" y="4145734"/>
                </a:lnTo>
                <a:lnTo>
                  <a:pt x="276595" y="4119007"/>
                </a:lnTo>
                <a:lnTo>
                  <a:pt x="241475" y="4090023"/>
                </a:lnTo>
                <a:lnTo>
                  <a:pt x="208295" y="4058888"/>
                </a:lnTo>
                <a:lnTo>
                  <a:pt x="177161" y="4025706"/>
                </a:lnTo>
                <a:lnTo>
                  <a:pt x="148179" y="3990585"/>
                </a:lnTo>
                <a:lnTo>
                  <a:pt x="121454" y="3953630"/>
                </a:lnTo>
                <a:lnTo>
                  <a:pt x="97093" y="3914947"/>
                </a:lnTo>
                <a:lnTo>
                  <a:pt x="75202" y="3874641"/>
                </a:lnTo>
                <a:lnTo>
                  <a:pt x="55885" y="3832820"/>
                </a:lnTo>
                <a:lnTo>
                  <a:pt x="39250" y="3789589"/>
                </a:lnTo>
                <a:lnTo>
                  <a:pt x="25402" y="3745053"/>
                </a:lnTo>
                <a:lnTo>
                  <a:pt x="14447" y="3699319"/>
                </a:lnTo>
                <a:lnTo>
                  <a:pt x="6491" y="3652493"/>
                </a:lnTo>
                <a:lnTo>
                  <a:pt x="1640" y="3604680"/>
                </a:lnTo>
                <a:lnTo>
                  <a:pt x="0" y="3555987"/>
                </a:lnTo>
                <a:lnTo>
                  <a:pt x="0" y="71120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25" y="9525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F2734F-18DD-44F2-89EA-78893DB61E0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5324" y="1205180"/>
            <a:ext cx="9822005" cy="1590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3FC611-9F83-489D-A38A-AFD26389C60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3541" y="4404557"/>
            <a:ext cx="9394080" cy="153904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E9ADD13-6D3B-4988-9D91-100897306438}"/>
              </a:ext>
            </a:extLst>
          </p:cNvPr>
          <p:cNvSpPr txBox="1"/>
          <p:nvPr/>
        </p:nvSpPr>
        <p:spPr>
          <a:xfrm>
            <a:off x="1628776" y="3081337"/>
            <a:ext cx="100584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can be multiple Case Managers working with the client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are no longer working with the client – put an end date on your Case Manager section </a:t>
            </a:r>
          </a:p>
        </p:txBody>
      </p:sp>
    </p:spTree>
    <p:extLst>
      <p:ext uri="{BB962C8B-B14F-4D97-AF65-F5344CB8AC3E}">
        <p14:creationId xmlns:p14="http://schemas.microsoft.com/office/powerpoint/2010/main" val="2640647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76475"/>
            <a:ext cx="115824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105" y="535305"/>
            <a:ext cx="20326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5" dirty="0">
                <a:latin typeface="Calibri"/>
                <a:cs typeface="Calibri"/>
              </a:rPr>
              <a:t>CASE</a:t>
            </a:r>
            <a:r>
              <a:rPr sz="3200" b="0" spc="-120" dirty="0">
                <a:latin typeface="Calibri"/>
                <a:cs typeface="Calibri"/>
              </a:rPr>
              <a:t> </a:t>
            </a:r>
            <a:r>
              <a:rPr sz="3200" b="0" spc="10" dirty="0">
                <a:latin typeface="Calibri"/>
                <a:cs typeface="Calibri"/>
              </a:rPr>
              <a:t>PLANS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5275" y="2590800"/>
            <a:ext cx="1314450" cy="333375"/>
          </a:xfrm>
          <a:custGeom>
            <a:avLst/>
            <a:gdLst/>
            <a:ahLst/>
            <a:cxnLst/>
            <a:rect l="l" t="t" r="r" b="b"/>
            <a:pathLst>
              <a:path w="1314450" h="333375">
                <a:moveTo>
                  <a:pt x="0" y="55625"/>
                </a:moveTo>
                <a:lnTo>
                  <a:pt x="4369" y="33968"/>
                </a:lnTo>
                <a:lnTo>
                  <a:pt x="16287" y="16287"/>
                </a:lnTo>
                <a:lnTo>
                  <a:pt x="33968" y="4369"/>
                </a:lnTo>
                <a:lnTo>
                  <a:pt x="55625" y="0"/>
                </a:lnTo>
                <a:lnTo>
                  <a:pt x="1258824" y="0"/>
                </a:lnTo>
                <a:lnTo>
                  <a:pt x="1280481" y="4369"/>
                </a:lnTo>
                <a:lnTo>
                  <a:pt x="1298162" y="16287"/>
                </a:lnTo>
                <a:lnTo>
                  <a:pt x="1310080" y="33968"/>
                </a:lnTo>
                <a:lnTo>
                  <a:pt x="1314450" y="55625"/>
                </a:lnTo>
                <a:lnTo>
                  <a:pt x="1314450" y="277749"/>
                </a:lnTo>
                <a:lnTo>
                  <a:pt x="1310080" y="299406"/>
                </a:lnTo>
                <a:lnTo>
                  <a:pt x="1298162" y="317087"/>
                </a:lnTo>
                <a:lnTo>
                  <a:pt x="1280481" y="329005"/>
                </a:lnTo>
                <a:lnTo>
                  <a:pt x="1258824" y="333375"/>
                </a:lnTo>
                <a:lnTo>
                  <a:pt x="55625" y="333375"/>
                </a:lnTo>
                <a:lnTo>
                  <a:pt x="33968" y="329005"/>
                </a:lnTo>
                <a:lnTo>
                  <a:pt x="16287" y="317087"/>
                </a:lnTo>
                <a:lnTo>
                  <a:pt x="4369" y="299406"/>
                </a:lnTo>
                <a:lnTo>
                  <a:pt x="0" y="277749"/>
                </a:lnTo>
                <a:lnTo>
                  <a:pt x="0" y="5562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066" y="385699"/>
            <a:ext cx="22758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3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PLANS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0066" y="1187132"/>
            <a:ext cx="1932939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“ADD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" y="4533900"/>
            <a:ext cx="1752600" cy="371475"/>
          </a:xfrm>
          <a:custGeom>
            <a:avLst/>
            <a:gdLst/>
            <a:ahLst/>
            <a:cxnLst/>
            <a:rect l="l" t="t" r="r" b="b"/>
            <a:pathLst>
              <a:path w="1752600" h="371475">
                <a:moveTo>
                  <a:pt x="0" y="61975"/>
                </a:moveTo>
                <a:lnTo>
                  <a:pt x="4866" y="37826"/>
                </a:lnTo>
                <a:lnTo>
                  <a:pt x="18135" y="18129"/>
                </a:lnTo>
                <a:lnTo>
                  <a:pt x="37815" y="4861"/>
                </a:lnTo>
                <a:lnTo>
                  <a:pt x="61912" y="0"/>
                </a:lnTo>
                <a:lnTo>
                  <a:pt x="1690624" y="0"/>
                </a:lnTo>
                <a:lnTo>
                  <a:pt x="1714773" y="4861"/>
                </a:lnTo>
                <a:lnTo>
                  <a:pt x="1734470" y="18129"/>
                </a:lnTo>
                <a:lnTo>
                  <a:pt x="1747738" y="37826"/>
                </a:lnTo>
                <a:lnTo>
                  <a:pt x="1752600" y="61975"/>
                </a:lnTo>
                <a:lnTo>
                  <a:pt x="1752600" y="309499"/>
                </a:lnTo>
                <a:lnTo>
                  <a:pt x="1747738" y="333648"/>
                </a:lnTo>
                <a:lnTo>
                  <a:pt x="1734470" y="353345"/>
                </a:lnTo>
                <a:lnTo>
                  <a:pt x="1714773" y="366613"/>
                </a:lnTo>
                <a:lnTo>
                  <a:pt x="1690624" y="371475"/>
                </a:lnTo>
                <a:lnTo>
                  <a:pt x="61912" y="371475"/>
                </a:lnTo>
                <a:lnTo>
                  <a:pt x="37815" y="366613"/>
                </a:lnTo>
                <a:lnTo>
                  <a:pt x="18135" y="353345"/>
                </a:lnTo>
                <a:lnTo>
                  <a:pt x="4866" y="333648"/>
                </a:lnTo>
                <a:lnTo>
                  <a:pt x="0" y="309499"/>
                </a:lnTo>
                <a:lnTo>
                  <a:pt x="0" y="6197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0075" y="0"/>
            <a:ext cx="5791200" cy="682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3754" y="5972175"/>
            <a:ext cx="933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7225" y="1095375"/>
            <a:ext cx="5734050" cy="3162300"/>
          </a:xfrm>
          <a:custGeom>
            <a:avLst/>
            <a:gdLst/>
            <a:ahLst/>
            <a:cxnLst/>
            <a:rect l="l" t="t" r="r" b="b"/>
            <a:pathLst>
              <a:path w="5734050" h="3162300">
                <a:moveTo>
                  <a:pt x="0" y="527050"/>
                </a:moveTo>
                <a:lnTo>
                  <a:pt x="2153" y="479077"/>
                </a:lnTo>
                <a:lnTo>
                  <a:pt x="8491" y="432311"/>
                </a:lnTo>
                <a:lnTo>
                  <a:pt x="18826" y="386938"/>
                </a:lnTo>
                <a:lnTo>
                  <a:pt x="32973" y="343144"/>
                </a:lnTo>
                <a:lnTo>
                  <a:pt x="50745" y="301114"/>
                </a:lnTo>
                <a:lnTo>
                  <a:pt x="71957" y="261036"/>
                </a:lnTo>
                <a:lnTo>
                  <a:pt x="96422" y="223095"/>
                </a:lnTo>
                <a:lnTo>
                  <a:pt x="123954" y="187477"/>
                </a:lnTo>
                <a:lnTo>
                  <a:pt x="154368" y="154368"/>
                </a:lnTo>
                <a:lnTo>
                  <a:pt x="187477" y="123954"/>
                </a:lnTo>
                <a:lnTo>
                  <a:pt x="223095" y="96422"/>
                </a:lnTo>
                <a:lnTo>
                  <a:pt x="261036" y="71957"/>
                </a:lnTo>
                <a:lnTo>
                  <a:pt x="301114" y="50745"/>
                </a:lnTo>
                <a:lnTo>
                  <a:pt x="343144" y="32973"/>
                </a:lnTo>
                <a:lnTo>
                  <a:pt x="386938" y="18826"/>
                </a:lnTo>
                <a:lnTo>
                  <a:pt x="432311" y="8491"/>
                </a:lnTo>
                <a:lnTo>
                  <a:pt x="479077" y="2153"/>
                </a:lnTo>
                <a:lnTo>
                  <a:pt x="527050" y="0"/>
                </a:lnTo>
                <a:lnTo>
                  <a:pt x="5207000" y="0"/>
                </a:lnTo>
                <a:lnTo>
                  <a:pt x="5254972" y="2153"/>
                </a:lnTo>
                <a:lnTo>
                  <a:pt x="5301738" y="8491"/>
                </a:lnTo>
                <a:lnTo>
                  <a:pt x="5347111" y="18826"/>
                </a:lnTo>
                <a:lnTo>
                  <a:pt x="5390905" y="32973"/>
                </a:lnTo>
                <a:lnTo>
                  <a:pt x="5432935" y="50745"/>
                </a:lnTo>
                <a:lnTo>
                  <a:pt x="5473013" y="71957"/>
                </a:lnTo>
                <a:lnTo>
                  <a:pt x="5510954" y="96422"/>
                </a:lnTo>
                <a:lnTo>
                  <a:pt x="5546572" y="123954"/>
                </a:lnTo>
                <a:lnTo>
                  <a:pt x="5579681" y="154368"/>
                </a:lnTo>
                <a:lnTo>
                  <a:pt x="5610095" y="187477"/>
                </a:lnTo>
                <a:lnTo>
                  <a:pt x="5637627" y="223095"/>
                </a:lnTo>
                <a:lnTo>
                  <a:pt x="5662092" y="261036"/>
                </a:lnTo>
                <a:lnTo>
                  <a:pt x="5683304" y="301114"/>
                </a:lnTo>
                <a:lnTo>
                  <a:pt x="5701076" y="343144"/>
                </a:lnTo>
                <a:lnTo>
                  <a:pt x="5715223" y="386938"/>
                </a:lnTo>
                <a:lnTo>
                  <a:pt x="5725558" y="432311"/>
                </a:lnTo>
                <a:lnTo>
                  <a:pt x="5731896" y="479077"/>
                </a:lnTo>
                <a:lnTo>
                  <a:pt x="5734050" y="527050"/>
                </a:lnTo>
                <a:lnTo>
                  <a:pt x="5734050" y="2635250"/>
                </a:lnTo>
                <a:lnTo>
                  <a:pt x="5731896" y="2683222"/>
                </a:lnTo>
                <a:lnTo>
                  <a:pt x="5725558" y="2729988"/>
                </a:lnTo>
                <a:lnTo>
                  <a:pt x="5715223" y="2775361"/>
                </a:lnTo>
                <a:lnTo>
                  <a:pt x="5701076" y="2819155"/>
                </a:lnTo>
                <a:lnTo>
                  <a:pt x="5683304" y="2861185"/>
                </a:lnTo>
                <a:lnTo>
                  <a:pt x="5662092" y="2901263"/>
                </a:lnTo>
                <a:lnTo>
                  <a:pt x="5637627" y="2939204"/>
                </a:lnTo>
                <a:lnTo>
                  <a:pt x="5610095" y="2974822"/>
                </a:lnTo>
                <a:lnTo>
                  <a:pt x="5579681" y="3007931"/>
                </a:lnTo>
                <a:lnTo>
                  <a:pt x="5546572" y="3038345"/>
                </a:lnTo>
                <a:lnTo>
                  <a:pt x="5510954" y="3065877"/>
                </a:lnTo>
                <a:lnTo>
                  <a:pt x="5473013" y="3090342"/>
                </a:lnTo>
                <a:lnTo>
                  <a:pt x="5432935" y="3111554"/>
                </a:lnTo>
                <a:lnTo>
                  <a:pt x="5390905" y="3129326"/>
                </a:lnTo>
                <a:lnTo>
                  <a:pt x="5347111" y="3143473"/>
                </a:lnTo>
                <a:lnTo>
                  <a:pt x="5301738" y="3153808"/>
                </a:lnTo>
                <a:lnTo>
                  <a:pt x="5254972" y="3160146"/>
                </a:lnTo>
                <a:lnTo>
                  <a:pt x="5207000" y="3162300"/>
                </a:lnTo>
                <a:lnTo>
                  <a:pt x="527050" y="3162300"/>
                </a:lnTo>
                <a:lnTo>
                  <a:pt x="479077" y="3160146"/>
                </a:lnTo>
                <a:lnTo>
                  <a:pt x="432311" y="3153808"/>
                </a:lnTo>
                <a:lnTo>
                  <a:pt x="386938" y="3143473"/>
                </a:lnTo>
                <a:lnTo>
                  <a:pt x="343144" y="3129326"/>
                </a:lnTo>
                <a:lnTo>
                  <a:pt x="301114" y="3111554"/>
                </a:lnTo>
                <a:lnTo>
                  <a:pt x="261036" y="3090342"/>
                </a:lnTo>
                <a:lnTo>
                  <a:pt x="223095" y="3065877"/>
                </a:lnTo>
                <a:lnTo>
                  <a:pt x="187477" y="3038345"/>
                </a:lnTo>
                <a:lnTo>
                  <a:pt x="154368" y="3007931"/>
                </a:lnTo>
                <a:lnTo>
                  <a:pt x="123954" y="2974822"/>
                </a:lnTo>
                <a:lnTo>
                  <a:pt x="96422" y="2939204"/>
                </a:lnTo>
                <a:lnTo>
                  <a:pt x="71957" y="2901263"/>
                </a:lnTo>
                <a:lnTo>
                  <a:pt x="50745" y="2861185"/>
                </a:lnTo>
                <a:lnTo>
                  <a:pt x="32973" y="2819155"/>
                </a:lnTo>
                <a:lnTo>
                  <a:pt x="18826" y="2775361"/>
                </a:lnTo>
                <a:lnTo>
                  <a:pt x="8491" y="2729988"/>
                </a:lnTo>
                <a:lnTo>
                  <a:pt x="2153" y="2683222"/>
                </a:lnTo>
                <a:lnTo>
                  <a:pt x="0" y="2635250"/>
                </a:lnTo>
                <a:lnTo>
                  <a:pt x="0" y="52705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44" y="1443037"/>
            <a:ext cx="3527425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b="0" dirty="0">
                <a:latin typeface="Calibri"/>
                <a:cs typeface="Calibri"/>
              </a:rPr>
              <a:t>Complete all </a:t>
            </a:r>
            <a:r>
              <a:rPr sz="2000" b="0" spc="5" dirty="0">
                <a:latin typeface="Calibri"/>
                <a:cs typeface="Calibri"/>
              </a:rPr>
              <a:t>the </a:t>
            </a:r>
            <a:r>
              <a:rPr sz="2000" b="0" spc="-10" dirty="0">
                <a:latin typeface="Calibri"/>
                <a:cs typeface="Calibri"/>
              </a:rPr>
              <a:t>fields </a:t>
            </a:r>
            <a:r>
              <a:rPr sz="2000" b="0" dirty="0">
                <a:latin typeface="Calibri"/>
                <a:cs typeface="Calibri"/>
              </a:rPr>
              <a:t>in </a:t>
            </a:r>
            <a:r>
              <a:rPr sz="2000" b="0" spc="5" dirty="0">
                <a:latin typeface="Calibri"/>
                <a:cs typeface="Calibri"/>
              </a:rPr>
              <a:t>the</a:t>
            </a:r>
            <a:r>
              <a:rPr sz="2000" b="0" spc="-90" dirty="0">
                <a:latin typeface="Calibri"/>
                <a:cs typeface="Calibri"/>
              </a:rPr>
              <a:t> </a:t>
            </a:r>
            <a:r>
              <a:rPr sz="2000" b="0" spc="5" dirty="0">
                <a:latin typeface="Calibri"/>
                <a:cs typeface="Calibri"/>
              </a:rPr>
              <a:t>Goal  </a:t>
            </a:r>
            <a:r>
              <a:rPr sz="2000" b="0" spc="-15" dirty="0">
                <a:latin typeface="Calibri"/>
                <a:cs typeface="Calibri"/>
              </a:rPr>
              <a:t>Pop-up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spc="-15" dirty="0">
                <a:latin typeface="Calibri"/>
                <a:cs typeface="Calibri"/>
              </a:rPr>
              <a:t>box.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44" y="2358707"/>
            <a:ext cx="3355975" cy="2470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 was</a:t>
            </a:r>
            <a:r>
              <a:rPr kumimoji="0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Classification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Description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Overall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complete,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“Add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1762125"/>
            <a:ext cx="59817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105" y="451230"/>
            <a:ext cx="20713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5" dirty="0">
                <a:latin typeface="Calibri"/>
                <a:cs typeface="Calibri"/>
              </a:rPr>
              <a:t>CASE</a:t>
            </a:r>
            <a:r>
              <a:rPr sz="3200" b="0" spc="-120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NOTES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48375" y="3343275"/>
            <a:ext cx="6143625" cy="3295650"/>
          </a:xfrm>
          <a:custGeom>
            <a:avLst/>
            <a:gdLst/>
            <a:ahLst/>
            <a:cxnLst/>
            <a:rect l="l" t="t" r="r" b="b"/>
            <a:pathLst>
              <a:path w="6143625" h="3295650">
                <a:moveTo>
                  <a:pt x="0" y="549275"/>
                </a:moveTo>
                <a:lnTo>
                  <a:pt x="2015" y="501874"/>
                </a:lnTo>
                <a:lnTo>
                  <a:pt x="7953" y="455595"/>
                </a:lnTo>
                <a:lnTo>
                  <a:pt x="17647" y="410602"/>
                </a:lnTo>
                <a:lnTo>
                  <a:pt x="30934" y="367058"/>
                </a:lnTo>
                <a:lnTo>
                  <a:pt x="47649" y="325131"/>
                </a:lnTo>
                <a:lnTo>
                  <a:pt x="67626" y="284983"/>
                </a:lnTo>
                <a:lnTo>
                  <a:pt x="90701" y="246780"/>
                </a:lnTo>
                <a:lnTo>
                  <a:pt x="116709" y="210686"/>
                </a:lnTo>
                <a:lnTo>
                  <a:pt x="145486" y="176866"/>
                </a:lnTo>
                <a:lnTo>
                  <a:pt x="176866" y="145486"/>
                </a:lnTo>
                <a:lnTo>
                  <a:pt x="210686" y="116709"/>
                </a:lnTo>
                <a:lnTo>
                  <a:pt x="246780" y="90701"/>
                </a:lnTo>
                <a:lnTo>
                  <a:pt x="284983" y="67626"/>
                </a:lnTo>
                <a:lnTo>
                  <a:pt x="325131" y="47649"/>
                </a:lnTo>
                <a:lnTo>
                  <a:pt x="367058" y="30934"/>
                </a:lnTo>
                <a:lnTo>
                  <a:pt x="410602" y="17647"/>
                </a:lnTo>
                <a:lnTo>
                  <a:pt x="455595" y="7953"/>
                </a:lnTo>
                <a:lnTo>
                  <a:pt x="501874" y="2015"/>
                </a:lnTo>
                <a:lnTo>
                  <a:pt x="549275" y="0"/>
                </a:lnTo>
                <a:lnTo>
                  <a:pt x="5594350" y="0"/>
                </a:lnTo>
                <a:lnTo>
                  <a:pt x="5641750" y="2015"/>
                </a:lnTo>
                <a:lnTo>
                  <a:pt x="5688029" y="7953"/>
                </a:lnTo>
                <a:lnTo>
                  <a:pt x="5733022" y="17647"/>
                </a:lnTo>
                <a:lnTo>
                  <a:pt x="5776566" y="30934"/>
                </a:lnTo>
                <a:lnTo>
                  <a:pt x="5818493" y="47649"/>
                </a:lnTo>
                <a:lnTo>
                  <a:pt x="5858641" y="67626"/>
                </a:lnTo>
                <a:lnTo>
                  <a:pt x="5896844" y="90701"/>
                </a:lnTo>
                <a:lnTo>
                  <a:pt x="5932938" y="116709"/>
                </a:lnTo>
                <a:lnTo>
                  <a:pt x="5966758" y="145486"/>
                </a:lnTo>
                <a:lnTo>
                  <a:pt x="5998138" y="176866"/>
                </a:lnTo>
                <a:lnTo>
                  <a:pt x="6026915" y="210686"/>
                </a:lnTo>
                <a:lnTo>
                  <a:pt x="6052923" y="246780"/>
                </a:lnTo>
                <a:lnTo>
                  <a:pt x="6075998" y="284983"/>
                </a:lnTo>
                <a:lnTo>
                  <a:pt x="6095975" y="325131"/>
                </a:lnTo>
                <a:lnTo>
                  <a:pt x="6112690" y="367058"/>
                </a:lnTo>
                <a:lnTo>
                  <a:pt x="6125977" y="410602"/>
                </a:lnTo>
                <a:lnTo>
                  <a:pt x="6135671" y="455595"/>
                </a:lnTo>
                <a:lnTo>
                  <a:pt x="6141609" y="501874"/>
                </a:lnTo>
                <a:lnTo>
                  <a:pt x="6143625" y="549275"/>
                </a:lnTo>
                <a:lnTo>
                  <a:pt x="6143625" y="2746362"/>
                </a:lnTo>
                <a:lnTo>
                  <a:pt x="6141609" y="2793757"/>
                </a:lnTo>
                <a:lnTo>
                  <a:pt x="6135671" y="2840032"/>
                </a:lnTo>
                <a:lnTo>
                  <a:pt x="6125977" y="2885023"/>
                </a:lnTo>
                <a:lnTo>
                  <a:pt x="6112690" y="2928564"/>
                </a:lnTo>
                <a:lnTo>
                  <a:pt x="6095975" y="2970492"/>
                </a:lnTo>
                <a:lnTo>
                  <a:pt x="6075998" y="3010640"/>
                </a:lnTo>
                <a:lnTo>
                  <a:pt x="6052923" y="3048844"/>
                </a:lnTo>
                <a:lnTo>
                  <a:pt x="6026915" y="3084939"/>
                </a:lnTo>
                <a:lnTo>
                  <a:pt x="5998138" y="3118761"/>
                </a:lnTo>
                <a:lnTo>
                  <a:pt x="5966758" y="3150144"/>
                </a:lnTo>
                <a:lnTo>
                  <a:pt x="5932938" y="3178923"/>
                </a:lnTo>
                <a:lnTo>
                  <a:pt x="5896844" y="3204935"/>
                </a:lnTo>
                <a:lnTo>
                  <a:pt x="5858641" y="3228013"/>
                </a:lnTo>
                <a:lnTo>
                  <a:pt x="5818493" y="3247992"/>
                </a:lnTo>
                <a:lnTo>
                  <a:pt x="5776566" y="3264709"/>
                </a:lnTo>
                <a:lnTo>
                  <a:pt x="5733022" y="3277998"/>
                </a:lnTo>
                <a:lnTo>
                  <a:pt x="5688029" y="3287695"/>
                </a:lnTo>
                <a:lnTo>
                  <a:pt x="5641750" y="3293633"/>
                </a:lnTo>
                <a:lnTo>
                  <a:pt x="5594350" y="3295650"/>
                </a:lnTo>
                <a:lnTo>
                  <a:pt x="549275" y="3295650"/>
                </a:lnTo>
                <a:lnTo>
                  <a:pt x="501874" y="3293633"/>
                </a:lnTo>
                <a:lnTo>
                  <a:pt x="455595" y="3287695"/>
                </a:lnTo>
                <a:lnTo>
                  <a:pt x="410602" y="3277998"/>
                </a:lnTo>
                <a:lnTo>
                  <a:pt x="367058" y="3264709"/>
                </a:lnTo>
                <a:lnTo>
                  <a:pt x="325131" y="3247992"/>
                </a:lnTo>
                <a:lnTo>
                  <a:pt x="284983" y="3228013"/>
                </a:lnTo>
                <a:lnTo>
                  <a:pt x="246780" y="3204935"/>
                </a:lnTo>
                <a:lnTo>
                  <a:pt x="210686" y="3178923"/>
                </a:lnTo>
                <a:lnTo>
                  <a:pt x="176866" y="3150144"/>
                </a:lnTo>
                <a:lnTo>
                  <a:pt x="145486" y="3118761"/>
                </a:lnTo>
                <a:lnTo>
                  <a:pt x="116709" y="3084939"/>
                </a:lnTo>
                <a:lnTo>
                  <a:pt x="90701" y="3048844"/>
                </a:lnTo>
                <a:lnTo>
                  <a:pt x="67626" y="3010640"/>
                </a:lnTo>
                <a:lnTo>
                  <a:pt x="47649" y="2970492"/>
                </a:lnTo>
                <a:lnTo>
                  <a:pt x="30934" y="2928564"/>
                </a:lnTo>
                <a:lnTo>
                  <a:pt x="17647" y="2885023"/>
                </a:lnTo>
                <a:lnTo>
                  <a:pt x="7953" y="2840032"/>
                </a:lnTo>
                <a:lnTo>
                  <a:pt x="2015" y="2793757"/>
                </a:lnTo>
                <a:lnTo>
                  <a:pt x="0" y="2746362"/>
                </a:lnTo>
                <a:lnTo>
                  <a:pt x="0" y="54927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850" y="1257300"/>
            <a:ext cx="5572125" cy="321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50" y="2352675"/>
            <a:ext cx="1285875" cy="342900"/>
          </a:xfrm>
          <a:custGeom>
            <a:avLst/>
            <a:gdLst/>
            <a:ahLst/>
            <a:cxnLst/>
            <a:rect l="l" t="t" r="r" b="b"/>
            <a:pathLst>
              <a:path w="1285875" h="342900">
                <a:moveTo>
                  <a:pt x="0" y="57150"/>
                </a:moveTo>
                <a:lnTo>
                  <a:pt x="4491" y="34879"/>
                </a:lnTo>
                <a:lnTo>
                  <a:pt x="16740" y="16716"/>
                </a:lnTo>
                <a:lnTo>
                  <a:pt x="34906" y="4482"/>
                </a:lnTo>
                <a:lnTo>
                  <a:pt x="57150" y="0"/>
                </a:lnTo>
                <a:lnTo>
                  <a:pt x="1228725" y="0"/>
                </a:lnTo>
                <a:lnTo>
                  <a:pt x="1250995" y="4482"/>
                </a:lnTo>
                <a:lnTo>
                  <a:pt x="1269158" y="16716"/>
                </a:lnTo>
                <a:lnTo>
                  <a:pt x="1281392" y="34879"/>
                </a:lnTo>
                <a:lnTo>
                  <a:pt x="1285875" y="57150"/>
                </a:lnTo>
                <a:lnTo>
                  <a:pt x="1285875" y="285750"/>
                </a:lnTo>
                <a:lnTo>
                  <a:pt x="1281392" y="308020"/>
                </a:lnTo>
                <a:lnTo>
                  <a:pt x="1269158" y="326183"/>
                </a:lnTo>
                <a:lnTo>
                  <a:pt x="1250995" y="338417"/>
                </a:lnTo>
                <a:lnTo>
                  <a:pt x="1228725" y="342900"/>
                </a:lnTo>
                <a:lnTo>
                  <a:pt x="57150" y="342900"/>
                </a:lnTo>
                <a:lnTo>
                  <a:pt x="34906" y="338417"/>
                </a:lnTo>
                <a:lnTo>
                  <a:pt x="16740" y="326183"/>
                </a:lnTo>
                <a:lnTo>
                  <a:pt x="4491" y="308020"/>
                </a:lnTo>
                <a:lnTo>
                  <a:pt x="0" y="285750"/>
                </a:lnTo>
                <a:lnTo>
                  <a:pt x="0" y="5715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065" y="4681918"/>
            <a:ext cx="2357755" cy="1860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Adding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Click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“Save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819150"/>
            <a:ext cx="5981700" cy="267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2457448"/>
            <a:ext cx="6819900" cy="4343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1105" y="332740"/>
            <a:ext cx="208216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0" dirty="0">
                <a:latin typeface="Calibri"/>
                <a:cs typeface="Calibri"/>
              </a:rPr>
              <a:t>Action</a:t>
            </a:r>
            <a:r>
              <a:rPr sz="3200" b="0" spc="-175" dirty="0">
                <a:latin typeface="Calibri"/>
                <a:cs typeface="Calibri"/>
              </a:rPr>
              <a:t> </a:t>
            </a:r>
            <a:r>
              <a:rPr sz="3200" b="0" spc="5" dirty="0">
                <a:latin typeface="Calibri"/>
                <a:cs typeface="Calibri"/>
              </a:rPr>
              <a:t>Steps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125" y="3038475"/>
            <a:ext cx="1400175" cy="304800"/>
          </a:xfrm>
          <a:custGeom>
            <a:avLst/>
            <a:gdLst/>
            <a:ahLst/>
            <a:cxnLst/>
            <a:rect l="l" t="t" r="r" b="b"/>
            <a:pathLst>
              <a:path w="1400175" h="304800">
                <a:moveTo>
                  <a:pt x="0" y="50800"/>
                </a:moveTo>
                <a:lnTo>
                  <a:pt x="3992" y="31021"/>
                </a:lnTo>
                <a:lnTo>
                  <a:pt x="14879" y="14874"/>
                </a:lnTo>
                <a:lnTo>
                  <a:pt x="31027" y="3990"/>
                </a:lnTo>
                <a:lnTo>
                  <a:pt x="50800" y="0"/>
                </a:lnTo>
                <a:lnTo>
                  <a:pt x="1349375" y="0"/>
                </a:lnTo>
                <a:lnTo>
                  <a:pt x="1369153" y="3990"/>
                </a:lnTo>
                <a:lnTo>
                  <a:pt x="1385300" y="14874"/>
                </a:lnTo>
                <a:lnTo>
                  <a:pt x="1396184" y="31021"/>
                </a:lnTo>
                <a:lnTo>
                  <a:pt x="1400175" y="50800"/>
                </a:lnTo>
                <a:lnTo>
                  <a:pt x="1400175" y="254000"/>
                </a:lnTo>
                <a:lnTo>
                  <a:pt x="1396184" y="273778"/>
                </a:lnTo>
                <a:lnTo>
                  <a:pt x="1385300" y="289925"/>
                </a:lnTo>
                <a:lnTo>
                  <a:pt x="1369153" y="300809"/>
                </a:lnTo>
                <a:lnTo>
                  <a:pt x="1349375" y="304800"/>
                </a:lnTo>
                <a:lnTo>
                  <a:pt x="50800" y="304800"/>
                </a:lnTo>
                <a:lnTo>
                  <a:pt x="31027" y="300809"/>
                </a:lnTo>
                <a:lnTo>
                  <a:pt x="14879" y="289925"/>
                </a:lnTo>
                <a:lnTo>
                  <a:pt x="3992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7800" y="3771900"/>
            <a:ext cx="6819900" cy="3028950"/>
          </a:xfrm>
          <a:custGeom>
            <a:avLst/>
            <a:gdLst/>
            <a:ahLst/>
            <a:cxnLst/>
            <a:rect l="l" t="t" r="r" b="b"/>
            <a:pathLst>
              <a:path w="6819900" h="3028950">
                <a:moveTo>
                  <a:pt x="0" y="504825"/>
                </a:moveTo>
                <a:lnTo>
                  <a:pt x="2311" y="456213"/>
                </a:lnTo>
                <a:lnTo>
                  <a:pt x="9104" y="408908"/>
                </a:lnTo>
                <a:lnTo>
                  <a:pt x="20167" y="363120"/>
                </a:lnTo>
                <a:lnTo>
                  <a:pt x="35288" y="319061"/>
                </a:lnTo>
                <a:lnTo>
                  <a:pt x="54255" y="276944"/>
                </a:lnTo>
                <a:lnTo>
                  <a:pt x="76857" y="236979"/>
                </a:lnTo>
                <a:lnTo>
                  <a:pt x="102882" y="199379"/>
                </a:lnTo>
                <a:lnTo>
                  <a:pt x="132119" y="164355"/>
                </a:lnTo>
                <a:lnTo>
                  <a:pt x="164355" y="132119"/>
                </a:lnTo>
                <a:lnTo>
                  <a:pt x="199379" y="102882"/>
                </a:lnTo>
                <a:lnTo>
                  <a:pt x="236979" y="76857"/>
                </a:lnTo>
                <a:lnTo>
                  <a:pt x="276944" y="54255"/>
                </a:lnTo>
                <a:lnTo>
                  <a:pt x="319061" y="35288"/>
                </a:lnTo>
                <a:lnTo>
                  <a:pt x="363120" y="20167"/>
                </a:lnTo>
                <a:lnTo>
                  <a:pt x="408908" y="9104"/>
                </a:lnTo>
                <a:lnTo>
                  <a:pt x="456213" y="2311"/>
                </a:lnTo>
                <a:lnTo>
                  <a:pt x="504825" y="0"/>
                </a:lnTo>
                <a:lnTo>
                  <a:pt x="6315075" y="0"/>
                </a:lnTo>
                <a:lnTo>
                  <a:pt x="6363686" y="2311"/>
                </a:lnTo>
                <a:lnTo>
                  <a:pt x="6410991" y="9104"/>
                </a:lnTo>
                <a:lnTo>
                  <a:pt x="6456779" y="20167"/>
                </a:lnTo>
                <a:lnTo>
                  <a:pt x="6500838" y="35288"/>
                </a:lnTo>
                <a:lnTo>
                  <a:pt x="6542955" y="54255"/>
                </a:lnTo>
                <a:lnTo>
                  <a:pt x="6582920" y="76857"/>
                </a:lnTo>
                <a:lnTo>
                  <a:pt x="6620520" y="102882"/>
                </a:lnTo>
                <a:lnTo>
                  <a:pt x="6655544" y="132119"/>
                </a:lnTo>
                <a:lnTo>
                  <a:pt x="6687780" y="164355"/>
                </a:lnTo>
                <a:lnTo>
                  <a:pt x="6717017" y="199379"/>
                </a:lnTo>
                <a:lnTo>
                  <a:pt x="6743042" y="236979"/>
                </a:lnTo>
                <a:lnTo>
                  <a:pt x="6765644" y="276944"/>
                </a:lnTo>
                <a:lnTo>
                  <a:pt x="6784611" y="319061"/>
                </a:lnTo>
                <a:lnTo>
                  <a:pt x="6799732" y="363120"/>
                </a:lnTo>
                <a:lnTo>
                  <a:pt x="6810795" y="408908"/>
                </a:lnTo>
                <a:lnTo>
                  <a:pt x="6817588" y="456213"/>
                </a:lnTo>
                <a:lnTo>
                  <a:pt x="6819900" y="504825"/>
                </a:lnTo>
                <a:lnTo>
                  <a:pt x="6819900" y="2524112"/>
                </a:lnTo>
                <a:lnTo>
                  <a:pt x="6817588" y="2572731"/>
                </a:lnTo>
                <a:lnTo>
                  <a:pt x="6810795" y="2620043"/>
                </a:lnTo>
                <a:lnTo>
                  <a:pt x="6799732" y="2665836"/>
                </a:lnTo>
                <a:lnTo>
                  <a:pt x="6784611" y="2709898"/>
                </a:lnTo>
                <a:lnTo>
                  <a:pt x="6765644" y="2752018"/>
                </a:lnTo>
                <a:lnTo>
                  <a:pt x="6743042" y="2791983"/>
                </a:lnTo>
                <a:lnTo>
                  <a:pt x="6717017" y="2829584"/>
                </a:lnTo>
                <a:lnTo>
                  <a:pt x="6687780" y="2864607"/>
                </a:lnTo>
                <a:lnTo>
                  <a:pt x="6655544" y="2896842"/>
                </a:lnTo>
                <a:lnTo>
                  <a:pt x="6620520" y="2926077"/>
                </a:lnTo>
                <a:lnTo>
                  <a:pt x="6582920" y="2952101"/>
                </a:lnTo>
                <a:lnTo>
                  <a:pt x="6542955" y="2974701"/>
                </a:lnTo>
                <a:lnTo>
                  <a:pt x="6500838" y="2993666"/>
                </a:lnTo>
                <a:lnTo>
                  <a:pt x="6456779" y="3008785"/>
                </a:lnTo>
                <a:lnTo>
                  <a:pt x="6410991" y="3019847"/>
                </a:lnTo>
                <a:lnTo>
                  <a:pt x="6363686" y="3026639"/>
                </a:lnTo>
                <a:lnTo>
                  <a:pt x="6315075" y="3028950"/>
                </a:lnTo>
                <a:lnTo>
                  <a:pt x="504825" y="3028950"/>
                </a:lnTo>
                <a:lnTo>
                  <a:pt x="456213" y="3026639"/>
                </a:lnTo>
                <a:lnTo>
                  <a:pt x="408908" y="3019847"/>
                </a:lnTo>
                <a:lnTo>
                  <a:pt x="363120" y="3008785"/>
                </a:lnTo>
                <a:lnTo>
                  <a:pt x="319061" y="2993666"/>
                </a:lnTo>
                <a:lnTo>
                  <a:pt x="276944" y="2974701"/>
                </a:lnTo>
                <a:lnTo>
                  <a:pt x="236979" y="2952101"/>
                </a:lnTo>
                <a:lnTo>
                  <a:pt x="199379" y="2926077"/>
                </a:lnTo>
                <a:lnTo>
                  <a:pt x="164355" y="2896842"/>
                </a:lnTo>
                <a:lnTo>
                  <a:pt x="132119" y="2864607"/>
                </a:lnTo>
                <a:lnTo>
                  <a:pt x="102882" y="2829584"/>
                </a:lnTo>
                <a:lnTo>
                  <a:pt x="76857" y="2791983"/>
                </a:lnTo>
                <a:lnTo>
                  <a:pt x="54255" y="2752018"/>
                </a:lnTo>
                <a:lnTo>
                  <a:pt x="35288" y="2709898"/>
                </a:lnTo>
                <a:lnTo>
                  <a:pt x="20167" y="2665836"/>
                </a:lnTo>
                <a:lnTo>
                  <a:pt x="9104" y="2620043"/>
                </a:lnTo>
                <a:lnTo>
                  <a:pt x="2311" y="2572731"/>
                </a:lnTo>
                <a:lnTo>
                  <a:pt x="0" y="2524112"/>
                </a:lnTo>
                <a:lnTo>
                  <a:pt x="0" y="50482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482" y="4140263"/>
            <a:ext cx="445008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Smaller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 that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lead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overall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Required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TCP/DHS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1479" y="609600"/>
            <a:ext cx="3856037" cy="9072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Shelters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00599" y="1661019"/>
            <a:ext cx="7191375" cy="4415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module allows users to perform the following tasks: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Check Client In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Express Check In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Transmit Today’s Check Out List </a:t>
            </a:r>
          </a:p>
          <a:p>
            <a:endParaRPr lang="en-US" dirty="0"/>
          </a:p>
        </p:txBody>
      </p:sp>
      <p:pic>
        <p:nvPicPr>
          <p:cNvPr id="1026" name="Picture 2" descr="LifeStyles Welcomes the First Residents at the New White Plains Emergency  Shelter | LifeStyles of Maryland, Inc.">
            <a:extLst>
              <a:ext uri="{FF2B5EF4-FFF2-40B4-BE49-F238E27FC236}">
                <a16:creationId xmlns:a16="http://schemas.microsoft.com/office/drawing/2014/main" id="{B89D7D81-010E-418C-BB26-D6150C03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5" y="2644387"/>
            <a:ext cx="3918709" cy="24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2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05" y="421386"/>
            <a:ext cx="32169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dirty="0">
                <a:latin typeface="Calibri"/>
                <a:cs typeface="Calibri"/>
              </a:rPr>
              <a:t>GOAL </a:t>
            </a:r>
            <a:r>
              <a:rPr sz="3200" b="0" spc="-10" dirty="0">
                <a:latin typeface="Calibri"/>
                <a:cs typeface="Calibri"/>
              </a:rPr>
              <a:t>FOLLOW</a:t>
            </a:r>
            <a:r>
              <a:rPr sz="3200" b="0" spc="-185" dirty="0">
                <a:latin typeface="Calibri"/>
                <a:cs typeface="Calibri"/>
              </a:rPr>
              <a:t> </a:t>
            </a:r>
            <a:r>
              <a:rPr sz="3200" b="0" spc="15" dirty="0">
                <a:latin typeface="Calibri"/>
                <a:cs typeface="Calibri"/>
              </a:rPr>
              <a:t>UPS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105" y="1017587"/>
            <a:ext cx="6242685" cy="1812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Projected</a:t>
            </a:r>
            <a:r>
              <a:rPr kumimoji="0" sz="20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</a:t>
            </a:r>
            <a:r>
              <a:rPr kumimoji="0" sz="20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611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 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 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following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Completed</a:t>
            </a:r>
            <a:r>
              <a:rPr kumimoji="0" sz="20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</a:t>
            </a:r>
            <a:r>
              <a:rPr kumimoji="0" sz="20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made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Outcome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</a:t>
            </a:r>
            <a:r>
              <a:rPr kumimoji="0" sz="20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outcome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2650" y="3095625"/>
            <a:ext cx="821055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692" y="399668"/>
            <a:ext cx="27133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0" spc="10" dirty="0">
                <a:latin typeface="Calibri"/>
                <a:cs typeface="Calibri"/>
              </a:rPr>
              <a:t>ENDING </a:t>
            </a:r>
            <a:r>
              <a:rPr sz="3200" b="0" spc="15" dirty="0">
                <a:latin typeface="Calibri"/>
                <a:cs typeface="Calibri"/>
              </a:rPr>
              <a:t>A</a:t>
            </a:r>
            <a:r>
              <a:rPr sz="3200" b="0" spc="-17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GOAL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0119" y="1339913"/>
            <a:ext cx="9727565" cy="11226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Overall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Progress or</a:t>
            </a:r>
            <a:r>
              <a:rPr kumimoji="0" sz="2000" b="0" i="0" u="none" strike="noStrike" kern="1200" cap="none" spc="-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Closed,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Outcome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 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Achieved,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Partially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Achieved, Not Achieved,</a:t>
            </a:r>
            <a:r>
              <a:rPr kumimoji="0" sz="20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Abandoned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(If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Partially</a:t>
            </a:r>
            <a:r>
              <a:rPr kumimoji="0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Complete,</a:t>
            </a:r>
            <a:r>
              <a:rPr kumimoji="0" sz="20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Percent</a:t>
            </a:r>
            <a:r>
              <a:rPr kumimoji="0" sz="20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Complete)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469" y="5056187"/>
            <a:ext cx="97320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**Please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note: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Action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should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closed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before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date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closed**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6025" y="2962275"/>
            <a:ext cx="747712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783387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-5" dirty="0">
                <a:solidFill>
                  <a:prstClr val="black"/>
                </a:solidFill>
                <a:latin typeface="Calibri"/>
                <a:cs typeface="Calibri"/>
              </a:rPr>
              <a:t>Service Transactions </a:t>
            </a: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69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6228"/>
            <a:ext cx="5329596" cy="6305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Service Transactions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56347" y="1435915"/>
            <a:ext cx="10477848" cy="472160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Service Transactions are used to create services that are provided to the client.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Services or engagements should be logged throughout the client experience, from first contact through the duration of case management.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Service Transaction dashboard will allow you to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Add a Service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View Previous Service Transactions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View Shelter Stays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View the Entire Service History</a:t>
            </a:r>
            <a:endParaRPr lang="en-US" sz="1600" dirty="0"/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**Services can be entered via Scans or on the individual client profile**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194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24" y="251209"/>
            <a:ext cx="5662847" cy="629636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Service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A2BCA-9324-4DCE-9421-C60560045A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E99C2-A7E6-4A28-84E2-E738DFD1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4" y="2496838"/>
            <a:ext cx="10371589" cy="2525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3BA61-9114-4688-BB36-925E7337E9FB}"/>
              </a:ext>
            </a:extLst>
          </p:cNvPr>
          <p:cNvSpPr txBox="1"/>
          <p:nvPr/>
        </p:nvSpPr>
        <p:spPr>
          <a:xfrm>
            <a:off x="1778466" y="1258349"/>
            <a:ext cx="787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Navigate to Services Transactions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“Add Service”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A0A41-9EC8-4A4F-86C4-A7AC1778987B}"/>
              </a:ext>
            </a:extLst>
          </p:cNvPr>
          <p:cNvSpPr/>
          <p:nvPr/>
        </p:nvSpPr>
        <p:spPr>
          <a:xfrm>
            <a:off x="3212983" y="3263317"/>
            <a:ext cx="1988191" cy="8137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01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94325-2016-4236-BBDF-8B7E171B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2" y="844410"/>
            <a:ext cx="7877262" cy="2901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24" y="251209"/>
            <a:ext cx="5662847" cy="629636"/>
          </a:xfrm>
          <a:noFill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Service Transactions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3BA61-9114-4688-BB36-925E7337E9FB}"/>
              </a:ext>
            </a:extLst>
          </p:cNvPr>
          <p:cNvSpPr txBox="1"/>
          <p:nvPr/>
        </p:nvSpPr>
        <p:spPr>
          <a:xfrm>
            <a:off x="8227467" y="1339494"/>
            <a:ext cx="38778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date and end date automatically populate.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completing the service the same day; then leave that information.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service will not be completed in the same day;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 the end date by clicking the circle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drop down menu to select service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“Save &amp; Continue”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A0A41-9EC8-4A4F-86C4-A7AC1778987B}"/>
              </a:ext>
            </a:extLst>
          </p:cNvPr>
          <p:cNvSpPr/>
          <p:nvPr/>
        </p:nvSpPr>
        <p:spPr>
          <a:xfrm>
            <a:off x="337963" y="1618613"/>
            <a:ext cx="5134063" cy="175704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62DEFD-4B1C-4F2F-B8AC-7A9F5D7D15B2}"/>
              </a:ext>
            </a:extLst>
          </p:cNvPr>
          <p:cNvSpPr/>
          <p:nvPr/>
        </p:nvSpPr>
        <p:spPr>
          <a:xfrm>
            <a:off x="6736438" y="3470334"/>
            <a:ext cx="813653" cy="27578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34236-C801-4434-A2F2-0B9AD24C9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30" y="3646960"/>
            <a:ext cx="3349528" cy="300539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96C4F9C9-1E0B-4B59-AD1B-E2807561A0CA}"/>
              </a:ext>
            </a:extLst>
          </p:cNvPr>
          <p:cNvSpPr/>
          <p:nvPr/>
        </p:nvSpPr>
        <p:spPr>
          <a:xfrm>
            <a:off x="2721261" y="3244334"/>
            <a:ext cx="367469" cy="452000"/>
          </a:xfrm>
          <a:prstGeom prst="downArrow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7379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50" y="296826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Service Transactions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476A5-18B2-4A1D-B28F-B422B08C4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0094" y="1753299"/>
            <a:ext cx="8229599" cy="3416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491DC8-C135-415D-A63A-A70BAF71E76F}"/>
              </a:ext>
            </a:extLst>
          </p:cNvPr>
          <p:cNvSpPr txBox="1"/>
          <p:nvPr/>
        </p:nvSpPr>
        <p:spPr>
          <a:xfrm>
            <a:off x="2964095" y="5332001"/>
            <a:ext cx="63588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any Service Notes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notes clear, concise and relevant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021D00-9723-4888-AE05-30B57E1A0B33}"/>
              </a:ext>
            </a:extLst>
          </p:cNvPr>
          <p:cNvSpPr/>
          <p:nvPr/>
        </p:nvSpPr>
        <p:spPr>
          <a:xfrm>
            <a:off x="1900094" y="3967993"/>
            <a:ext cx="5893278" cy="4026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6594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573" y="296826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Service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0" y="1308684"/>
            <a:ext cx="11262435" cy="161521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Scroll down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Need Status is automatically defaulted to Identified. Select the appropriate Need Status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b="1" dirty="0">
                <a:solidFill>
                  <a:schemeClr val="bg1"/>
                </a:solidFill>
              </a:rPr>
              <a:t>Identified</a:t>
            </a:r>
            <a:r>
              <a:rPr lang="en-US" dirty="0">
                <a:solidFill>
                  <a:schemeClr val="bg1"/>
                </a:solidFill>
              </a:rPr>
              <a:t> – is a service that you have created (no end date)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b="1" dirty="0">
                <a:solidFill>
                  <a:schemeClr val="bg1"/>
                </a:solidFill>
              </a:rPr>
              <a:t>In Progress </a:t>
            </a:r>
            <a:r>
              <a:rPr lang="en-US" dirty="0">
                <a:solidFill>
                  <a:schemeClr val="bg1"/>
                </a:solidFill>
              </a:rPr>
              <a:t>– is a service that you are actively working to provide or you have referred (no end date)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b="1" dirty="0">
                <a:solidFill>
                  <a:schemeClr val="bg1"/>
                </a:solidFill>
              </a:rPr>
              <a:t>Closed</a:t>
            </a:r>
            <a:r>
              <a:rPr lang="en-US" dirty="0">
                <a:solidFill>
                  <a:schemeClr val="bg1"/>
                </a:solidFill>
              </a:rPr>
              <a:t> – is a service that you have completed (end date completed) </a:t>
            </a:r>
          </a:p>
          <a:p>
            <a:pPr marL="457200" lvl="1" indent="0" algn="ctr">
              <a:buNone/>
            </a:pPr>
            <a:r>
              <a:rPr lang="en-US" sz="1800" b="1" i="1" dirty="0">
                <a:solidFill>
                  <a:schemeClr val="bg1"/>
                </a:solidFill>
              </a:rPr>
              <a:t>***Need information section is important for reporting*** </a:t>
            </a:r>
            <a:endParaRPr lang="en-US" sz="1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CSON Providers: This is MANDATORY for documenting service progression and date of completion in order for DHS to track how long it takes for services to be fully resolved.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82DEA-535F-4169-83CD-E53A39F4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54" y="2777824"/>
            <a:ext cx="8417259" cy="16257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AF1287-E7D1-41B0-AA95-4ECA035F0B7D}"/>
              </a:ext>
            </a:extLst>
          </p:cNvPr>
          <p:cNvSpPr/>
          <p:nvPr/>
        </p:nvSpPr>
        <p:spPr>
          <a:xfrm>
            <a:off x="1711354" y="3067398"/>
            <a:ext cx="3506598" cy="126132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335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38" y="293366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Service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98" y="1828800"/>
            <a:ext cx="11043138" cy="402938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If the Need Status is Closed;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A2BCA-9324-4DCE-9421-C60560045A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79247-680E-411D-85B9-2FAECFF1FD41}"/>
              </a:ext>
            </a:extLst>
          </p:cNvPr>
          <p:cNvSpPr/>
          <p:nvPr/>
        </p:nvSpPr>
        <p:spPr>
          <a:xfrm>
            <a:off x="5473002" y="43808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Indicate the Outcome of Need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Fully Met (end date)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Not Met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Partially Met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 Service Pending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24888-565F-4F4B-A21D-8A8081F2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68" y="2485763"/>
            <a:ext cx="4495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324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50" y="296826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Service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98" y="1828800"/>
            <a:ext cx="11043138" cy="402938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If the Need is Not Met, select the reason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AFDAC-E518-47D1-9F45-F4EC4DFD7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7" y="2481262"/>
            <a:ext cx="6697639" cy="23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855677"/>
            <a:ext cx="3856037" cy="6304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Shelter Dashboard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115" y="1788091"/>
            <a:ext cx="2692866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Remember to 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Select Unit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Select Check Client In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011E15-A5BF-4F63-A19C-A99B50C83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870" y="1998600"/>
            <a:ext cx="8816821" cy="42104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2021C2-79E1-4E27-ABA7-842025622DDA}"/>
              </a:ext>
            </a:extLst>
          </p:cNvPr>
          <p:cNvSpPr/>
          <p:nvPr/>
        </p:nvSpPr>
        <p:spPr>
          <a:xfrm>
            <a:off x="3070371" y="3959604"/>
            <a:ext cx="1711354" cy="10737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2655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Exit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513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552" y="494347"/>
            <a:ext cx="770509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0" spc="5" dirty="0">
                <a:latin typeface="Calibri"/>
                <a:cs typeface="Calibri"/>
              </a:rPr>
              <a:t>HOUSEHOLD/ </a:t>
            </a:r>
            <a:r>
              <a:rPr sz="3200" b="0" spc="10" dirty="0">
                <a:latin typeface="Calibri"/>
                <a:cs typeface="Calibri"/>
              </a:rPr>
              <a:t>CLIENT </a:t>
            </a:r>
            <a:r>
              <a:rPr sz="3200" b="0" spc="-20" dirty="0">
                <a:latin typeface="Calibri"/>
                <a:cs typeface="Calibri"/>
              </a:rPr>
              <a:t>LEAVES </a:t>
            </a:r>
            <a:r>
              <a:rPr sz="3200" b="0" spc="-10" dirty="0">
                <a:latin typeface="Calibri"/>
                <a:cs typeface="Calibri"/>
              </a:rPr>
              <a:t>YOUR</a:t>
            </a:r>
            <a:r>
              <a:rPr sz="3200" b="0" spc="-37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PROGRAM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2154728"/>
            <a:ext cx="6081395" cy="1929631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Exiting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66395" lvl="0" indent="-228600" algn="l" defTabSz="914400" rtl="0" eaLnBrk="1" fontAlgn="auto" latinLnBrk="0" hangingPunct="1">
              <a:lnSpc>
                <a:spcPct val="119000"/>
              </a:lnSpc>
              <a:spcBef>
                <a:spcPts val="105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exit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</a:t>
            </a:r>
            <a:endParaRPr kumimoji="0" lang="en-US" sz="20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366395" lvl="0" indent="-228600" algn="l" defTabSz="914400" rtl="0" eaLnBrk="1" fontAlgn="auto" latinLnBrk="0" hangingPunct="1">
              <a:lnSpc>
                <a:spcPct val="119000"/>
              </a:lnSpc>
              <a:spcBef>
                <a:spcPts val="105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Navigate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Shelter </a:t>
            </a:r>
          </a:p>
          <a:p>
            <a:pPr marL="241300" marR="366395" lvl="0" indent="-228600" algn="l" defTabSz="914400" rtl="0" eaLnBrk="1" fontAlgn="auto" latinLnBrk="0" hangingPunct="1">
              <a:lnSpc>
                <a:spcPct val="119000"/>
              </a:lnSpc>
              <a:spcBef>
                <a:spcPts val="1050"/>
              </a:spcBef>
              <a:spcAft>
                <a:spcPts val="0"/>
              </a:spcAft>
              <a:buClrTx/>
              <a:buSzPct val="122500"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alibri"/>
              </a:rPr>
              <a:t>elect the Unit List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2300" y="2152650"/>
            <a:ext cx="485775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F3C03-BC17-4D49-A036-270BC5F0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65" y="2693203"/>
            <a:ext cx="9905998" cy="22158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1" y="186267"/>
            <a:ext cx="6376989" cy="12881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Exiting a client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1411" y="4261606"/>
            <a:ext cx="209217" cy="24328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6136" y="1745234"/>
            <a:ext cx="7861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correct client is the bed list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red minus button </a:t>
            </a:r>
          </a:p>
        </p:txBody>
      </p:sp>
    </p:spTree>
    <p:extLst>
      <p:ext uri="{BB962C8B-B14F-4D97-AF65-F5344CB8AC3E}">
        <p14:creationId xmlns:p14="http://schemas.microsoft.com/office/powerpoint/2010/main" val="2537720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4CFA0-D07A-4AAA-8D82-9A8095AE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12" y="1769619"/>
            <a:ext cx="9134518" cy="23146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1467" y="474133"/>
            <a:ext cx="9330266" cy="7704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Exiting a 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6738" y="4172677"/>
            <a:ext cx="761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the correct client is selected.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minus button – to exit client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9713" y="3280639"/>
            <a:ext cx="9134517" cy="43957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17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CB4CD-BDAB-4D39-A35F-4537E947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73" y="2126510"/>
            <a:ext cx="8035654" cy="3366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2" y="1772146"/>
            <a:ext cx="3389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the exit date is correct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destination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Scroll down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Save &amp; Exit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90167" y="2043496"/>
            <a:ext cx="8106860" cy="14532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6597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685" y="247967"/>
            <a:ext cx="2698115" cy="42017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235585" lvl="0" indent="-343535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6235" algn="l"/>
              </a:tabLst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client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exited while 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are still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Exit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</a:t>
            </a:r>
            <a:r>
              <a:rPr kumimoji="0" sz="16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allows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 commonly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updated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13589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Depending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 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program’s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funding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source,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  questions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164465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sure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carefully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 are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answering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questions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6175" y="3314700"/>
            <a:ext cx="8343900" cy="1552575"/>
          </a:xfrm>
          <a:custGeom>
            <a:avLst/>
            <a:gdLst/>
            <a:ahLst/>
            <a:cxnLst/>
            <a:rect l="l" t="t" r="r" b="b"/>
            <a:pathLst>
              <a:path w="8343900" h="1552575">
                <a:moveTo>
                  <a:pt x="0" y="258825"/>
                </a:moveTo>
                <a:lnTo>
                  <a:pt x="4168" y="212286"/>
                </a:lnTo>
                <a:lnTo>
                  <a:pt x="16186" y="168490"/>
                </a:lnTo>
                <a:lnTo>
                  <a:pt x="35324" y="128166"/>
                </a:lnTo>
                <a:lnTo>
                  <a:pt x="60854" y="92044"/>
                </a:lnTo>
                <a:lnTo>
                  <a:pt x="92044" y="60854"/>
                </a:lnTo>
                <a:lnTo>
                  <a:pt x="128166" y="35324"/>
                </a:lnTo>
                <a:lnTo>
                  <a:pt x="168490" y="16186"/>
                </a:lnTo>
                <a:lnTo>
                  <a:pt x="212286" y="4168"/>
                </a:lnTo>
                <a:lnTo>
                  <a:pt x="258825" y="0"/>
                </a:lnTo>
                <a:lnTo>
                  <a:pt x="8085074" y="0"/>
                </a:lnTo>
                <a:lnTo>
                  <a:pt x="8131613" y="4168"/>
                </a:lnTo>
                <a:lnTo>
                  <a:pt x="8175409" y="16186"/>
                </a:lnTo>
                <a:lnTo>
                  <a:pt x="8215733" y="35324"/>
                </a:lnTo>
                <a:lnTo>
                  <a:pt x="8251855" y="60854"/>
                </a:lnTo>
                <a:lnTo>
                  <a:pt x="8283045" y="92044"/>
                </a:lnTo>
                <a:lnTo>
                  <a:pt x="8308575" y="128166"/>
                </a:lnTo>
                <a:lnTo>
                  <a:pt x="8327713" y="168490"/>
                </a:lnTo>
                <a:lnTo>
                  <a:pt x="8339731" y="212286"/>
                </a:lnTo>
                <a:lnTo>
                  <a:pt x="8343900" y="258825"/>
                </a:lnTo>
                <a:lnTo>
                  <a:pt x="8343900" y="1293749"/>
                </a:lnTo>
                <a:lnTo>
                  <a:pt x="8339731" y="1340288"/>
                </a:lnTo>
                <a:lnTo>
                  <a:pt x="8327713" y="1384084"/>
                </a:lnTo>
                <a:lnTo>
                  <a:pt x="8308575" y="1424408"/>
                </a:lnTo>
                <a:lnTo>
                  <a:pt x="8283045" y="1460530"/>
                </a:lnTo>
                <a:lnTo>
                  <a:pt x="8251855" y="1491720"/>
                </a:lnTo>
                <a:lnTo>
                  <a:pt x="8215733" y="1517250"/>
                </a:lnTo>
                <a:lnTo>
                  <a:pt x="8175409" y="1536388"/>
                </a:lnTo>
                <a:lnTo>
                  <a:pt x="8131613" y="1548406"/>
                </a:lnTo>
                <a:lnTo>
                  <a:pt x="8085074" y="1552575"/>
                </a:lnTo>
                <a:lnTo>
                  <a:pt x="258825" y="1552575"/>
                </a:lnTo>
                <a:lnTo>
                  <a:pt x="212286" y="1548406"/>
                </a:lnTo>
                <a:lnTo>
                  <a:pt x="168490" y="1536388"/>
                </a:lnTo>
                <a:lnTo>
                  <a:pt x="128166" y="1517250"/>
                </a:lnTo>
                <a:lnTo>
                  <a:pt x="92044" y="1491720"/>
                </a:lnTo>
                <a:lnTo>
                  <a:pt x="60854" y="1460530"/>
                </a:lnTo>
                <a:lnTo>
                  <a:pt x="35324" y="1424408"/>
                </a:lnTo>
                <a:lnTo>
                  <a:pt x="16186" y="1384084"/>
                </a:lnTo>
                <a:lnTo>
                  <a:pt x="4168" y="1340288"/>
                </a:lnTo>
                <a:lnTo>
                  <a:pt x="0" y="1293749"/>
                </a:lnTo>
                <a:lnTo>
                  <a:pt x="0" y="25882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B9612-9E16-4975-98DD-EBD06854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25" y="1794934"/>
            <a:ext cx="8954450" cy="423756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0DC6E-CA09-407D-BEB1-22307FE5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35560"/>
            <a:ext cx="8236052" cy="10068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Exit Assessment = Entry/Exit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5D560-BFCB-45C2-A64D-01CBE697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10" y="1272270"/>
            <a:ext cx="10002860" cy="280477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 Once the Exit Assessment is complete, the client will have an entry on the Entry/</a:t>
            </a:r>
            <a:r>
              <a:rPr lang="en-US" sz="1800" b="1" u="sng" dirty="0">
                <a:solidFill>
                  <a:schemeClr val="bg1"/>
                </a:solidFill>
              </a:rPr>
              <a:t>Exit</a:t>
            </a:r>
            <a:r>
              <a:rPr lang="en-US" sz="1800" dirty="0">
                <a:solidFill>
                  <a:schemeClr val="bg1"/>
                </a:solidFill>
              </a:rPr>
              <a:t> tab 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This can be viewed by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clicking on the clients name, then tab to Entry/Exit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Or on the clients profile in Clients 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b="1" u="sng" dirty="0">
                <a:solidFill>
                  <a:schemeClr val="bg1"/>
                </a:solidFill>
              </a:rPr>
              <a:t>The exit is system generated – make sure the exit destination is input correctly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6F184-AA2D-4FCA-A022-5C4B9EEC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1973"/>
            <a:ext cx="4784352" cy="187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0180E-69CF-493F-94B8-4D9C5A597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83" y="4271974"/>
            <a:ext cx="7128438" cy="18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72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" y="0"/>
            <a:ext cx="1164431" cy="237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52825"/>
            <a:ext cx="21907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86275"/>
            <a:ext cx="238125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075" y="4867275"/>
            <a:ext cx="983239" cy="199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70691" y="0"/>
            <a:ext cx="53555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34775" y="5553075"/>
            <a:ext cx="504825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30025" y="9525"/>
            <a:ext cx="381000" cy="1724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9525" y="4867275"/>
            <a:ext cx="390525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01375" y="9525"/>
            <a:ext cx="1190625" cy="1000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3950" y="4019550"/>
            <a:ext cx="190500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2975" y="0"/>
            <a:ext cx="1335881" cy="270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6775" y="9525"/>
            <a:ext cx="238125" cy="10858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9525"/>
            <a:ext cx="523875" cy="4667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1975" y="5476875"/>
            <a:ext cx="514350" cy="13811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325" y="9525"/>
            <a:ext cx="390525" cy="1733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4886325"/>
            <a:ext cx="447675" cy="19526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0075" y="9525"/>
            <a:ext cx="809625" cy="4019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975" y="4867275"/>
            <a:ext cx="974152" cy="1990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4825" y="9525"/>
            <a:ext cx="838200" cy="68389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0375" y="19050"/>
            <a:ext cx="1571625" cy="1323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1813" y="2848462"/>
            <a:ext cx="6175375" cy="1032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-5" dirty="0">
                <a:solidFill>
                  <a:prstClr val="black"/>
                </a:solidFill>
                <a:latin typeface="Calibri"/>
                <a:cs typeface="Calibri"/>
              </a:rPr>
              <a:t>Resources</a:t>
            </a:r>
            <a:endParaRPr kumimoji="0" lang="en-US" sz="6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36680" y="6566852"/>
            <a:ext cx="5886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39" y="6727876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6566852"/>
            <a:ext cx="2687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3"/>
              </a:rPr>
              <a:t>HTTP://WWW.COMMUNITY-PARTNERSHIP.ORG/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7878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05" y="1013713"/>
            <a:ext cx="47256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latin typeface="Calibri"/>
                <a:cs typeface="Calibri"/>
              </a:rPr>
              <a:t>TCP </a:t>
            </a:r>
            <a:r>
              <a:rPr sz="3600" dirty="0">
                <a:latin typeface="Calibri"/>
                <a:cs typeface="Calibri"/>
              </a:rPr>
              <a:t>WEBSITE/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HELPDESK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2942" y="1905000"/>
            <a:ext cx="8402955" cy="3160481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07975" marR="0" lvl="0" indent="-29591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Pct val="127906"/>
              <a:buFont typeface="Arial"/>
              <a:buChar char="•"/>
              <a:tabLst>
                <a:tab pos="307975" algn="l"/>
                <a:tab pos="308610" algn="l"/>
              </a:tabLst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https://community-partnership.org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Pct val="127906"/>
              <a:tabLst>
                <a:tab pos="307975" algn="l"/>
                <a:tab pos="308610" algn="l"/>
              </a:tabLst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Contains:</a:t>
            </a:r>
          </a:p>
          <a:p>
            <a:pPr marL="699135" marR="0" lvl="1" indent="-229235" algn="l" defTabSz="914400" rtl="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Pct val="129729"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</a:t>
            </a:r>
            <a:r>
              <a:rPr kumimoji="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links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9135" marR="0" lvl="1" indent="-229235" algn="l" defTabSz="914400" rtl="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Pct val="129729"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Slide</a:t>
            </a:r>
            <a:r>
              <a:rPr kumimoji="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decks</a:t>
            </a:r>
          </a:p>
          <a:p>
            <a:pPr marL="699135" marR="0" lvl="1" indent="-229235" algn="l" defTabSz="914400" rtl="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Pct val="129729"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</a:t>
            </a:r>
            <a:r>
              <a:rPr kumimoji="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guides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Pct val="127906"/>
              <a:buFont typeface="Arial"/>
              <a:buChar char="•"/>
              <a:tabLst>
                <a:tab pos="241935" algn="l"/>
              </a:tabLst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hmis@community-partnership.org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Pct val="129729"/>
              <a:buFont typeface="Arial"/>
              <a:buChar char="•"/>
              <a:tabLst>
                <a:tab pos="755650" algn="l"/>
                <a:tab pos="756285" algn="l"/>
              </a:tabLst>
              <a:defRPr/>
            </a:pP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helpdesk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questions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will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answers and</a:t>
            </a:r>
            <a:r>
              <a:rPr kumimoji="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resources.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9135" marR="0" lvl="1" indent="-229235" algn="l" defTabSz="914400" rtl="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Pct val="129729"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respond </a:t>
            </a:r>
            <a:r>
              <a:rPr kumimoji="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 2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business</a:t>
            </a:r>
            <a:r>
              <a:rPr kumimoji="0" b="0" i="0" u="none" strike="noStrike" kern="1200" cap="none" spc="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269507" y="6253661"/>
            <a:ext cx="10425029" cy="6043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Questions? HMIS Help-Desk Email:  </a:t>
            </a:r>
            <a:r>
              <a:rPr lang="en-US" sz="1800" dirty="0">
                <a:hlinkClick r:id="rId2"/>
              </a:rPr>
              <a:t>hmis@community-partnership.org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683CA-D823-4043-8BD7-34078ABC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0" y="757905"/>
            <a:ext cx="10205973" cy="53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062" y="1398905"/>
            <a:ext cx="25863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latin typeface="Calibri"/>
                <a:cs typeface="Calibri"/>
              </a:rPr>
              <a:t>CLIENT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SEARCH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3150" y="1067076"/>
            <a:ext cx="6089015" cy="37623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dirty="0">
                <a:latin typeface="Calibri"/>
                <a:cs typeface="Calibri"/>
              </a:rPr>
              <a:t>– Search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client</a:t>
            </a:r>
            <a:endParaRPr sz="240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1050"/>
              </a:spcBef>
              <a:buSzPct val="122500"/>
              <a:buFont typeface="Arial"/>
              <a:buChar char="•"/>
              <a:tabLst>
                <a:tab pos="699135" algn="l"/>
              </a:tabLst>
            </a:pPr>
            <a:r>
              <a:rPr sz="2000" spc="20" dirty="0">
                <a:latin typeface="Calibri"/>
                <a:cs typeface="Calibri"/>
              </a:rPr>
              <a:t>By </a:t>
            </a:r>
            <a:r>
              <a:rPr sz="2000" spc="15" dirty="0">
                <a:latin typeface="Calibri"/>
                <a:cs typeface="Calibri"/>
              </a:rPr>
              <a:t>name </a:t>
            </a:r>
            <a:r>
              <a:rPr sz="2000" spc="10" dirty="0">
                <a:latin typeface="Calibri"/>
                <a:cs typeface="Calibri"/>
              </a:rPr>
              <a:t>– </a:t>
            </a:r>
            <a:r>
              <a:rPr sz="2000" spc="5" dirty="0">
                <a:latin typeface="Calibri"/>
                <a:cs typeface="Calibri"/>
              </a:rPr>
              <a:t>using </a:t>
            </a:r>
            <a:r>
              <a:rPr sz="2000" spc="-5" dirty="0">
                <a:latin typeface="Calibri"/>
                <a:cs typeface="Calibri"/>
              </a:rPr>
              <a:t>partial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full</a:t>
            </a:r>
            <a:r>
              <a:rPr sz="2000" spc="-27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name</a:t>
            </a:r>
            <a:endParaRPr sz="200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980"/>
              </a:spcBef>
              <a:buSzPct val="122500"/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Client </a:t>
            </a:r>
            <a:r>
              <a:rPr sz="2000" spc="15" dirty="0">
                <a:latin typeface="Calibri"/>
                <a:cs typeface="Calibri"/>
              </a:rPr>
              <a:t>ID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#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Client Results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located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5" dirty="0">
                <a:latin typeface="Calibri"/>
                <a:cs typeface="Calibri"/>
              </a:rPr>
              <a:t>the bottom </a:t>
            </a:r>
            <a:r>
              <a:rPr sz="2400" spc="-15" dirty="0">
                <a:latin typeface="Calibri"/>
                <a:cs typeface="Calibri"/>
              </a:rPr>
              <a:t>if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client </a:t>
            </a:r>
            <a:r>
              <a:rPr sz="2400" spc="-15" dirty="0">
                <a:latin typeface="Calibri"/>
                <a:cs typeface="Calibri"/>
              </a:rPr>
              <a:t>is in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699135" lvl="1" indent="-229235">
              <a:lnSpc>
                <a:spcPct val="100000"/>
              </a:lnSpc>
              <a:spcBef>
                <a:spcPts val="1050"/>
              </a:spcBef>
              <a:buSzPct val="122500"/>
              <a:buFont typeface="Arial"/>
              <a:buChar char="•"/>
              <a:tabLst>
                <a:tab pos="699135" algn="l"/>
              </a:tabLst>
            </a:pPr>
            <a:r>
              <a:rPr sz="2000" b="1" spc="10" dirty="0">
                <a:latin typeface="Calibri"/>
                <a:cs typeface="Calibri"/>
              </a:rPr>
              <a:t>(Verify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information</a:t>
            </a:r>
            <a:r>
              <a:rPr sz="2000" b="1" spc="-195" dirty="0">
                <a:latin typeface="Calibri"/>
                <a:cs typeface="Calibri"/>
              </a:rPr>
              <a:t> </a:t>
            </a:r>
            <a:r>
              <a:rPr sz="2000" b="1" spc="20" dirty="0">
                <a:latin typeface="Calibri"/>
                <a:cs typeface="Calibri"/>
              </a:rPr>
              <a:t>is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correct)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spcBef>
                <a:spcPts val="98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Click </a:t>
            </a:r>
            <a:r>
              <a:rPr sz="2400" spc="5" dirty="0">
                <a:latin typeface="Calibri"/>
                <a:cs typeface="Calibri"/>
              </a:rPr>
              <a:t>the pencil </a:t>
            </a:r>
            <a:r>
              <a:rPr sz="2400" dirty="0">
                <a:latin typeface="Calibri"/>
                <a:cs typeface="Calibri"/>
              </a:rPr>
              <a:t>icon or </a:t>
            </a:r>
            <a:r>
              <a:rPr sz="2400" spc="5" dirty="0">
                <a:latin typeface="Calibri"/>
                <a:cs typeface="Calibri"/>
              </a:rPr>
              <a:t>name </a:t>
            </a:r>
            <a:r>
              <a:rPr sz="2400" dirty="0">
                <a:latin typeface="Calibri"/>
                <a:cs typeface="Calibri"/>
              </a:rPr>
              <a:t>of client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access 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client's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record.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187" y="2210686"/>
            <a:ext cx="3656329" cy="7512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spc="-10" dirty="0">
                <a:latin typeface="Calibri"/>
                <a:cs typeface="Calibri"/>
              </a:rPr>
              <a:t>Searching </a:t>
            </a:r>
            <a:r>
              <a:rPr sz="2000" spc="-30" dirty="0">
                <a:latin typeface="Calibri"/>
                <a:cs typeface="Calibri"/>
              </a:rPr>
              <a:t>for </a:t>
            </a:r>
            <a:r>
              <a:rPr sz="2000" spc="1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Client </a:t>
            </a:r>
            <a:r>
              <a:rPr sz="2000" spc="-5" dirty="0">
                <a:latin typeface="Calibri"/>
                <a:cs typeface="Calibri"/>
              </a:rPr>
              <a:t>(your </a:t>
            </a:r>
            <a:r>
              <a:rPr sz="2000" dirty="0">
                <a:latin typeface="Calibri"/>
                <a:cs typeface="Calibri"/>
              </a:rPr>
              <a:t>head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latin typeface="Calibri"/>
                <a:cs typeface="Calibri"/>
              </a:rPr>
              <a:t>household)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675" y="581025"/>
            <a:ext cx="9877425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3750" y="1304925"/>
            <a:ext cx="1200150" cy="371475"/>
          </a:xfrm>
          <a:custGeom>
            <a:avLst/>
            <a:gdLst/>
            <a:ahLst/>
            <a:cxnLst/>
            <a:rect l="l" t="t" r="r" b="b"/>
            <a:pathLst>
              <a:path w="1200150" h="371475">
                <a:moveTo>
                  <a:pt x="0" y="61975"/>
                </a:moveTo>
                <a:lnTo>
                  <a:pt x="4861" y="37826"/>
                </a:lnTo>
                <a:lnTo>
                  <a:pt x="18129" y="18129"/>
                </a:lnTo>
                <a:lnTo>
                  <a:pt x="37826" y="4861"/>
                </a:lnTo>
                <a:lnTo>
                  <a:pt x="61975" y="0"/>
                </a:lnTo>
                <a:lnTo>
                  <a:pt x="1138174" y="0"/>
                </a:lnTo>
                <a:lnTo>
                  <a:pt x="1162323" y="4861"/>
                </a:lnTo>
                <a:lnTo>
                  <a:pt x="1182020" y="18129"/>
                </a:lnTo>
                <a:lnTo>
                  <a:pt x="1195288" y="37826"/>
                </a:lnTo>
                <a:lnTo>
                  <a:pt x="1200150" y="61975"/>
                </a:lnTo>
                <a:lnTo>
                  <a:pt x="1200150" y="309499"/>
                </a:lnTo>
                <a:lnTo>
                  <a:pt x="1195288" y="333648"/>
                </a:lnTo>
                <a:lnTo>
                  <a:pt x="1182020" y="353345"/>
                </a:lnTo>
                <a:lnTo>
                  <a:pt x="1162323" y="366613"/>
                </a:lnTo>
                <a:lnTo>
                  <a:pt x="1138174" y="371475"/>
                </a:lnTo>
                <a:lnTo>
                  <a:pt x="61975" y="371475"/>
                </a:lnTo>
                <a:lnTo>
                  <a:pt x="37826" y="366613"/>
                </a:lnTo>
                <a:lnTo>
                  <a:pt x="18129" y="353345"/>
                </a:lnTo>
                <a:lnTo>
                  <a:pt x="4861" y="333648"/>
                </a:lnTo>
                <a:lnTo>
                  <a:pt x="0" y="309499"/>
                </a:lnTo>
                <a:lnTo>
                  <a:pt x="0" y="6197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5925" y="1304925"/>
            <a:ext cx="1133475" cy="371475"/>
          </a:xfrm>
          <a:custGeom>
            <a:avLst/>
            <a:gdLst/>
            <a:ahLst/>
            <a:cxnLst/>
            <a:rect l="l" t="t" r="r" b="b"/>
            <a:pathLst>
              <a:path w="1133475" h="371475">
                <a:moveTo>
                  <a:pt x="0" y="61975"/>
                </a:moveTo>
                <a:lnTo>
                  <a:pt x="4861" y="37826"/>
                </a:lnTo>
                <a:lnTo>
                  <a:pt x="18129" y="18129"/>
                </a:lnTo>
                <a:lnTo>
                  <a:pt x="37826" y="4861"/>
                </a:lnTo>
                <a:lnTo>
                  <a:pt x="61975" y="0"/>
                </a:lnTo>
                <a:lnTo>
                  <a:pt x="1071499" y="0"/>
                </a:lnTo>
                <a:lnTo>
                  <a:pt x="1095648" y="4861"/>
                </a:lnTo>
                <a:lnTo>
                  <a:pt x="1115345" y="18129"/>
                </a:lnTo>
                <a:lnTo>
                  <a:pt x="1128613" y="37826"/>
                </a:lnTo>
                <a:lnTo>
                  <a:pt x="1133475" y="61975"/>
                </a:lnTo>
                <a:lnTo>
                  <a:pt x="1133475" y="309499"/>
                </a:lnTo>
                <a:lnTo>
                  <a:pt x="1128613" y="333648"/>
                </a:lnTo>
                <a:lnTo>
                  <a:pt x="1115345" y="353345"/>
                </a:lnTo>
                <a:lnTo>
                  <a:pt x="1095648" y="366613"/>
                </a:lnTo>
                <a:lnTo>
                  <a:pt x="1071499" y="371475"/>
                </a:lnTo>
                <a:lnTo>
                  <a:pt x="61975" y="371475"/>
                </a:lnTo>
                <a:lnTo>
                  <a:pt x="37826" y="366613"/>
                </a:lnTo>
                <a:lnTo>
                  <a:pt x="18129" y="353345"/>
                </a:lnTo>
                <a:lnTo>
                  <a:pt x="4861" y="333648"/>
                </a:lnTo>
                <a:lnTo>
                  <a:pt x="0" y="309499"/>
                </a:lnTo>
                <a:lnTo>
                  <a:pt x="0" y="61975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9184" y="227012"/>
            <a:ext cx="3375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name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using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partial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full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23114</TotalTime>
  <Words>2404</Words>
  <Application>Microsoft Office PowerPoint</Application>
  <PresentationFormat>Widescreen</PresentationFormat>
  <Paragraphs>439</Paragraphs>
  <Slides>79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Courier New</vt:lpstr>
      <vt:lpstr>Office Theme</vt:lpstr>
      <vt:lpstr>1_Office Theme</vt:lpstr>
      <vt:lpstr>Circuit</vt:lpstr>
      <vt:lpstr>PowerPoint Presentation</vt:lpstr>
      <vt:lpstr>PowerPoint Presentation</vt:lpstr>
      <vt:lpstr>PowerPoint Presentation</vt:lpstr>
      <vt:lpstr>SHELTER WORKFLOW</vt:lpstr>
      <vt:lpstr>PowerPoint Presentation</vt:lpstr>
      <vt:lpstr>Shelters </vt:lpstr>
      <vt:lpstr>Shelter Dashboard</vt:lpstr>
      <vt:lpstr>PowerPoint Presentation</vt:lpstr>
      <vt:lpstr>PowerPoint Presentation</vt:lpstr>
      <vt:lpstr>PowerPoint Presentation</vt:lpstr>
      <vt:lpstr>Creating a new client file</vt:lpstr>
      <vt:lpstr>Shelter Inventory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 Assessment Already Completed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= Entry/Exit</vt:lpstr>
      <vt:lpstr>PowerPoint Presentation</vt:lpstr>
      <vt:lpstr>Express Check In </vt:lpstr>
      <vt:lpstr>Express Check In </vt:lpstr>
      <vt:lpstr>Express Check In </vt:lpstr>
      <vt:lpstr>Express Check In </vt:lpstr>
      <vt:lpstr>PowerPoint Presentation</vt:lpstr>
      <vt:lpstr>PowerPoint Presentation</vt:lpstr>
      <vt:lpstr>THE CLIENT/HOUSEHOLD IS IN YOUR PROGRAM</vt:lpstr>
      <vt:lpstr>CREATING AN INTERIM REVIEW</vt:lpstr>
      <vt:lpstr>CREATING AN INTERIM REVIEW</vt:lpstr>
      <vt:lpstr>INTERIM REVIEW ASSESSMENT</vt:lpstr>
      <vt:lpstr>DATA ELEMENTS COMMONLY UPDATED</vt:lpstr>
      <vt:lpstr>PowerPoint Presentation</vt:lpstr>
      <vt:lpstr>THE HOUSEHOLD IS IN YOUR PROGRAM</vt:lpstr>
      <vt:lpstr>CASE MANAGER</vt:lpstr>
      <vt:lpstr>PowerPoint Presentation</vt:lpstr>
      <vt:lpstr>PowerPoint Presentation</vt:lpstr>
      <vt:lpstr>CASE PLANS</vt:lpstr>
      <vt:lpstr>PowerPoint Presentation</vt:lpstr>
      <vt:lpstr>Complete all the fields in the Goal  Pop-up box.</vt:lpstr>
      <vt:lpstr>CASE NOTES</vt:lpstr>
      <vt:lpstr>Action Steps</vt:lpstr>
      <vt:lpstr>GOAL FOLLOW UPS</vt:lpstr>
      <vt:lpstr>ENDING A GOAL</vt:lpstr>
      <vt:lpstr>PowerPoint Presentation</vt:lpstr>
      <vt:lpstr>Service Transactions </vt:lpstr>
      <vt:lpstr>Service Transactions</vt:lpstr>
      <vt:lpstr>Service Transactions</vt:lpstr>
      <vt:lpstr>Service Transactions</vt:lpstr>
      <vt:lpstr>Service Transactions</vt:lpstr>
      <vt:lpstr>Service Transactions</vt:lpstr>
      <vt:lpstr>Service Transactions</vt:lpstr>
      <vt:lpstr>PowerPoint Presentation</vt:lpstr>
      <vt:lpstr>HOUSEHOLD/ CLIENT LEAVES YOUR PROGRAM</vt:lpstr>
      <vt:lpstr>Exiting a client</vt:lpstr>
      <vt:lpstr>Exiting a client</vt:lpstr>
      <vt:lpstr>PowerPoint Presentation</vt:lpstr>
      <vt:lpstr>PowerPoint Presentation</vt:lpstr>
      <vt:lpstr>Exit Assessment = Entry/Exit</vt:lpstr>
      <vt:lpstr>PowerPoint Presentation</vt:lpstr>
      <vt:lpstr>TCP WEBSITE/ HELPDESK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Guyton</dc:creator>
  <cp:lastModifiedBy>Patrice Guyton</cp:lastModifiedBy>
  <cp:revision>40</cp:revision>
  <dcterms:created xsi:type="dcterms:W3CDTF">2024-06-24T23:16:09Z</dcterms:created>
  <dcterms:modified xsi:type="dcterms:W3CDTF">2024-07-15T14:59:55Z</dcterms:modified>
</cp:coreProperties>
</file>